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8" r:id="rId2"/>
    <p:sldId id="329" r:id="rId3"/>
    <p:sldId id="330" r:id="rId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3" autoAdjust="0"/>
    <p:restoredTop sz="94660"/>
  </p:normalViewPr>
  <p:slideViewPr>
    <p:cSldViewPr snapToGrid="0">
      <p:cViewPr varScale="1">
        <p:scale>
          <a:sx n="80" d="100"/>
          <a:sy n="80" d="100"/>
        </p:scale>
        <p:origin x="132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B5EBCA-7EED-4C2D-9B19-7B28750A7D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E333400-FC0A-44B9-859E-CC1A12D46C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CA2A153-90F5-4031-AB59-C609E0795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C7B7D-5C31-4977-BD95-0FFD507BE72C}" type="datetimeFigureOut">
              <a:rPr lang="it-IT" smtClean="0"/>
              <a:t>12/07/2022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D3D81AE-E83B-4E7E-AE48-01481E220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F3E7AC8-1A86-439F-A90D-68EE5DD70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FC9C0-71B8-4226-A502-20FFC3451FE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1141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BEE515-AFA6-4508-92DA-C6C558912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375A1C6-7C6E-455F-986C-8E27F219C0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6EF6D42-C9B1-47D6-A1B4-AE0A15208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C7B7D-5C31-4977-BD95-0FFD507BE72C}" type="datetimeFigureOut">
              <a:rPr lang="it-IT" smtClean="0"/>
              <a:t>12/07/2022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A793F20-1718-4E89-87C3-B4873B18A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8E9620A-BC2C-4DB2-B2ED-5F51E2692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FC9C0-71B8-4226-A502-20FFC3451FE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1248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B97BEFF5-BBFF-4AE6-A7B4-1F188715EC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945499F-9F74-4665-A04A-8DD192D81C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784898D-ECC7-42CF-93D5-327B4F6DC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C7B7D-5C31-4977-BD95-0FFD507BE72C}" type="datetimeFigureOut">
              <a:rPr lang="it-IT" smtClean="0"/>
              <a:t>12/07/2022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929BEC9-3429-4356-BE8B-20886AAA9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88A1A1B-CB52-4849-B527-975219A8E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FC9C0-71B8-4226-A502-20FFC3451FE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2035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9AC784B-BF0F-44FC-9145-E51283B4D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1C5B526-C031-4DC8-ADA4-C309EDA49B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E546E97-BF3B-4E07-A85B-EC2493216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C7B7D-5C31-4977-BD95-0FFD507BE72C}" type="datetimeFigureOut">
              <a:rPr lang="it-IT" smtClean="0"/>
              <a:t>12/07/2022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97643AA-1525-41E1-BFE9-E38FEB5D5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5E3B7DF-37C5-403F-87E5-5A86C1C54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FC9C0-71B8-4226-A502-20FFC3451FE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901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FED267-5AFE-45FD-8E1B-726E37C2F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FAF880A-07E0-49C6-BF74-3A37DE911F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1FEF629-1FA7-4B8F-A495-F61B00A7D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C7B7D-5C31-4977-BD95-0FFD507BE72C}" type="datetimeFigureOut">
              <a:rPr lang="it-IT" smtClean="0"/>
              <a:t>12/07/2022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E039509-2928-4DC6-BC42-309B5FD8D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43B40AB-A593-4428-988C-C13E1DF26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FC9C0-71B8-4226-A502-20FFC3451FE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2473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285242-D884-4BE9-9F94-EAAFFF1D5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F5992BD-E0A9-4A8D-BBBB-4C953507CD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A2AA39F-39E1-4E93-BFF4-616DEB3F5A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C7D62CD-409B-4352-B26D-CBFB0FE3B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C7B7D-5C31-4977-BD95-0FFD507BE72C}" type="datetimeFigureOut">
              <a:rPr lang="it-IT" smtClean="0"/>
              <a:t>12/07/2022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2A535D6-91E1-42A2-9ACF-B4A74EA03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623CFCE-0D5F-4937-A660-FBF642FAA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FC9C0-71B8-4226-A502-20FFC3451FE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5393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8398A0-2D36-459C-A513-58CDF555D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60B0AB7-D779-4161-962C-CE3F471C49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11A72B2-D52A-4047-94F1-7B0D076AC6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218E614-1156-4949-A7BD-70C7B5DAEF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A7867CE-AFC1-42B1-9094-7638C83A29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B7373FD-D342-4AAA-92FE-C4F215E91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C7B7D-5C31-4977-BD95-0FFD507BE72C}" type="datetimeFigureOut">
              <a:rPr lang="it-IT" smtClean="0"/>
              <a:t>12/07/2022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FC2DD36-3BD9-46F4-8935-64422F3CF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E914EF5-5A04-4B4B-B05C-BF3817321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FC9C0-71B8-4226-A502-20FFC3451FE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010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9E32E1-1654-47B3-9525-92B48E6E7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DB89266-6051-4EB9-B820-E218E06C0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C7B7D-5C31-4977-BD95-0FFD507BE72C}" type="datetimeFigureOut">
              <a:rPr lang="it-IT" smtClean="0"/>
              <a:t>12/07/2022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647C602-A8AF-48DC-A814-694EFFC15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3DE0E28-4F4A-4A46-A16E-DBDCCB148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FC9C0-71B8-4226-A502-20FFC3451FE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6716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051BFD6-77E6-4429-98D0-C8D9372E1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C7B7D-5C31-4977-BD95-0FFD507BE72C}" type="datetimeFigureOut">
              <a:rPr lang="it-IT" smtClean="0"/>
              <a:t>12/07/2022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BBD8550-26A7-4016-ABEC-E20F5549B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3FBA4D5-3A1F-408B-AD0B-BEDD3FAC5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FC9C0-71B8-4226-A502-20FFC3451FE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467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3E7C392-7CEE-468C-8CCF-02E7F3543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65BFF2B-A19D-4432-85F9-B0E74129C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92E23D5-944D-478E-ABDE-FA598BED40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85F3925-06A8-40B9-859A-18322E349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C7B7D-5C31-4977-BD95-0FFD507BE72C}" type="datetimeFigureOut">
              <a:rPr lang="it-IT" smtClean="0"/>
              <a:t>12/07/2022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62BE4B9-B1BE-4454-9858-92D56FCD1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E49252B-B03F-4A41-8CB6-4F3EE67A7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FC9C0-71B8-4226-A502-20FFC3451FE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5703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ED371B-7705-4FF5-BE6C-6F5996732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6000E00E-B749-41EE-8476-F5B3AEB7A0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5BBA12D-2FAF-4540-B423-F3850B3F38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0BC6B09-FE91-4092-97E9-185C7B13B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C7B7D-5C31-4977-BD95-0FFD507BE72C}" type="datetimeFigureOut">
              <a:rPr lang="it-IT" smtClean="0"/>
              <a:t>12/07/2022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6B8A84D-E7C9-42CE-845C-A9C13DD44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7D8A975-8D12-4C08-A41E-997B036DF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FC9C0-71B8-4226-A502-20FFC3451FE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4872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F066F02-F3B1-4951-A843-F6C67EDCA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CB892A4-2041-4A2B-AC3B-4523D729D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D83C1A2-AD3A-4B18-86D5-0AF255FAC7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C7B7D-5C31-4977-BD95-0FFD507BE72C}" type="datetimeFigureOut">
              <a:rPr lang="it-IT" smtClean="0"/>
              <a:t>12/07/2022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8506921-B26D-4F73-8491-9493E1A983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19A5116-2D1B-4B77-A05B-1BA6D4ADAB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FC9C0-71B8-4226-A502-20FFC3451FE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8999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7DEFA85-11D3-9045-AC0E-368D376CC26E}"/>
              </a:ext>
            </a:extLst>
          </p:cNvPr>
          <p:cNvSpPr/>
          <p:nvPr/>
        </p:nvSpPr>
        <p:spPr>
          <a:xfrm>
            <a:off x="3467100" y="2938357"/>
            <a:ext cx="7092043" cy="1192192"/>
          </a:xfrm>
          <a:prstGeom prst="rect">
            <a:avLst/>
          </a:prstGeom>
          <a:solidFill>
            <a:srgbClr val="FF9933"/>
          </a:solidFill>
          <a:ln w="38100">
            <a:solidFill>
              <a:srgbClr val="4B56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13B32CE-A174-9141-A775-0E554D70B9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7818" y="247264"/>
            <a:ext cx="11575473" cy="1437767"/>
          </a:xfrm>
        </p:spPr>
        <p:txBody>
          <a:bodyPr>
            <a:noAutofit/>
          </a:bodyPr>
          <a:lstStyle/>
          <a:p>
            <a:r>
              <a:rPr lang="en-GB" sz="3600" b="1" dirty="0"/>
              <a:t>METRICHE &amp; KPI MISURATI</a:t>
            </a:r>
            <a:br>
              <a:rPr lang="en-GB" sz="3600" b="1" dirty="0"/>
            </a:br>
            <a:r>
              <a:rPr lang="en-GB" sz="3200" b="1" dirty="0"/>
              <a:t>STIMA CONTATTI LORDI</a:t>
            </a:r>
            <a:br>
              <a:rPr lang="en-GB" sz="3200" b="1" dirty="0"/>
            </a:br>
            <a:r>
              <a:rPr lang="en-GB" sz="3200" b="1" i="1" dirty="0"/>
              <a:t>IL CALCOLO DEL CO-VIEWING</a:t>
            </a:r>
            <a:endParaRPr lang="en-IT" sz="3200" b="1" i="1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1AE9D2-DEEF-A34E-B91E-CB1496253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43426" y="6412519"/>
            <a:ext cx="4114800" cy="365125"/>
          </a:xfrm>
        </p:spPr>
        <p:txBody>
          <a:bodyPr/>
          <a:lstStyle/>
          <a:p>
            <a:r>
              <a:rPr lang="it-IT" b="1" dirty="0"/>
              <a:t>Guida </a:t>
            </a:r>
            <a:r>
              <a:rPr lang="it-IT" b="1" dirty="0" err="1"/>
              <a:t>Fcp</a:t>
            </a:r>
            <a:r>
              <a:rPr lang="it-IT" b="1" dirty="0"/>
              <a:t> </a:t>
            </a:r>
            <a:r>
              <a:rPr lang="en-IT" b="1" dirty="0"/>
              <a:t>Advanced TV</a:t>
            </a:r>
            <a:r>
              <a:rPr lang="it-IT" b="1" dirty="0"/>
              <a:t> – estratto Co-</a:t>
            </a:r>
            <a:r>
              <a:rPr lang="it-IT" b="1" dirty="0" err="1"/>
              <a:t>viewing</a:t>
            </a:r>
            <a:endParaRPr lang="en-IT" b="1" dirty="0"/>
          </a:p>
        </p:txBody>
      </p:sp>
      <p:sp>
        <p:nvSpPr>
          <p:cNvPr id="19" name="Subtitle 6">
            <a:extLst>
              <a:ext uri="{FF2B5EF4-FFF2-40B4-BE49-F238E27FC236}">
                <a16:creationId xmlns:a16="http://schemas.microsoft.com/office/drawing/2014/main" id="{5058166F-1A06-244F-B9B9-6CAC20EFBC98}"/>
              </a:ext>
            </a:extLst>
          </p:cNvPr>
          <p:cNvSpPr txBox="1">
            <a:spLocks/>
          </p:cNvSpPr>
          <p:nvPr/>
        </p:nvSpPr>
        <p:spPr>
          <a:xfrm>
            <a:off x="3467100" y="2035367"/>
            <a:ext cx="6421967" cy="872117"/>
          </a:xfrm>
          <a:prstGeom prst="rect">
            <a:avLst/>
          </a:prstGeom>
        </p:spPr>
        <p:txBody>
          <a:bodyPr vert="horz" lIns="0" tIns="0" rIns="0" bIns="0" numCol="1" spcCol="216000" rtlCol="0">
            <a:noAutofit/>
          </a:bodyPr>
          <a:lstStyle>
            <a:lvl1pPr marL="0" indent="0" algn="l" defTabSz="914400" rtl="0" eaLnBrk="1" latinLnBrk="0" hangingPunct="1">
              <a:lnSpc>
                <a:spcPts val="208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600" b="0" i="0" kern="1200">
                <a:solidFill>
                  <a:srgbClr val="666E7A"/>
                </a:solidFill>
                <a:effectLst/>
                <a:latin typeface="Univers Condensed Light" panose="020B030602020204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GB" dirty="0"/>
              <a:t>Le </a:t>
            </a:r>
            <a:r>
              <a:rPr lang="en-GB" dirty="0" err="1"/>
              <a:t>concessionarie</a:t>
            </a:r>
            <a:r>
              <a:rPr lang="en-GB" dirty="0"/>
              <a:t> </a:t>
            </a:r>
            <a:r>
              <a:rPr lang="en-GB" dirty="0" err="1"/>
              <a:t>aderenti</a:t>
            </a:r>
            <a:r>
              <a:rPr lang="en-GB" dirty="0"/>
              <a:t> a FCP </a:t>
            </a:r>
            <a:r>
              <a:rPr lang="en-GB" dirty="0" err="1"/>
              <a:t>Asso</a:t>
            </a:r>
            <a:r>
              <a:rPr lang="en-GB" dirty="0"/>
              <a:t> TV </a:t>
            </a:r>
            <a:r>
              <a:rPr lang="en-GB" dirty="0" err="1"/>
              <a:t>hanno</a:t>
            </a:r>
            <a:r>
              <a:rPr lang="en-GB" dirty="0"/>
              <a:t> </a:t>
            </a:r>
            <a:r>
              <a:rPr lang="en-GB" dirty="0" err="1"/>
              <a:t>concordato</a:t>
            </a:r>
            <a:r>
              <a:rPr lang="en-GB" dirty="0"/>
              <a:t> uno  standard </a:t>
            </a:r>
            <a:r>
              <a:rPr lang="en-GB" dirty="0" err="1"/>
              <a:t>comune</a:t>
            </a:r>
            <a:r>
              <a:rPr lang="en-GB" dirty="0"/>
              <a:t> come </a:t>
            </a:r>
            <a:r>
              <a:rPr lang="en-GB" dirty="0" err="1"/>
              <a:t>definizione</a:t>
            </a:r>
            <a:r>
              <a:rPr lang="en-GB" dirty="0"/>
              <a:t> e </a:t>
            </a:r>
            <a:r>
              <a:rPr lang="en-GB" dirty="0" err="1"/>
              <a:t>metodologia</a:t>
            </a:r>
            <a:r>
              <a:rPr lang="en-GB" dirty="0"/>
              <a:t> di </a:t>
            </a:r>
            <a:r>
              <a:rPr lang="en-GB" dirty="0" err="1"/>
              <a:t>calcolo</a:t>
            </a:r>
            <a:r>
              <a:rPr lang="en-GB" dirty="0"/>
              <a:t> del </a:t>
            </a:r>
            <a:r>
              <a:rPr lang="en-GB" dirty="0" err="1"/>
              <a:t>fattore</a:t>
            </a:r>
            <a:r>
              <a:rPr lang="en-GB" dirty="0"/>
              <a:t> di co-viewing per le TV </a:t>
            </a:r>
            <a:r>
              <a:rPr lang="en-GB" dirty="0" err="1"/>
              <a:t>connesse</a:t>
            </a:r>
            <a:endParaRPr lang="en-GB" b="1" dirty="0">
              <a:latin typeface="Univers Condensed" panose="020B0506020202050204" pitchFamily="34" charset="0"/>
            </a:endParaRPr>
          </a:p>
        </p:txBody>
      </p:sp>
      <p:sp>
        <p:nvSpPr>
          <p:cNvPr id="26" name="Subtitle 6">
            <a:extLst>
              <a:ext uri="{FF2B5EF4-FFF2-40B4-BE49-F238E27FC236}">
                <a16:creationId xmlns:a16="http://schemas.microsoft.com/office/drawing/2014/main" id="{00519561-902C-6244-A0B9-3A6A25099791}"/>
              </a:ext>
            </a:extLst>
          </p:cNvPr>
          <p:cNvSpPr txBox="1">
            <a:spLocks/>
          </p:cNvSpPr>
          <p:nvPr/>
        </p:nvSpPr>
        <p:spPr>
          <a:xfrm>
            <a:off x="3467100" y="4411877"/>
            <a:ext cx="6758100" cy="1719314"/>
          </a:xfrm>
          <a:prstGeom prst="rect">
            <a:avLst/>
          </a:prstGeom>
        </p:spPr>
        <p:txBody>
          <a:bodyPr vert="horz" lIns="0" tIns="0" rIns="0" bIns="0" numCol="1" spcCol="216000" rtlCol="0">
            <a:noAutofit/>
          </a:bodyPr>
          <a:lstStyle>
            <a:lvl1pPr marL="0" indent="0" algn="l" defTabSz="914400" rtl="0" eaLnBrk="1" latinLnBrk="0" hangingPunct="1">
              <a:lnSpc>
                <a:spcPts val="208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600" b="0" i="0" kern="1200">
                <a:solidFill>
                  <a:srgbClr val="666E7A"/>
                </a:solidFill>
                <a:effectLst/>
                <a:latin typeface="Univers Condensed Light" panose="020B030602020204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GB" dirty="0" err="1"/>
              <a:t>Viene</a:t>
            </a:r>
            <a:r>
              <a:rPr lang="en-GB" dirty="0"/>
              <a:t> </a:t>
            </a:r>
            <a:r>
              <a:rPr lang="en-GB" dirty="0" err="1"/>
              <a:t>definito</a:t>
            </a:r>
            <a:r>
              <a:rPr lang="en-GB" dirty="0"/>
              <a:t> il </a:t>
            </a:r>
            <a:r>
              <a:rPr lang="en-GB" dirty="0" err="1"/>
              <a:t>coefficiente</a:t>
            </a:r>
            <a:r>
              <a:rPr lang="en-GB" dirty="0"/>
              <a:t> di </a:t>
            </a:r>
            <a:r>
              <a:rPr lang="en-GB" dirty="0" err="1"/>
              <a:t>visione</a:t>
            </a:r>
            <a:r>
              <a:rPr lang="en-GB" dirty="0"/>
              <a:t> </a:t>
            </a:r>
            <a:r>
              <a:rPr lang="en-GB" dirty="0" err="1"/>
              <a:t>condivisa</a:t>
            </a:r>
            <a:r>
              <a:rPr lang="en-GB" dirty="0"/>
              <a:t> «</a:t>
            </a:r>
            <a:r>
              <a:rPr lang="en-GB" b="1" dirty="0"/>
              <a:t>COVIEWING</a:t>
            </a:r>
            <a:r>
              <a:rPr lang="en-GB" dirty="0"/>
              <a:t>» come il </a:t>
            </a:r>
            <a:r>
              <a:rPr lang="en-GB" dirty="0" err="1"/>
              <a:t>rapporto</a:t>
            </a:r>
            <a:r>
              <a:rPr lang="en-GB" dirty="0"/>
              <a:t> </a:t>
            </a:r>
            <a:r>
              <a:rPr lang="en-GB" dirty="0" err="1"/>
              <a:t>tra</a:t>
            </a:r>
            <a:r>
              <a:rPr lang="en-GB" dirty="0"/>
              <a:t> </a:t>
            </a:r>
            <a:r>
              <a:rPr lang="en-GB" dirty="0" err="1"/>
              <a:t>l’ascolto</a:t>
            </a:r>
            <a:r>
              <a:rPr lang="en-GB" dirty="0"/>
              <a:t> medio </a:t>
            </a:r>
            <a:r>
              <a:rPr lang="en-GB" dirty="0" err="1"/>
              <a:t>rilevato</a:t>
            </a:r>
            <a:r>
              <a:rPr lang="en-GB" dirty="0"/>
              <a:t> </a:t>
            </a:r>
            <a:r>
              <a:rPr lang="en-GB" dirty="0" err="1"/>
              <a:t>dalla</a:t>
            </a:r>
            <a:r>
              <a:rPr lang="en-GB" dirty="0"/>
              <a:t> currency </a:t>
            </a:r>
            <a:r>
              <a:rPr lang="en-GB" dirty="0" err="1"/>
              <a:t>ufficiale</a:t>
            </a:r>
            <a:r>
              <a:rPr lang="en-GB" dirty="0"/>
              <a:t> </a:t>
            </a:r>
            <a:r>
              <a:rPr lang="en-GB" dirty="0" err="1"/>
              <a:t>degli</a:t>
            </a:r>
            <a:r>
              <a:rPr lang="en-GB" dirty="0"/>
              <a:t> </a:t>
            </a:r>
            <a:r>
              <a:rPr lang="en-GB" dirty="0" err="1"/>
              <a:t>individui</a:t>
            </a:r>
            <a:r>
              <a:rPr lang="en-GB" dirty="0"/>
              <a:t> </a:t>
            </a:r>
            <a:r>
              <a:rPr lang="en-GB" dirty="0" err="1"/>
              <a:t>possessori</a:t>
            </a:r>
            <a:r>
              <a:rPr lang="en-GB" dirty="0"/>
              <a:t> di smart TV </a:t>
            </a:r>
            <a:r>
              <a:rPr lang="en-GB" dirty="0" err="1"/>
              <a:t>connessa</a:t>
            </a:r>
            <a:r>
              <a:rPr lang="en-GB" dirty="0"/>
              <a:t> e </a:t>
            </a:r>
            <a:r>
              <a:rPr lang="en-GB" dirty="0" err="1"/>
              <a:t>l’ascolto</a:t>
            </a:r>
            <a:r>
              <a:rPr lang="en-GB" dirty="0"/>
              <a:t> medio </a:t>
            </a:r>
            <a:r>
              <a:rPr lang="en-GB" dirty="0" err="1"/>
              <a:t>delle</a:t>
            </a:r>
            <a:r>
              <a:rPr lang="en-GB" dirty="0"/>
              <a:t> </a:t>
            </a:r>
            <a:r>
              <a:rPr lang="en-GB" dirty="0" err="1"/>
              <a:t>famiglie</a:t>
            </a:r>
            <a:r>
              <a:rPr lang="en-GB" dirty="0"/>
              <a:t> con smart TV </a:t>
            </a:r>
            <a:r>
              <a:rPr lang="en-GB" dirty="0" err="1"/>
              <a:t>connessa</a:t>
            </a:r>
            <a:r>
              <a:rPr lang="en-GB" dirty="0"/>
              <a:t>. </a:t>
            </a:r>
          </a:p>
          <a:p>
            <a:pPr>
              <a:lnSpc>
                <a:spcPct val="120000"/>
              </a:lnSpc>
            </a:pPr>
            <a:endParaRPr lang="en-GB" sz="1000" dirty="0"/>
          </a:p>
          <a:p>
            <a:pPr>
              <a:lnSpc>
                <a:spcPct val="120000"/>
              </a:lnSpc>
            </a:pPr>
            <a:r>
              <a:rPr lang="en-GB" dirty="0" err="1"/>
              <a:t>Questo</a:t>
            </a:r>
            <a:r>
              <a:rPr lang="en-GB" dirty="0"/>
              <a:t> </a:t>
            </a:r>
            <a:r>
              <a:rPr lang="en-GB" dirty="0" err="1"/>
              <a:t>coefficiente</a:t>
            </a:r>
            <a:r>
              <a:rPr lang="en-GB" dirty="0"/>
              <a:t> </a:t>
            </a:r>
            <a:r>
              <a:rPr lang="en-GB" dirty="0" err="1"/>
              <a:t>viene</a:t>
            </a:r>
            <a:r>
              <a:rPr lang="en-GB" dirty="0"/>
              <a:t> </a:t>
            </a:r>
            <a:r>
              <a:rPr lang="en-GB" dirty="0" err="1"/>
              <a:t>calcolato</a:t>
            </a:r>
            <a:r>
              <a:rPr lang="en-GB" dirty="0"/>
              <a:t> in </a:t>
            </a:r>
            <a:r>
              <a:rPr lang="en-GB" dirty="0" err="1"/>
              <a:t>modalità</a:t>
            </a:r>
            <a:r>
              <a:rPr lang="en-GB" dirty="0"/>
              <a:t> </a:t>
            </a:r>
            <a:r>
              <a:rPr lang="en-GB" dirty="0" err="1"/>
              <a:t>Live+Vosdal</a:t>
            </a:r>
            <a:r>
              <a:rPr lang="en-GB" dirty="0"/>
              <a:t> </a:t>
            </a:r>
            <a:r>
              <a:rPr lang="en-GB" dirty="0" err="1"/>
              <a:t>nella</a:t>
            </a:r>
            <a:r>
              <a:rPr lang="en-GB" dirty="0"/>
              <a:t> fascia </a:t>
            </a:r>
            <a:r>
              <a:rPr lang="en-GB" dirty="0" err="1"/>
              <a:t>oraria</a:t>
            </a:r>
            <a:r>
              <a:rPr lang="en-GB" dirty="0"/>
              <a:t> 6:00 – 25:59 ed è </a:t>
            </a:r>
            <a:r>
              <a:rPr lang="en-GB" dirty="0" err="1"/>
              <a:t>declinato</a:t>
            </a:r>
            <a:r>
              <a:rPr lang="en-GB" dirty="0"/>
              <a:t> per </a:t>
            </a:r>
            <a:r>
              <a:rPr lang="en-GB" dirty="0" err="1"/>
              <a:t>singolo</a:t>
            </a:r>
            <a:r>
              <a:rPr lang="en-GB" dirty="0"/>
              <a:t> Network/</a:t>
            </a:r>
            <a:r>
              <a:rPr lang="en-GB" dirty="0" err="1"/>
              <a:t>Editore</a:t>
            </a:r>
            <a:r>
              <a:rPr lang="en-GB" dirty="0"/>
              <a:t>.</a:t>
            </a:r>
            <a:endParaRPr lang="en-GB" b="1" dirty="0">
              <a:latin typeface="Univers Condensed" panose="020B0506020202050204" pitchFamily="34" charset="0"/>
            </a:endParaRPr>
          </a:p>
        </p:txBody>
      </p:sp>
      <p:sp>
        <p:nvSpPr>
          <p:cNvPr id="59" name="object 3">
            <a:extLst>
              <a:ext uri="{FF2B5EF4-FFF2-40B4-BE49-F238E27FC236}">
                <a16:creationId xmlns:a16="http://schemas.microsoft.com/office/drawing/2014/main" id="{53FD4926-B05A-884F-B088-7A421A4F579F}"/>
              </a:ext>
            </a:extLst>
          </p:cNvPr>
          <p:cNvSpPr txBox="1"/>
          <p:nvPr/>
        </p:nvSpPr>
        <p:spPr>
          <a:xfrm>
            <a:off x="5770222" y="3098944"/>
            <a:ext cx="4454978" cy="80874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130"/>
              </a:spcBef>
            </a:pPr>
            <a:r>
              <a:rPr lang="en-GB" sz="2200" b="1" dirty="0">
                <a:solidFill>
                  <a:srgbClr val="4C5664"/>
                </a:solidFill>
                <a:latin typeface="Univers Condensed" panose="020B0506020202050204" pitchFamily="34" charset="0"/>
                <a:cs typeface="Verdana"/>
              </a:rPr>
              <a:t>AMR</a:t>
            </a:r>
            <a:r>
              <a:rPr lang="en-GB" sz="2200" dirty="0">
                <a:solidFill>
                  <a:srgbClr val="4C5664"/>
                </a:solidFill>
                <a:latin typeface="Univers Condensed Light" panose="020B0306020202040204" pitchFamily="34" charset="0"/>
                <a:cs typeface="Verdana"/>
              </a:rPr>
              <a:t> INDIVIDUALS  &amp; Smart Tv </a:t>
            </a:r>
            <a:r>
              <a:rPr lang="en-GB" sz="2200" dirty="0" err="1">
                <a:solidFill>
                  <a:srgbClr val="4C5664"/>
                </a:solidFill>
                <a:latin typeface="Univers Condensed Light" panose="020B0306020202040204" pitchFamily="34" charset="0"/>
                <a:cs typeface="Verdana"/>
              </a:rPr>
              <a:t>collegato</a:t>
            </a:r>
            <a:endParaRPr lang="en-GB" sz="2200" dirty="0">
              <a:solidFill>
                <a:srgbClr val="4C5664"/>
              </a:solidFill>
              <a:latin typeface="Univers Condensed Light" panose="020B0306020202040204" pitchFamily="34" charset="0"/>
              <a:cs typeface="Verdana"/>
            </a:endParaRPr>
          </a:p>
          <a:p>
            <a:pPr algn="ctr">
              <a:lnSpc>
                <a:spcPct val="120000"/>
              </a:lnSpc>
              <a:spcBef>
                <a:spcPts val="130"/>
              </a:spcBef>
            </a:pPr>
            <a:r>
              <a:rPr lang="en-GB" sz="2200" b="1" dirty="0">
                <a:solidFill>
                  <a:srgbClr val="4C5664"/>
                </a:solidFill>
                <a:latin typeface="Univers Condensed" panose="020B0506020202050204" pitchFamily="34" charset="0"/>
                <a:cs typeface="Verdana"/>
              </a:rPr>
              <a:t>AMR</a:t>
            </a:r>
            <a:r>
              <a:rPr lang="en-GB" sz="2200" dirty="0">
                <a:solidFill>
                  <a:srgbClr val="4C5664"/>
                </a:solidFill>
                <a:latin typeface="Univers Condensed Light" panose="020B0306020202040204" pitchFamily="34" charset="0"/>
                <a:cs typeface="Verdana"/>
              </a:rPr>
              <a:t> HOUSEHOLDS &amp; Smart Tv </a:t>
            </a:r>
            <a:r>
              <a:rPr lang="en-GB" sz="2200" dirty="0" err="1">
                <a:solidFill>
                  <a:srgbClr val="4C5664"/>
                </a:solidFill>
                <a:latin typeface="Univers Condensed Light" panose="020B0306020202040204" pitchFamily="34" charset="0"/>
                <a:cs typeface="Verdana"/>
              </a:rPr>
              <a:t>collegato</a:t>
            </a:r>
            <a:endParaRPr lang="en-GB" sz="2200" b="1" dirty="0">
              <a:solidFill>
                <a:srgbClr val="4C5664"/>
              </a:solidFill>
              <a:latin typeface="Univers Condensed" panose="020B0506020202050204" pitchFamily="34" charset="0"/>
              <a:cs typeface="Verdana"/>
            </a:endParaRPr>
          </a:p>
        </p:txBody>
      </p:sp>
      <p:sp>
        <p:nvSpPr>
          <p:cNvPr id="42" name="object 3">
            <a:extLst>
              <a:ext uri="{FF2B5EF4-FFF2-40B4-BE49-F238E27FC236}">
                <a16:creationId xmlns:a16="http://schemas.microsoft.com/office/drawing/2014/main" id="{3F8CEB2E-B868-4B4B-AEA0-74B427805BDF}"/>
              </a:ext>
            </a:extLst>
          </p:cNvPr>
          <p:cNvSpPr txBox="1"/>
          <p:nvPr/>
        </p:nvSpPr>
        <p:spPr>
          <a:xfrm>
            <a:off x="3602754" y="3419085"/>
            <a:ext cx="1704440" cy="262701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70000"/>
              </a:lnSpc>
              <a:spcBef>
                <a:spcPts val="130"/>
              </a:spcBef>
            </a:pPr>
            <a:r>
              <a:rPr lang="it-IT" sz="2200" b="1" dirty="0">
                <a:solidFill>
                  <a:srgbClr val="4C5664"/>
                </a:solidFill>
                <a:latin typeface="Univers Condensed" panose="020B0506020202050204" pitchFamily="34" charset="0"/>
                <a:cs typeface="Verdana"/>
              </a:rPr>
              <a:t>CO-VIEWING </a:t>
            </a:r>
            <a:endParaRPr sz="2200" b="1" dirty="0">
              <a:latin typeface="Univers Condensed" panose="020B0506020202050204" pitchFamily="34" charset="0"/>
              <a:cs typeface="Verdana"/>
            </a:endParaRPr>
          </a:p>
        </p:txBody>
      </p:sp>
      <p:sp>
        <p:nvSpPr>
          <p:cNvPr id="48" name="object 9">
            <a:extLst>
              <a:ext uri="{FF2B5EF4-FFF2-40B4-BE49-F238E27FC236}">
                <a16:creationId xmlns:a16="http://schemas.microsoft.com/office/drawing/2014/main" id="{91410D9B-5CFD-0D42-A5B2-190F7905FAA0}"/>
              </a:ext>
            </a:extLst>
          </p:cNvPr>
          <p:cNvSpPr txBox="1"/>
          <p:nvPr/>
        </p:nvSpPr>
        <p:spPr>
          <a:xfrm>
            <a:off x="5189731" y="3122095"/>
            <a:ext cx="558006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4400" b="1">
                <a:solidFill>
                  <a:srgbClr val="4B5663"/>
                </a:solidFill>
                <a:latin typeface="Univers Condensed" panose="020B0506020202050204" pitchFamily="34" charset="0"/>
                <a:cs typeface="Verdana"/>
              </a:rPr>
              <a:t>=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C7C733A-B6C4-AD4D-9E5E-0C5973172852}"/>
              </a:ext>
            </a:extLst>
          </p:cNvPr>
          <p:cNvCxnSpPr>
            <a:cxnSpLocks/>
          </p:cNvCxnSpPr>
          <p:nvPr/>
        </p:nvCxnSpPr>
        <p:spPr>
          <a:xfrm flipH="1">
            <a:off x="5861652" y="3534305"/>
            <a:ext cx="4363548" cy="1"/>
          </a:xfrm>
          <a:prstGeom prst="line">
            <a:avLst/>
          </a:prstGeom>
          <a:ln w="19050">
            <a:solidFill>
              <a:srgbClr val="4B56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magine 5">
            <a:extLst>
              <a:ext uri="{FF2B5EF4-FFF2-40B4-BE49-F238E27FC236}">
                <a16:creationId xmlns:a16="http://schemas.microsoft.com/office/drawing/2014/main" id="{1E150F0B-186D-4B62-B44F-FC64199497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279" b="19722"/>
          <a:stretch/>
        </p:blipFill>
        <p:spPr>
          <a:xfrm>
            <a:off x="751366" y="2938209"/>
            <a:ext cx="2517445" cy="1192192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653F79B6-5B04-4510-8011-288F1F69D4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76" y="5986591"/>
            <a:ext cx="560293" cy="608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162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btitle 6">
            <a:extLst>
              <a:ext uri="{FF2B5EF4-FFF2-40B4-BE49-F238E27FC236}">
                <a16:creationId xmlns:a16="http://schemas.microsoft.com/office/drawing/2014/main" id="{5058166F-1A06-244F-B9B9-6CAC20EFBC98}"/>
              </a:ext>
            </a:extLst>
          </p:cNvPr>
          <p:cNvSpPr txBox="1">
            <a:spLocks/>
          </p:cNvSpPr>
          <p:nvPr/>
        </p:nvSpPr>
        <p:spPr>
          <a:xfrm>
            <a:off x="4367212" y="2092983"/>
            <a:ext cx="7073422" cy="3902703"/>
          </a:xfrm>
          <a:prstGeom prst="rect">
            <a:avLst/>
          </a:prstGeom>
        </p:spPr>
        <p:txBody>
          <a:bodyPr vert="horz" lIns="0" tIns="0" rIns="0" bIns="0" numCol="2" spcCol="216000" rtlCol="0" anchor="t">
            <a:noAutofit/>
          </a:bodyPr>
          <a:lstStyle>
            <a:lvl1pPr marL="0" indent="0" algn="l" defTabSz="914400" rtl="0" eaLnBrk="1" latinLnBrk="0" hangingPunct="1">
              <a:lnSpc>
                <a:spcPts val="208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600" b="0" i="0" kern="1200">
                <a:solidFill>
                  <a:srgbClr val="666E7A"/>
                </a:solidFill>
                <a:effectLst/>
                <a:latin typeface="Univers Condensed Light" panose="020B030602020204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GB" b="1" dirty="0">
                <a:solidFill>
                  <a:srgbClr val="FF9933"/>
                </a:solidFill>
                <a:latin typeface="Univers Condensed"/>
              </a:rPr>
              <a:t>METODOLOGIA DI CALCOLO</a:t>
            </a:r>
          </a:p>
          <a:p>
            <a:pPr>
              <a:lnSpc>
                <a:spcPct val="120000"/>
              </a:lnSpc>
            </a:pPr>
            <a:r>
              <a:rPr lang="en-GB" dirty="0">
                <a:latin typeface="Univers Condensed Light"/>
              </a:rPr>
              <a:t>È </a:t>
            </a:r>
            <a:r>
              <a:rPr lang="en-GB" dirty="0" err="1">
                <a:latin typeface="Univers Condensed Light"/>
              </a:rPr>
              <a:t>stata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condotta</a:t>
            </a:r>
            <a:r>
              <a:rPr lang="en-GB" dirty="0">
                <a:latin typeface="Univers Condensed Light"/>
              </a:rPr>
              <a:t> una </a:t>
            </a:r>
            <a:r>
              <a:rPr lang="en-GB" dirty="0" err="1">
                <a:latin typeface="Univers Condensed Light"/>
              </a:rPr>
              <a:t>rigorosa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analisi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delle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serie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storiche</a:t>
            </a:r>
            <a:r>
              <a:rPr lang="en-GB" dirty="0">
                <a:latin typeface="Univers Condensed Light"/>
              </a:rPr>
              <a:t> da currency </a:t>
            </a:r>
            <a:r>
              <a:rPr lang="en-GB" dirty="0" err="1">
                <a:latin typeface="Univers Condensed Light"/>
              </a:rPr>
              <a:t>ufficiale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degli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ultimi</a:t>
            </a:r>
            <a:r>
              <a:rPr lang="en-GB" dirty="0">
                <a:latin typeface="Univers Condensed Light"/>
              </a:rPr>
              <a:t> 4 anni (2018), </a:t>
            </a:r>
            <a:r>
              <a:rPr lang="en-GB" dirty="0" err="1">
                <a:latin typeface="Univers Condensed Light"/>
              </a:rPr>
              <a:t>considerando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sia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fattori</a:t>
            </a:r>
            <a:r>
              <a:rPr lang="en-GB" dirty="0">
                <a:latin typeface="Univers Condensed Light"/>
              </a:rPr>
              <a:t> di </a:t>
            </a:r>
            <a:r>
              <a:rPr lang="en-GB" b="1" dirty="0">
                <a:latin typeface="Univers Condensed"/>
              </a:rPr>
              <a:t>trend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che</a:t>
            </a:r>
            <a:r>
              <a:rPr lang="en-GB" dirty="0">
                <a:latin typeface="Univers Condensed Light"/>
              </a:rPr>
              <a:t> di </a:t>
            </a:r>
            <a:r>
              <a:rPr lang="en-GB" b="1" dirty="0" err="1">
                <a:latin typeface="Univers Condensed"/>
              </a:rPr>
              <a:t>stagionalità</a:t>
            </a:r>
            <a:r>
              <a:rPr lang="en-GB" dirty="0">
                <a:latin typeface="Univers Condensed Light"/>
              </a:rPr>
              <a:t> di </a:t>
            </a:r>
            <a:r>
              <a:rPr lang="en-GB" dirty="0" err="1">
                <a:latin typeface="Univers Condensed Light"/>
              </a:rPr>
              <a:t>ascolto</a:t>
            </a:r>
            <a:r>
              <a:rPr lang="en-GB" dirty="0">
                <a:latin typeface="Univers Condensed Light"/>
              </a:rPr>
              <a:t>. </a:t>
            </a:r>
            <a:endParaRPr lang="en-GB" dirty="0"/>
          </a:p>
          <a:p>
            <a:pPr>
              <a:lnSpc>
                <a:spcPct val="120000"/>
              </a:lnSpc>
            </a:pPr>
            <a:r>
              <a:rPr lang="en-GB" dirty="0">
                <a:latin typeface="Univers Condensed Light"/>
              </a:rPr>
              <a:t>Il primo </a:t>
            </a:r>
            <a:r>
              <a:rPr lang="en-GB" dirty="0" err="1">
                <a:latin typeface="Univers Condensed Light"/>
              </a:rPr>
              <a:t>dato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che</a:t>
            </a:r>
            <a:r>
              <a:rPr lang="en-GB" dirty="0">
                <a:latin typeface="Univers Condensed Light"/>
              </a:rPr>
              <a:t> emerge è </a:t>
            </a:r>
            <a:r>
              <a:rPr lang="en-GB" dirty="0" err="1">
                <a:latin typeface="Univers Condensed Light"/>
              </a:rPr>
              <a:t>che</a:t>
            </a:r>
            <a:r>
              <a:rPr lang="en-GB" dirty="0">
                <a:latin typeface="Univers Condensed Light"/>
              </a:rPr>
              <a:t> il </a:t>
            </a:r>
            <a:r>
              <a:rPr lang="en-GB" dirty="0" err="1">
                <a:latin typeface="Univers Condensed Light"/>
              </a:rPr>
              <a:t>coviewing</a:t>
            </a:r>
            <a:r>
              <a:rPr lang="en-GB" dirty="0">
                <a:latin typeface="Univers Condensed Light"/>
              </a:rPr>
              <a:t> è un </a:t>
            </a:r>
            <a:r>
              <a:rPr lang="en-GB" dirty="0" err="1">
                <a:latin typeface="Univers Condensed Light"/>
              </a:rPr>
              <a:t>valore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che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si</a:t>
            </a:r>
            <a:r>
              <a:rPr lang="en-GB" dirty="0">
                <a:latin typeface="Univers Condensed Light"/>
              </a:rPr>
              <a:t> è </a:t>
            </a:r>
            <a:r>
              <a:rPr lang="en-GB" dirty="0" err="1">
                <a:latin typeface="Univers Condensed Light"/>
              </a:rPr>
              <a:t>progressivamente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stabilizzato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nel</a:t>
            </a:r>
            <a:r>
              <a:rPr lang="en-GB" dirty="0">
                <a:latin typeface="Univers Condensed Light"/>
              </a:rPr>
              <a:t> tempo in un range di </a:t>
            </a:r>
            <a:r>
              <a:rPr lang="en-GB" dirty="0" err="1">
                <a:latin typeface="Univers Condensed Light"/>
              </a:rPr>
              <a:t>variazioni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contenute</a:t>
            </a:r>
            <a:r>
              <a:rPr lang="en-GB" dirty="0">
                <a:latin typeface="Univers Condensed Light"/>
              </a:rPr>
              <a:t>. E’ un </a:t>
            </a:r>
            <a:r>
              <a:rPr lang="en-GB" dirty="0" err="1">
                <a:latin typeface="Univers Condensed Light"/>
              </a:rPr>
              <a:t>dato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che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risente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dei</a:t>
            </a:r>
            <a:r>
              <a:rPr lang="en-GB" dirty="0">
                <a:latin typeface="Univers Condensed Light"/>
              </a:rPr>
              <a:t> </a:t>
            </a:r>
            <a:r>
              <a:rPr lang="en-GB" b="1" dirty="0" err="1">
                <a:latin typeface="Univers Condensed"/>
              </a:rPr>
              <a:t>fattori</a:t>
            </a:r>
            <a:r>
              <a:rPr lang="en-GB" b="1" dirty="0">
                <a:latin typeface="Univers Condensed"/>
              </a:rPr>
              <a:t> </a:t>
            </a:r>
            <a:r>
              <a:rPr lang="en-GB" b="1" dirty="0" err="1">
                <a:latin typeface="Univers Condensed"/>
              </a:rPr>
              <a:t>stagionali</a:t>
            </a:r>
            <a:r>
              <a:rPr lang="en-GB" dirty="0">
                <a:latin typeface="Univers Condensed Light"/>
              </a:rPr>
              <a:t> ed è per </a:t>
            </a:r>
            <a:r>
              <a:rPr lang="en-GB" dirty="0" err="1">
                <a:latin typeface="Univers Condensed Light"/>
              </a:rPr>
              <a:t>questo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che</a:t>
            </a:r>
            <a:r>
              <a:rPr lang="en-GB" dirty="0">
                <a:latin typeface="Univers Condensed Light"/>
              </a:rPr>
              <a:t> la </a:t>
            </a:r>
            <a:r>
              <a:rPr lang="en-GB" dirty="0" err="1">
                <a:latin typeface="Univers Condensed Light"/>
              </a:rPr>
              <a:t>metodologia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proposta</a:t>
            </a:r>
            <a:r>
              <a:rPr lang="en-GB" dirty="0">
                <a:latin typeface="Univers Condensed Light"/>
              </a:rPr>
              <a:t> è </a:t>
            </a:r>
            <a:r>
              <a:rPr lang="en-GB" dirty="0" err="1">
                <a:latin typeface="Univers Condensed Light"/>
              </a:rPr>
              <a:t>che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l’arco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temporale</a:t>
            </a:r>
            <a:r>
              <a:rPr lang="en-GB" dirty="0">
                <a:latin typeface="Univers Condensed Light"/>
              </a:rPr>
              <a:t> di </a:t>
            </a:r>
            <a:r>
              <a:rPr lang="en-GB" dirty="0" err="1">
                <a:latin typeface="Univers Condensed Light"/>
              </a:rPr>
              <a:t>applicazione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delle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metriche</a:t>
            </a:r>
            <a:r>
              <a:rPr lang="en-GB" dirty="0">
                <a:latin typeface="Univers Condensed Light"/>
              </a:rPr>
              <a:t> di co-viewing </a:t>
            </a:r>
            <a:r>
              <a:rPr lang="en-GB" dirty="0" err="1">
                <a:latin typeface="Univers Condensed Light"/>
              </a:rPr>
              <a:t>sarà</a:t>
            </a:r>
            <a:r>
              <a:rPr lang="en-GB" dirty="0">
                <a:latin typeface="Univers Condensed Light"/>
              </a:rPr>
              <a:t> il </a:t>
            </a:r>
            <a:r>
              <a:rPr lang="en-GB" b="1" dirty="0" err="1">
                <a:latin typeface="Univers Condensed"/>
              </a:rPr>
              <a:t>trimestre</a:t>
            </a:r>
            <a:r>
              <a:rPr lang="en-GB" dirty="0">
                <a:latin typeface="Univers Condensed Light"/>
              </a:rPr>
              <a:t>. Per </a:t>
            </a:r>
            <a:r>
              <a:rPr lang="en-GB" dirty="0" err="1">
                <a:latin typeface="Univers Condensed Light"/>
              </a:rPr>
              <a:t>ognuno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dei</a:t>
            </a:r>
            <a:r>
              <a:rPr lang="en-GB" dirty="0">
                <a:latin typeface="Univers Condensed Light"/>
              </a:rPr>
              <a:t> 4 </a:t>
            </a:r>
            <a:r>
              <a:rPr lang="en-GB" dirty="0" err="1">
                <a:latin typeface="Univers Condensed Light"/>
              </a:rPr>
              <a:t>trimestri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dell’anno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viene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calcolato</a:t>
            </a:r>
            <a:r>
              <a:rPr lang="en-GB" dirty="0">
                <a:latin typeface="Univers Condensed Light"/>
              </a:rPr>
              <a:t> il </a:t>
            </a:r>
            <a:r>
              <a:rPr lang="en-GB" dirty="0" err="1">
                <a:latin typeface="Univers Condensed Light"/>
              </a:rPr>
              <a:t>fattore</a:t>
            </a:r>
            <a:r>
              <a:rPr lang="en-GB" dirty="0">
                <a:latin typeface="Univers Condensed Light"/>
              </a:rPr>
              <a:t> di </a:t>
            </a:r>
            <a:r>
              <a:rPr lang="en-GB" dirty="0" err="1">
                <a:latin typeface="Univers Condensed Light"/>
              </a:rPr>
              <a:t>coviewing</a:t>
            </a:r>
            <a:r>
              <a:rPr lang="en-GB" dirty="0">
                <a:latin typeface="Univers Condensed Light"/>
              </a:rPr>
              <a:t>. Poi </a:t>
            </a:r>
            <a:r>
              <a:rPr lang="en-GB" dirty="0" err="1">
                <a:latin typeface="Univers Condensed Light"/>
              </a:rPr>
              <a:t>viene</a:t>
            </a:r>
            <a:r>
              <a:rPr lang="en-GB" dirty="0">
                <a:latin typeface="Univers Condensed Light"/>
              </a:rPr>
              <a:t> </a:t>
            </a:r>
            <a:r>
              <a:rPr lang="en-GB" b="1" dirty="0" err="1">
                <a:latin typeface="Univers Condensed"/>
              </a:rPr>
              <a:t>elaborata</a:t>
            </a:r>
            <a:r>
              <a:rPr lang="en-GB" b="1" dirty="0">
                <a:latin typeface="Univers Condensed"/>
              </a:rPr>
              <a:t> la media </a:t>
            </a:r>
            <a:r>
              <a:rPr lang="en-GB" b="1" dirty="0" err="1">
                <a:latin typeface="Univers Condensed"/>
              </a:rPr>
              <a:t>matematica</a:t>
            </a:r>
            <a:r>
              <a:rPr lang="en-GB" b="1" dirty="0">
                <a:latin typeface="Univers Condensed"/>
              </a:rPr>
              <a:t> </a:t>
            </a:r>
            <a:r>
              <a:rPr lang="en-GB" b="1" dirty="0" err="1">
                <a:latin typeface="Univers Condensed"/>
              </a:rPr>
              <a:t>dell’ultimo</a:t>
            </a:r>
            <a:r>
              <a:rPr lang="en-GB" b="1" dirty="0">
                <a:latin typeface="Univers Condensed"/>
              </a:rPr>
              <a:t> anno mobile </a:t>
            </a:r>
            <a:r>
              <a:rPr lang="en-GB" dirty="0">
                <a:latin typeface="Univers Condensed Light"/>
              </a:rPr>
              <a:t>(</a:t>
            </a:r>
            <a:r>
              <a:rPr lang="en-GB" dirty="0" err="1">
                <a:latin typeface="Univers Condensed Light"/>
              </a:rPr>
              <a:t>che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contempla</a:t>
            </a:r>
            <a:r>
              <a:rPr lang="en-GB" dirty="0">
                <a:latin typeface="Univers Condensed Light"/>
              </a:rPr>
              <a:t> 4 </a:t>
            </a:r>
            <a:r>
              <a:rPr lang="en-GB" dirty="0" err="1">
                <a:latin typeface="Univers Condensed Light"/>
              </a:rPr>
              <a:t>trimestri</a:t>
            </a:r>
            <a:r>
              <a:rPr lang="en-GB" dirty="0">
                <a:latin typeface="Univers Condensed Light"/>
              </a:rPr>
              <a:t>) </a:t>
            </a:r>
            <a:r>
              <a:rPr lang="en-GB" dirty="0" err="1">
                <a:latin typeface="Univers Condensed Light"/>
              </a:rPr>
              <a:t>che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farà</a:t>
            </a:r>
            <a:r>
              <a:rPr lang="en-GB" dirty="0">
                <a:latin typeface="Univers Condensed Light"/>
              </a:rPr>
              <a:t> da </a:t>
            </a:r>
            <a:r>
              <a:rPr lang="en-GB" dirty="0" err="1">
                <a:latin typeface="Univers Condensed Light"/>
              </a:rPr>
              <a:t>riferimento</a:t>
            </a:r>
            <a:r>
              <a:rPr lang="en-GB" dirty="0">
                <a:latin typeface="Univers Condensed Light"/>
              </a:rPr>
              <a:t> per il </a:t>
            </a:r>
            <a:r>
              <a:rPr lang="en-GB" dirty="0" err="1">
                <a:latin typeface="Univers Condensed Light"/>
              </a:rPr>
              <a:t>periodo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corrente</a:t>
            </a:r>
            <a:r>
              <a:rPr lang="en-GB" dirty="0">
                <a:latin typeface="Univers Condensed Light"/>
              </a:rPr>
              <a:t>, </a:t>
            </a:r>
            <a:r>
              <a:rPr lang="en-GB" dirty="0" err="1">
                <a:latin typeface="Univers Condensed Light"/>
              </a:rPr>
              <a:t>includendo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fino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all’ultimo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trimestre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completo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disponibile</a:t>
            </a:r>
            <a:r>
              <a:rPr lang="en-GB" dirty="0">
                <a:latin typeface="Univers Condensed Light"/>
              </a:rPr>
              <a:t>. </a:t>
            </a:r>
            <a:endParaRPr lang="en-GB" dirty="0"/>
          </a:p>
          <a:p>
            <a:pPr>
              <a:lnSpc>
                <a:spcPct val="120000"/>
              </a:lnSpc>
            </a:pPr>
            <a:r>
              <a:rPr lang="en-GB" dirty="0" err="1">
                <a:latin typeface="Univers Condensed Light"/>
              </a:rPr>
              <a:t>Ogni</a:t>
            </a:r>
            <a:r>
              <a:rPr lang="en-GB" dirty="0">
                <a:latin typeface="Univers Condensed Light"/>
              </a:rPr>
              <a:t> nuovo </a:t>
            </a:r>
            <a:r>
              <a:rPr lang="en-GB" dirty="0" err="1">
                <a:latin typeface="Univers Condensed Light"/>
              </a:rPr>
              <a:t>trimestre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che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si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aggiunge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all’analisi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determinerà</a:t>
            </a:r>
            <a:r>
              <a:rPr lang="en-GB" dirty="0">
                <a:latin typeface="Univers Condensed Light"/>
              </a:rPr>
              <a:t> il </a:t>
            </a:r>
            <a:r>
              <a:rPr lang="en-GB" dirty="0" err="1">
                <a:latin typeface="Univers Condensed Light"/>
              </a:rPr>
              <a:t>decadere</a:t>
            </a:r>
            <a:r>
              <a:rPr lang="en-GB" dirty="0">
                <a:latin typeface="Univers Condensed Light"/>
              </a:rPr>
              <a:t> del </a:t>
            </a:r>
            <a:r>
              <a:rPr lang="en-GB" dirty="0" err="1">
                <a:latin typeface="Univers Condensed Light"/>
              </a:rPr>
              <a:t>trimestre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più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datato</a:t>
            </a:r>
            <a:r>
              <a:rPr lang="en-GB" dirty="0">
                <a:latin typeface="Univers Condensed Light"/>
              </a:rPr>
              <a:t>.   </a:t>
            </a:r>
            <a:endParaRPr lang="en-GB" dirty="0"/>
          </a:p>
          <a:p>
            <a:pPr>
              <a:lnSpc>
                <a:spcPct val="120000"/>
              </a:lnSpc>
            </a:pPr>
            <a:r>
              <a:rPr lang="en-GB" dirty="0">
                <a:latin typeface="Univers Condensed Light"/>
              </a:rPr>
              <a:t>FCP </a:t>
            </a:r>
            <a:r>
              <a:rPr lang="en-GB" dirty="0" err="1">
                <a:latin typeface="Univers Condensed Light"/>
              </a:rPr>
              <a:t>riceverà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trimestralmente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i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dati</a:t>
            </a:r>
            <a:r>
              <a:rPr lang="en-GB" dirty="0">
                <a:latin typeface="Univers Condensed Light"/>
              </a:rPr>
              <a:t> di aggiornamento </a:t>
            </a:r>
            <a:r>
              <a:rPr lang="en-GB" dirty="0" err="1">
                <a:latin typeface="Univers Condensed Light"/>
              </a:rPr>
              <a:t>che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saranno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inseriti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nell’apposita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tabella</a:t>
            </a:r>
            <a:r>
              <a:rPr lang="en-GB" dirty="0">
                <a:latin typeface="Univers Condensed Light"/>
              </a:rPr>
              <a:t> di </a:t>
            </a:r>
            <a:r>
              <a:rPr lang="en-GB" dirty="0" err="1">
                <a:latin typeface="Univers Condensed Light"/>
              </a:rPr>
              <a:t>analisi</a:t>
            </a:r>
            <a:r>
              <a:rPr lang="en-GB" dirty="0">
                <a:latin typeface="Univers Condensed Light"/>
              </a:rPr>
              <a:t> </a:t>
            </a:r>
            <a:r>
              <a:rPr lang="en-GB" b="1" dirty="0" err="1">
                <a:latin typeface="Univers Condensed"/>
              </a:rPr>
              <a:t>pubblicata</a:t>
            </a:r>
            <a:r>
              <a:rPr lang="en-GB" b="1" dirty="0">
                <a:latin typeface="Univers Condensed"/>
              </a:rPr>
              <a:t> </a:t>
            </a:r>
            <a:r>
              <a:rPr lang="en-GB" b="1" dirty="0" err="1">
                <a:latin typeface="Univers Condensed"/>
              </a:rPr>
              <a:t>sul</a:t>
            </a:r>
            <a:r>
              <a:rPr lang="en-GB" b="1" dirty="0">
                <a:latin typeface="Univers Condensed"/>
              </a:rPr>
              <a:t> </a:t>
            </a:r>
            <a:r>
              <a:rPr lang="en-GB" b="1" dirty="0" err="1">
                <a:latin typeface="Univers Condensed"/>
              </a:rPr>
              <a:t>sito</a:t>
            </a:r>
            <a:r>
              <a:rPr lang="en-GB" b="1" dirty="0">
                <a:latin typeface="Univers Condensed"/>
              </a:rPr>
              <a:t>.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92B46B5-2D5C-5049-89EA-AB8A18905CCE}"/>
              </a:ext>
            </a:extLst>
          </p:cNvPr>
          <p:cNvCxnSpPr>
            <a:cxnSpLocks/>
          </p:cNvCxnSpPr>
          <p:nvPr/>
        </p:nvCxnSpPr>
        <p:spPr>
          <a:xfrm flipV="1">
            <a:off x="4254289" y="2177582"/>
            <a:ext cx="0" cy="3679208"/>
          </a:xfrm>
          <a:prstGeom prst="line">
            <a:avLst/>
          </a:prstGeom>
          <a:ln w="6350">
            <a:solidFill>
              <a:srgbClr val="666E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EA8F77E-9843-BB4A-A2F7-263A3C401F9E}"/>
              </a:ext>
            </a:extLst>
          </p:cNvPr>
          <p:cNvCxnSpPr>
            <a:cxnSpLocks/>
          </p:cNvCxnSpPr>
          <p:nvPr/>
        </p:nvCxnSpPr>
        <p:spPr>
          <a:xfrm flipV="1">
            <a:off x="7877163" y="2177582"/>
            <a:ext cx="0" cy="3679208"/>
          </a:xfrm>
          <a:prstGeom prst="line">
            <a:avLst/>
          </a:prstGeom>
          <a:ln w="6350">
            <a:solidFill>
              <a:srgbClr val="666E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magine 1">
            <a:extLst>
              <a:ext uri="{FF2B5EF4-FFF2-40B4-BE49-F238E27FC236}">
                <a16:creationId xmlns:a16="http://schemas.microsoft.com/office/drawing/2014/main" id="{BF24070B-BA76-45A0-86AE-629120B0D6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70" r="10610" b="2841"/>
          <a:stretch/>
        </p:blipFill>
        <p:spPr>
          <a:xfrm>
            <a:off x="803742" y="2177582"/>
            <a:ext cx="3314486" cy="3015924"/>
          </a:xfrm>
          <a:prstGeom prst="rect">
            <a:avLst/>
          </a:prstGeom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id="{080F15E7-DEB6-44BA-AEE7-7B06F48859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8263" y="295854"/>
            <a:ext cx="11575473" cy="1437767"/>
          </a:xfrm>
        </p:spPr>
        <p:txBody>
          <a:bodyPr>
            <a:noAutofit/>
          </a:bodyPr>
          <a:lstStyle/>
          <a:p>
            <a:r>
              <a:rPr lang="en-GB" sz="3600" b="1" dirty="0"/>
              <a:t>METRICHE &amp; KPI MISURATI</a:t>
            </a:r>
            <a:br>
              <a:rPr lang="en-GB" sz="3600" b="1" dirty="0"/>
            </a:br>
            <a:r>
              <a:rPr lang="en-GB" sz="3200" b="1" dirty="0"/>
              <a:t>STIMA CONTATTI LORDI</a:t>
            </a:r>
            <a:br>
              <a:rPr lang="en-GB" sz="3200" b="1" dirty="0"/>
            </a:br>
            <a:r>
              <a:rPr lang="en-GB" sz="3200" b="1" i="1" dirty="0"/>
              <a:t>IL CALCOLO DEL CO-VIEWING</a:t>
            </a:r>
            <a:endParaRPr lang="en-IT" sz="3200" b="1" i="1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28E80E2-2F1B-4B7C-9502-1D51E0358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43426" y="6412519"/>
            <a:ext cx="4114800" cy="365125"/>
          </a:xfrm>
        </p:spPr>
        <p:txBody>
          <a:bodyPr/>
          <a:lstStyle/>
          <a:p>
            <a:r>
              <a:rPr lang="it-IT" b="1" dirty="0"/>
              <a:t>Guida </a:t>
            </a:r>
            <a:r>
              <a:rPr lang="it-IT" b="1" dirty="0" err="1"/>
              <a:t>Fcp</a:t>
            </a:r>
            <a:r>
              <a:rPr lang="it-IT" b="1" dirty="0"/>
              <a:t> </a:t>
            </a:r>
            <a:r>
              <a:rPr lang="en-IT" b="1" dirty="0"/>
              <a:t>Advanced TV</a:t>
            </a:r>
            <a:r>
              <a:rPr lang="it-IT" b="1" dirty="0"/>
              <a:t> – estratto Co-</a:t>
            </a:r>
            <a:r>
              <a:rPr lang="it-IT" b="1" dirty="0" err="1"/>
              <a:t>viewing</a:t>
            </a:r>
            <a:endParaRPr lang="en-IT" b="1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093E3CAC-EA03-4F19-9022-B81D73C854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76" y="5986591"/>
            <a:ext cx="560293" cy="608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157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98E66891-4ABD-FE12-E2DD-38E4185596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741" y="186084"/>
            <a:ext cx="7669753" cy="6485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7977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308</Words>
  <Application>Microsoft Office PowerPoint</Application>
  <PresentationFormat>Widescreen</PresentationFormat>
  <Paragraphs>17</Paragraphs>
  <Slides>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Univers Condensed</vt:lpstr>
      <vt:lpstr>Univers Condensed Light</vt:lpstr>
      <vt:lpstr>Tema di Office</vt:lpstr>
      <vt:lpstr>METRICHE &amp; KPI MISURATI STIMA CONTATTI LORDI IL CALCOLO DEL CO-VIEWING</vt:lpstr>
      <vt:lpstr>METRICHE &amp; KPI MISURATI STIMA CONTATTI LORDI IL CALCOLO DEL CO-VIEWING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Luca Dedominicis</dc:creator>
  <cp:lastModifiedBy>Luca Dedominicis</cp:lastModifiedBy>
  <cp:revision>14</cp:revision>
  <dcterms:created xsi:type="dcterms:W3CDTF">2021-10-21T10:14:51Z</dcterms:created>
  <dcterms:modified xsi:type="dcterms:W3CDTF">2022-07-12T08:27:35Z</dcterms:modified>
</cp:coreProperties>
</file>