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7" r:id="rId2"/>
    <p:sldId id="346" r:id="rId3"/>
    <p:sldId id="348" r:id="rId4"/>
    <p:sldId id="34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2013"/>
    <a:srgbClr val="B52D1A"/>
    <a:srgbClr val="CC0000"/>
    <a:srgbClr val="360812"/>
    <a:srgbClr val="5B9BD5"/>
    <a:srgbClr val="DDDDDD"/>
    <a:srgbClr val="D81E27"/>
    <a:srgbClr val="D7D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5422" autoAdjust="0"/>
  </p:normalViewPr>
  <p:slideViewPr>
    <p:cSldViewPr snapToGrid="0">
      <p:cViewPr varScale="1">
        <p:scale>
          <a:sx n="93" d="100"/>
          <a:sy n="93" d="100"/>
        </p:scale>
        <p:origin x="5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199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FB7B4-76C5-47CD-9832-BC7D3E0A0091}" type="datetimeFigureOut">
              <a:rPr lang="it-IT" smtClean="0"/>
              <a:t>20/12/2018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47538-38C9-4D79-9313-92D7539C2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455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27007-D99C-4C6E-A614-6C2C9B5CF773}" type="datetimeFigureOut">
              <a:rPr lang="it-IT" smtClean="0"/>
              <a:t>20/12/2018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35BBD-EDBA-4378-90C8-96F811C36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1033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030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1733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/>
          <p:nvPr userDrawn="1"/>
        </p:nvSpPr>
        <p:spPr>
          <a:xfrm>
            <a:off x="0" y="322776"/>
            <a:ext cx="12192000" cy="367259"/>
          </a:xfrm>
          <a:prstGeom prst="rect">
            <a:avLst/>
          </a:prstGeom>
          <a:gradFill flip="none" rotWithShape="1">
            <a:gsLst>
              <a:gs pos="100000">
                <a:srgbClr val="119AA8"/>
              </a:gs>
              <a:gs pos="25000">
                <a:srgbClr val="CC0000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200" dirty="0">
              <a:solidFill>
                <a:srgbClr val="CC0000"/>
              </a:solidFill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909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SETTORI </a:t>
            </a:r>
            <a:r>
              <a:rPr lang="it-IT" sz="2400" b="1" dirty="0">
                <a:latin typeface="TrebuchetMS-Bold"/>
                <a:cs typeface="TrebuchetMS-Bold"/>
              </a:rPr>
              <a:t>MERCATO </a:t>
            </a:r>
            <a:r>
              <a:rPr lang="it-IT" sz="2400" b="1" dirty="0" smtClean="0">
                <a:latin typeface="TrebuchetMS-Bold"/>
                <a:cs typeface="TrebuchetMS-Bold"/>
              </a:rPr>
              <a:t>RADIO PER N. SECONDI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Gennaio-novembre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2018</a:t>
            </a:r>
            <a:endParaRPr lang="it-IT" sz="1600" b="1" i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85541"/>
              </p:ext>
            </p:extLst>
          </p:nvPr>
        </p:nvGraphicFramePr>
        <p:xfrm>
          <a:off x="4014485" y="1530347"/>
          <a:ext cx="7442523" cy="5217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6571"/>
                <a:gridCol w="1545952"/>
              </a:tblGrid>
              <a:tr h="632064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SECONDI: </a:t>
                      </a:r>
                      <a:r>
                        <a:rPr lang="it-IT" sz="1800" baseline="0" dirty="0" smtClean="0">
                          <a:latin typeface="Franklin Gothic Book" panose="020B0503020102020204" pitchFamily="34" charset="0"/>
                        </a:rPr>
                        <a:t>32.694.289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(+3%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vs 2017)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DELTA %</a:t>
                      </a:r>
                      <a:br>
                        <a:rPr lang="it-IT" sz="1200" dirty="0" smtClean="0">
                          <a:latin typeface="Franklin Gothic Book" panose="020B0503020102020204" pitchFamily="34" charset="0"/>
                        </a:rPr>
                      </a:br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2018 VS 2017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4727" y="2047400"/>
            <a:ext cx="7584626" cy="48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42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CAMPAGNE RADIO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Gennaio-novembre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2018 vs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gennaio-novembre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2017</a:t>
            </a:r>
            <a:endParaRPr lang="it-IT" sz="1600" b="1" i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825843"/>
              </p:ext>
            </p:extLst>
          </p:nvPr>
        </p:nvGraphicFramePr>
        <p:xfrm>
          <a:off x="696182" y="1959915"/>
          <a:ext cx="3376412" cy="3929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1607"/>
                <a:gridCol w="875285"/>
                <a:gridCol w="875285"/>
                <a:gridCol w="744235"/>
              </a:tblGrid>
              <a:tr h="225985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effectLst/>
                          <a:latin typeface="Franklin Gothic Book" panose="020B0503020102020204" pitchFamily="34" charset="0"/>
                        </a:rPr>
                        <a:t> PER N° SECONDI</a:t>
                      </a:r>
                      <a:endParaRPr lang="it-IT" sz="1200" b="1" i="0" u="none" strike="noStrike" dirty="0" smtClean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32.694.289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31.618.998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3.060.604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2.855.913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2.953.830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2.797.279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2.880.181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2.876.696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2.880.136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2.842.085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2.749.217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2.541.811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2.739.049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2.433.904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2.726.509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2.504.008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2.701.656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2.414.053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2.239.765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2.145.624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2.151.041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2.337.386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1.527.072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1.941.989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1.135.862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1.163.717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1.116.285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1.009.547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964.541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937.615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778.541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716.901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90.000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100.470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122863"/>
              </p:ext>
            </p:extLst>
          </p:nvPr>
        </p:nvGraphicFramePr>
        <p:xfrm>
          <a:off x="4427722" y="1959915"/>
          <a:ext cx="3376410" cy="3929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CAMPAGNE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2.502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2.422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1.018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994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1.000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966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937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867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788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857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752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667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497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el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93444"/>
              </p:ext>
            </p:extLst>
          </p:nvPr>
        </p:nvGraphicFramePr>
        <p:xfrm>
          <a:off x="8159262" y="1959915"/>
          <a:ext cx="3376410" cy="3929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INSERZIONISTI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1.227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1.174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396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30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SETTORI </a:t>
            </a:r>
            <a:r>
              <a:rPr lang="it-IT" sz="2400" b="1" dirty="0">
                <a:latin typeface="TrebuchetMS-Bold"/>
                <a:cs typeface="TrebuchetMS-Bold"/>
              </a:rPr>
              <a:t>MERCATO </a:t>
            </a:r>
            <a:r>
              <a:rPr lang="it-IT" sz="2400" b="1" dirty="0" smtClean="0">
                <a:latin typeface="TrebuchetMS-Bold"/>
                <a:cs typeface="TrebuchetMS-Bold"/>
              </a:rPr>
              <a:t>RADIO PER N. SECONDI</a:t>
            </a:r>
          </a:p>
          <a:p>
            <a:pPr>
              <a:lnSpc>
                <a:spcPct val="90000"/>
              </a:lnSpc>
            </a:pPr>
            <a:endParaRPr lang="it-IT" sz="400" b="1" dirty="0" smtClean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Novembre 2018</a:t>
            </a:r>
            <a:endParaRPr lang="it-IT" sz="1600" b="1" i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784066"/>
              </p:ext>
            </p:extLst>
          </p:nvPr>
        </p:nvGraphicFramePr>
        <p:xfrm>
          <a:off x="4014485" y="1530347"/>
          <a:ext cx="7442523" cy="5217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6571"/>
                <a:gridCol w="1545952"/>
              </a:tblGrid>
              <a:tr h="632064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SECONDI: </a:t>
                      </a:r>
                      <a:r>
                        <a:rPr lang="it-IT" sz="1800" baseline="0" dirty="0" smtClean="0">
                          <a:latin typeface="Franklin Gothic Book" panose="020B0503020102020204" pitchFamily="34" charset="0"/>
                        </a:rPr>
                        <a:t>3.763.781</a:t>
                      </a:r>
                      <a:r>
                        <a:rPr lang="it-IT" sz="19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(+4%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vs 2017)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DELTA %</a:t>
                      </a:r>
                      <a:br>
                        <a:rPr lang="it-IT" sz="1200" dirty="0" smtClean="0">
                          <a:latin typeface="Franklin Gothic Book" panose="020B0503020102020204" pitchFamily="34" charset="0"/>
                        </a:rPr>
                      </a:br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2018 VS 2017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900%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7166" y="2065106"/>
            <a:ext cx="7836718" cy="47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00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CAMPAGNE RADIO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Novembre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2018 vs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novembre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2017</a:t>
            </a:r>
            <a:endParaRPr lang="it-IT" sz="1600" b="1" i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729380"/>
              </p:ext>
            </p:extLst>
          </p:nvPr>
        </p:nvGraphicFramePr>
        <p:xfrm>
          <a:off x="696181" y="1959912"/>
          <a:ext cx="3376412" cy="3929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7843"/>
                <a:gridCol w="822167"/>
                <a:gridCol w="822167"/>
                <a:gridCol w="744235"/>
              </a:tblGrid>
              <a:tr h="225985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effectLst/>
                          <a:latin typeface="Franklin Gothic Book" panose="020B0503020102020204" pitchFamily="34" charset="0"/>
                        </a:rPr>
                        <a:t> PER N° SECONDI</a:t>
                      </a:r>
                      <a:endParaRPr lang="it-IT" sz="1200" b="1" i="0" u="none" strike="noStrike" dirty="0" smtClean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3.763.781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3.623.872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365.134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330.913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349.089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316.265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330.209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269.885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323.172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327.205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322.115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324.226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317.255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278.455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309.567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301.558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302.454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288.200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269.055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236.665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249.426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264.765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155.380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209.865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129.435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127.155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128.275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128.770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120.700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109.310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80.705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97.440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11.810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13.195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649505"/>
              </p:ext>
            </p:extLst>
          </p:nvPr>
        </p:nvGraphicFramePr>
        <p:xfrm>
          <a:off x="4427722" y="1959912"/>
          <a:ext cx="3376410" cy="3929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CAMPAGNE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625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el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847942"/>
              </p:ext>
            </p:extLst>
          </p:nvPr>
        </p:nvGraphicFramePr>
        <p:xfrm>
          <a:off x="8159262" y="1959912"/>
          <a:ext cx="3376410" cy="3929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INSERZIONISTI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436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422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71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3147</TotalTime>
  <Words>844</Words>
  <Application>Microsoft Office PowerPoint</Application>
  <PresentationFormat>Widescreen</PresentationFormat>
  <Paragraphs>510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Franklin Gothic Book</vt:lpstr>
      <vt:lpstr>Times New Roman</vt:lpstr>
      <vt:lpstr>TrebuchetMS-Bold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Il Sole 24 ORE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Gobbi Valeria</dc:creator>
  <cp:lastModifiedBy>Lemma Jessica Tina</cp:lastModifiedBy>
  <cp:revision>321</cp:revision>
  <dcterms:created xsi:type="dcterms:W3CDTF">2016-12-22T14:38:52Z</dcterms:created>
  <dcterms:modified xsi:type="dcterms:W3CDTF">2018-12-19T23:52:31Z</dcterms:modified>
</cp:coreProperties>
</file>