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8" r:id="rId2"/>
    <p:sldId id="349" r:id="rId3"/>
    <p:sldId id="350" r:id="rId4"/>
    <p:sldId id="35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013"/>
    <a:srgbClr val="B52D1A"/>
    <a:srgbClr val="CC0000"/>
    <a:srgbClr val="360812"/>
    <a:srgbClr val="5B9BD5"/>
    <a:srgbClr val="DDDDDD"/>
    <a:srgbClr val="D81E27"/>
    <a:srgbClr val="D7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5422" autoAdjust="0"/>
  </p:normalViewPr>
  <p:slideViewPr>
    <p:cSldViewPr snapToGrid="0">
      <p:cViewPr varScale="1">
        <p:scale>
          <a:sx n="83" d="100"/>
          <a:sy n="83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134040"/>
        <c:axId val="373134432"/>
      </c:barChart>
      <c:catAx>
        <c:axId val="373134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3134432"/>
        <c:crosses val="autoZero"/>
        <c:auto val="1"/>
        <c:lblAlgn val="ctr"/>
        <c:lblOffset val="100"/>
        <c:noMultiLvlLbl val="0"/>
      </c:catAx>
      <c:valAx>
        <c:axId val="37313443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7313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File'!$A$4:$A$27</c:f>
              <c:strCache>
                <c:ptCount val="23"/>
                <c:pt idx="0">
                  <c:v>ELETTRODOMESTICI</c:v>
                </c:pt>
                <c:pt idx="1">
                  <c:v>ABBIGLIAMENTO</c:v>
                </c:pt>
                <c:pt idx="2">
                  <c:v>VARIE</c:v>
                </c:pt>
                <c:pt idx="3">
                  <c:v>TOILETRIES</c:v>
                </c:pt>
                <c:pt idx="4">
                  <c:v>OGGETTI PERSONALI</c:v>
                </c:pt>
                <c:pt idx="5">
                  <c:v>ENTI/ISTITUZIONI</c:v>
                </c:pt>
                <c:pt idx="6">
                  <c:v>INDUSTRIA/EDILIZIA/ATTIVITA'</c:v>
                </c:pt>
                <c:pt idx="7">
                  <c:v>INFORMATICA/FOTOGRAFIA</c:v>
                </c:pt>
                <c:pt idx="8">
                  <c:v>GESTIONE CASA</c:v>
                </c:pt>
                <c:pt idx="9">
                  <c:v>BEVANDE/ALCOOLICI</c:v>
                </c:pt>
                <c:pt idx="10">
                  <c:v>SERVIZI PROFESSIONALI</c:v>
                </c:pt>
                <c:pt idx="11">
                  <c:v>CURA PERSONA</c:v>
                </c:pt>
                <c:pt idx="12">
                  <c:v>FARMACEUTICI/SANITARI</c:v>
                </c:pt>
                <c:pt idx="13">
                  <c:v>ALIMENTARI</c:v>
                </c:pt>
                <c:pt idx="14">
                  <c:v>TURISMO/VIAGGI</c:v>
                </c:pt>
                <c:pt idx="15">
                  <c:v>TELECOMUNICAZIONI</c:v>
                </c:pt>
                <c:pt idx="16">
                  <c:v>TEMPO LIBERO</c:v>
                </c:pt>
                <c:pt idx="17">
                  <c:v>ABITAZIONE</c:v>
                </c:pt>
                <c:pt idx="18">
                  <c:v>MOTO/VEICOLI</c:v>
                </c:pt>
                <c:pt idx="19">
                  <c:v>FINANZA/ASSICURAZIONI</c:v>
                </c:pt>
                <c:pt idx="20">
                  <c:v>MEDIA/EDITORIA</c:v>
                </c:pt>
                <c:pt idx="21">
                  <c:v>DISTRIBUZIONE</c:v>
                </c:pt>
                <c:pt idx="22">
                  <c:v>AUTOMOBILI</c:v>
                </c:pt>
              </c:strCache>
            </c:strRef>
          </c:cat>
          <c:val>
            <c:numRef>
              <c:f>'New File'!$B$4:$B$27</c:f>
              <c:numCache>
                <c:formatCode>General</c:formatCode>
                <c:ptCount val="24"/>
                <c:pt idx="0">
                  <c:v>0</c:v>
                </c:pt>
                <c:pt idx="1">
                  <c:v>1799</c:v>
                </c:pt>
                <c:pt idx="2">
                  <c:v>7250</c:v>
                </c:pt>
                <c:pt idx="3">
                  <c:v>16110</c:v>
                </c:pt>
                <c:pt idx="4" formatCode="#,##0">
                  <c:v>18715</c:v>
                </c:pt>
                <c:pt idx="5" formatCode="#,##0">
                  <c:v>31910</c:v>
                </c:pt>
                <c:pt idx="6" formatCode="#,##0">
                  <c:v>50725</c:v>
                </c:pt>
                <c:pt idx="7" formatCode="#,##0">
                  <c:v>53865</c:v>
                </c:pt>
                <c:pt idx="8" formatCode="#,##0">
                  <c:v>55785</c:v>
                </c:pt>
                <c:pt idx="9" formatCode="#,##0">
                  <c:v>60130</c:v>
                </c:pt>
                <c:pt idx="10" formatCode="#,##0">
                  <c:v>60810</c:v>
                </c:pt>
                <c:pt idx="11" formatCode="#,##0">
                  <c:v>110131</c:v>
                </c:pt>
                <c:pt idx="12" formatCode="#,##0">
                  <c:v>127760</c:v>
                </c:pt>
                <c:pt idx="13" formatCode="#,##0">
                  <c:v>144607</c:v>
                </c:pt>
                <c:pt idx="14" formatCode="#,##0">
                  <c:v>172120</c:v>
                </c:pt>
                <c:pt idx="15" formatCode="#,##0">
                  <c:v>189690</c:v>
                </c:pt>
                <c:pt idx="16" formatCode="#,##0">
                  <c:v>197510</c:v>
                </c:pt>
                <c:pt idx="17" formatCode="#,##0">
                  <c:v>204317</c:v>
                </c:pt>
                <c:pt idx="18" formatCode="#,##0">
                  <c:v>233820</c:v>
                </c:pt>
                <c:pt idx="19" formatCode="#,##0">
                  <c:v>258590</c:v>
                </c:pt>
                <c:pt idx="20" formatCode="#,##0">
                  <c:v>344502</c:v>
                </c:pt>
                <c:pt idx="21" formatCode="#,##0">
                  <c:v>811790</c:v>
                </c:pt>
                <c:pt idx="22" formatCode="#,##0">
                  <c:v>1433575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6124008"/>
        <c:axId val="386123616"/>
      </c:barChart>
      <c:catAx>
        <c:axId val="38612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6123616"/>
        <c:crosses val="autoZero"/>
        <c:auto val="1"/>
        <c:lblAlgn val="ctr"/>
        <c:lblOffset val="100"/>
        <c:noMultiLvlLbl val="0"/>
      </c:catAx>
      <c:valAx>
        <c:axId val="3861236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12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453720"/>
        <c:axId val="378453328"/>
      </c:barChart>
      <c:catAx>
        <c:axId val="378453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453328"/>
        <c:crosses val="autoZero"/>
        <c:auto val="1"/>
        <c:lblAlgn val="ctr"/>
        <c:lblOffset val="100"/>
        <c:noMultiLvlLbl val="0"/>
      </c:catAx>
      <c:valAx>
        <c:axId val="37845332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7845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File'!$A$4:$A$27</c:f>
              <c:strCache>
                <c:ptCount val="23"/>
                <c:pt idx="0">
                  <c:v>ELETTRODOMESTICI</c:v>
                </c:pt>
                <c:pt idx="1">
                  <c:v>ABBIGLIAMENTO</c:v>
                </c:pt>
                <c:pt idx="2">
                  <c:v>VARIE</c:v>
                </c:pt>
                <c:pt idx="3">
                  <c:v>TOILETRIES</c:v>
                </c:pt>
                <c:pt idx="4">
                  <c:v>OGGETTI PERSONALI</c:v>
                </c:pt>
                <c:pt idx="5">
                  <c:v>ENTI/ISTITUZIONI</c:v>
                </c:pt>
                <c:pt idx="6">
                  <c:v>INFORMATICA/FOTOGRAFIA</c:v>
                </c:pt>
                <c:pt idx="7">
                  <c:v>GESTIONE CASA</c:v>
                </c:pt>
                <c:pt idx="8">
                  <c:v>INDUSTRIA/EDILIZIA/ATTIVITA'</c:v>
                </c:pt>
                <c:pt idx="9">
                  <c:v>SERVIZI PROFESSIONALI</c:v>
                </c:pt>
                <c:pt idx="10">
                  <c:v>BEVANDE/ALCOOLICI</c:v>
                </c:pt>
                <c:pt idx="11">
                  <c:v>CURA PERSONA</c:v>
                </c:pt>
                <c:pt idx="12">
                  <c:v>FARMACEUTICI/SANITARI</c:v>
                </c:pt>
                <c:pt idx="13">
                  <c:v>TURISMO/VIAGGI</c:v>
                </c:pt>
                <c:pt idx="14">
                  <c:v>ALIMENTARI</c:v>
                </c:pt>
                <c:pt idx="15">
                  <c:v>TELECOMUNICAZIONI</c:v>
                </c:pt>
                <c:pt idx="16">
                  <c:v>ABITAZIONE</c:v>
                </c:pt>
                <c:pt idx="17">
                  <c:v>TEMPO LIBERO</c:v>
                </c:pt>
                <c:pt idx="18">
                  <c:v>FINANZA/ASSICURAZIONI</c:v>
                </c:pt>
                <c:pt idx="19">
                  <c:v>MOTO/VEICOLI</c:v>
                </c:pt>
                <c:pt idx="20">
                  <c:v>MEDIA/EDITORIA</c:v>
                </c:pt>
                <c:pt idx="21">
                  <c:v>DISTRIBUZIONE</c:v>
                </c:pt>
                <c:pt idx="22">
                  <c:v>AUTOMOBILI</c:v>
                </c:pt>
              </c:strCache>
            </c:strRef>
          </c:cat>
          <c:val>
            <c:numRef>
              <c:f>'New File'!$B$4:$B$27</c:f>
              <c:numCache>
                <c:formatCode>#,##0</c:formatCode>
                <c:ptCount val="24"/>
                <c:pt idx="0" formatCode="General">
                  <c:v>0</c:v>
                </c:pt>
                <c:pt idx="1">
                  <c:v>1739</c:v>
                </c:pt>
                <c:pt idx="2">
                  <c:v>3600</c:v>
                </c:pt>
                <c:pt idx="3">
                  <c:v>16110</c:v>
                </c:pt>
                <c:pt idx="4">
                  <c:v>18430</c:v>
                </c:pt>
                <c:pt idx="5">
                  <c:v>19925</c:v>
                </c:pt>
                <c:pt idx="6">
                  <c:v>21990</c:v>
                </c:pt>
                <c:pt idx="7">
                  <c:v>30375</c:v>
                </c:pt>
                <c:pt idx="8">
                  <c:v>33980</c:v>
                </c:pt>
                <c:pt idx="9">
                  <c:v>34670</c:v>
                </c:pt>
                <c:pt idx="10">
                  <c:v>51175</c:v>
                </c:pt>
                <c:pt idx="11">
                  <c:v>63226</c:v>
                </c:pt>
                <c:pt idx="12">
                  <c:v>67140</c:v>
                </c:pt>
                <c:pt idx="13">
                  <c:v>69135</c:v>
                </c:pt>
                <c:pt idx="14">
                  <c:v>78852</c:v>
                </c:pt>
                <c:pt idx="15">
                  <c:v>83585</c:v>
                </c:pt>
                <c:pt idx="16">
                  <c:v>111937</c:v>
                </c:pt>
                <c:pt idx="17">
                  <c:v>114840</c:v>
                </c:pt>
                <c:pt idx="18">
                  <c:v>128530</c:v>
                </c:pt>
                <c:pt idx="19">
                  <c:v>140295</c:v>
                </c:pt>
                <c:pt idx="20">
                  <c:v>160757</c:v>
                </c:pt>
                <c:pt idx="21">
                  <c:v>393960</c:v>
                </c:pt>
                <c:pt idx="22">
                  <c:v>750100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096280"/>
        <c:axId val="424095888"/>
      </c:barChart>
      <c:catAx>
        <c:axId val="424096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95888"/>
        <c:crosses val="autoZero"/>
        <c:auto val="1"/>
        <c:lblAlgn val="ctr"/>
        <c:lblOffset val="100"/>
        <c:noMultiLvlLbl val="0"/>
      </c:catAx>
      <c:valAx>
        <c:axId val="4240958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09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B7B4-76C5-47CD-9832-BC7D3E0A0091}" type="datetimeFigureOut">
              <a:rPr lang="it-IT" smtClean="0"/>
              <a:t>18/03/2019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7538-38C9-4D79-9313-92D7539C2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55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7007-D99C-4C6E-A614-6C2C9B5CF773}" type="datetimeFigureOut">
              <a:rPr lang="it-IT" smtClean="0"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5BBD-EDBA-4378-90C8-96F811C36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0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3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7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0" y="322776"/>
            <a:ext cx="12192000" cy="367259"/>
          </a:xfrm>
          <a:prstGeom prst="rect">
            <a:avLst/>
          </a:prstGeom>
          <a:gradFill flip="none" rotWithShape="1">
            <a:gsLst>
              <a:gs pos="100000">
                <a:srgbClr val="119AA8"/>
              </a:gs>
              <a:gs pos="25000">
                <a:srgbClr val="CC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rgbClr val="CC0000"/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0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SETTORI </a:t>
            </a:r>
            <a:r>
              <a:rPr lang="it-IT" sz="2400" b="1" dirty="0">
                <a:latin typeface="TrebuchetMS-Bold"/>
                <a:cs typeface="TrebuchetMS-Bold"/>
              </a:rPr>
              <a:t>MERCATO </a:t>
            </a:r>
            <a:r>
              <a:rPr lang="it-IT" sz="2400" b="1" dirty="0" smtClean="0">
                <a:latin typeface="TrebuchetMS-Bold"/>
                <a:cs typeface="TrebuchetMS-Bold"/>
              </a:rPr>
              <a:t>RADIO PER N. SECONDI</a:t>
            </a:r>
          </a:p>
          <a:p>
            <a:pPr>
              <a:lnSpc>
                <a:spcPct val="90000"/>
              </a:lnSpc>
            </a:pPr>
            <a:endParaRPr lang="it-IT" sz="400" b="1" dirty="0" smtClean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Gen-Feb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2019</a:t>
            </a:r>
            <a:endParaRPr lang="it-IT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14619"/>
              </p:ext>
            </p:extLst>
          </p:nvPr>
        </p:nvGraphicFramePr>
        <p:xfrm>
          <a:off x="4014485" y="1556322"/>
          <a:ext cx="7442523" cy="521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571"/>
                <a:gridCol w="1545952"/>
              </a:tblGrid>
              <a:tr h="63206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TOTALE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 SECONDI: </a:t>
                      </a:r>
                      <a:r>
                        <a:rPr lang="it-IT" sz="1800" baseline="0" dirty="0" smtClean="0">
                          <a:latin typeface="Franklin Gothic Book" panose="020B0503020102020204" pitchFamily="34" charset="0"/>
                        </a:rPr>
                        <a:t>4.585.511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(-7%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vs 2018)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DELTA %</a:t>
                      </a:r>
                      <a:br>
                        <a:rPr lang="it-IT" sz="12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2019 VS 2018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77354"/>
              </p:ext>
            </p:extLst>
          </p:nvPr>
        </p:nvGraphicFramePr>
        <p:xfrm>
          <a:off x="2066082" y="2025569"/>
          <a:ext cx="7257326" cy="483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38406"/>
              </p:ext>
            </p:extLst>
          </p:nvPr>
        </p:nvGraphicFramePr>
        <p:xfrm>
          <a:off x="2056195" y="1837868"/>
          <a:ext cx="72771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CAMPAGNE RADIO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Gen-Feb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2019 vs </a:t>
            </a: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Gen-Feb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2018</a:t>
            </a:r>
            <a:endParaRPr lang="it-IT" sz="1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28388"/>
              </p:ext>
            </p:extLst>
          </p:nvPr>
        </p:nvGraphicFramePr>
        <p:xfrm>
          <a:off x="696181" y="1959912"/>
          <a:ext cx="3376412" cy="392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43"/>
                <a:gridCol w="822167"/>
                <a:gridCol w="822167"/>
                <a:gridCol w="744235"/>
              </a:tblGrid>
              <a:tr h="225985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PER N° SECONDI</a:t>
                      </a:r>
                      <a:endParaRPr lang="it-IT" sz="1200" b="1" i="0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4.585.511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4.948.321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448.875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421.324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430.917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420.925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444.265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414.370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405.550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396.335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433.950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391.840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434.065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373.384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405.987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346.363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303.025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341.882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185.390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96659"/>
              </p:ext>
            </p:extLst>
          </p:nvPr>
        </p:nvGraphicFramePr>
        <p:xfrm>
          <a:off x="442772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CAMPAGNE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96735"/>
              </p:ext>
            </p:extLst>
          </p:nvPr>
        </p:nvGraphicFramePr>
        <p:xfrm>
          <a:off x="815926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INSERZIONISTI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vs 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SETTORI </a:t>
            </a:r>
            <a:r>
              <a:rPr lang="it-IT" sz="2400" b="1" dirty="0">
                <a:latin typeface="TrebuchetMS-Bold"/>
                <a:cs typeface="TrebuchetMS-Bold"/>
              </a:rPr>
              <a:t>MERCATO </a:t>
            </a:r>
            <a:r>
              <a:rPr lang="it-IT" sz="2400" b="1" dirty="0" smtClean="0">
                <a:latin typeface="TrebuchetMS-Bold"/>
                <a:cs typeface="TrebuchetMS-Bold"/>
              </a:rPr>
              <a:t>RADIO PER N. SECONDI</a:t>
            </a:r>
          </a:p>
          <a:p>
            <a:pPr>
              <a:lnSpc>
                <a:spcPct val="90000"/>
              </a:lnSpc>
            </a:pPr>
            <a:endParaRPr lang="it-IT" sz="400" b="1" dirty="0" smtClean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2019</a:t>
            </a:r>
            <a:endParaRPr lang="it-IT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67845"/>
              </p:ext>
            </p:extLst>
          </p:nvPr>
        </p:nvGraphicFramePr>
        <p:xfrm>
          <a:off x="4014485" y="1556322"/>
          <a:ext cx="7442523" cy="521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571"/>
                <a:gridCol w="1545952"/>
              </a:tblGrid>
              <a:tr h="63206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TOTALE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 SECONDI: </a:t>
                      </a:r>
                      <a:r>
                        <a:rPr lang="it-IT" sz="1800" baseline="0" dirty="0" smtClean="0">
                          <a:latin typeface="Franklin Gothic Book" panose="020B0503020102020204" pitchFamily="34" charset="0"/>
                        </a:rPr>
                        <a:t>2.394.351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(-11%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vs 2018)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DELTA %</a:t>
                      </a:r>
                      <a:br>
                        <a:rPr lang="it-IT" sz="12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2019 VS 2018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/>
          </p:nvPr>
        </p:nvGraphicFramePr>
        <p:xfrm>
          <a:off x="2066082" y="2025569"/>
          <a:ext cx="7257326" cy="483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24224"/>
              </p:ext>
            </p:extLst>
          </p:nvPr>
        </p:nvGraphicFramePr>
        <p:xfrm>
          <a:off x="2046307" y="1829617"/>
          <a:ext cx="7428617" cy="494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7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CAMPAGNE RADIO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2019 vs </a:t>
            </a:r>
            <a:r>
              <a:rPr lang="it-IT" sz="1600" b="1" i="1" u="sng" spc="93" dirty="0" err="1" smtClean="0">
                <a:solidFill>
                  <a:srgbClr val="C30017"/>
                </a:solidFill>
                <a:latin typeface="Times New Roman"/>
                <a:cs typeface="Times New Roman"/>
              </a:rPr>
              <a:t>Feb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 </a:t>
            </a: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2018</a:t>
            </a:r>
            <a:endParaRPr lang="it-IT" sz="1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202087"/>
              </p:ext>
            </p:extLst>
          </p:nvPr>
        </p:nvGraphicFramePr>
        <p:xfrm>
          <a:off x="696181" y="1959912"/>
          <a:ext cx="3376412" cy="392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43"/>
                <a:gridCol w="822167"/>
                <a:gridCol w="822167"/>
                <a:gridCol w="744235"/>
              </a:tblGrid>
              <a:tr h="225985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PER N° SECONDI</a:t>
                      </a:r>
                      <a:endParaRPr lang="it-IT" sz="1200" b="1" i="0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2.394.351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2.678.304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236.360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213.815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244.120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177.750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49435"/>
              </p:ext>
            </p:extLst>
          </p:nvPr>
        </p:nvGraphicFramePr>
        <p:xfrm>
          <a:off x="442772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CAMPAGNE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07529"/>
              </p:ext>
            </p:extLst>
          </p:nvPr>
        </p:nvGraphicFramePr>
        <p:xfrm>
          <a:off x="815926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INSERZIONISTI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19 vs 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11671</TotalTime>
  <Words>809</Words>
  <Application>Microsoft Office PowerPoint</Application>
  <PresentationFormat>Widescreen</PresentationFormat>
  <Paragraphs>508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Times New Roman</vt:lpstr>
      <vt:lpstr>TrebuchetMS-Bold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Il Sole 24 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Gobbi Valeria</dc:creator>
  <cp:lastModifiedBy>Scuteri Michela</cp:lastModifiedBy>
  <cp:revision>335</cp:revision>
  <dcterms:created xsi:type="dcterms:W3CDTF">2016-12-22T14:38:52Z</dcterms:created>
  <dcterms:modified xsi:type="dcterms:W3CDTF">2019-03-18T14:22:12Z</dcterms:modified>
</cp:coreProperties>
</file>