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47" r:id="rId2"/>
    <p:sldId id="346" r:id="rId3"/>
    <p:sldId id="348" r:id="rId4"/>
    <p:sldId id="34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2013"/>
    <a:srgbClr val="B52D1A"/>
    <a:srgbClr val="CC0000"/>
    <a:srgbClr val="360812"/>
    <a:srgbClr val="5B9BD5"/>
    <a:srgbClr val="DDDDDD"/>
    <a:srgbClr val="D81E27"/>
    <a:srgbClr val="D7D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01" autoAdjust="0"/>
    <p:restoredTop sz="95422" autoAdjust="0"/>
  </p:normalViewPr>
  <p:slideViewPr>
    <p:cSldViewPr snapToGrid="0">
      <p:cViewPr varScale="1">
        <p:scale>
          <a:sx n="83" d="100"/>
          <a:sy n="83" d="100"/>
        </p:scale>
        <p:origin x="9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199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 File'!$A$4:$A$27</c:f>
              <c:strCache>
                <c:ptCount val="24"/>
                <c:pt idx="0">
                  <c:v>VARIE</c:v>
                </c:pt>
                <c:pt idx="1">
                  <c:v>GIOCHI/ARTICOLI SCOLASTICI</c:v>
                </c:pt>
                <c:pt idx="2">
                  <c:v>TOILETRIES</c:v>
                </c:pt>
                <c:pt idx="3">
                  <c:v>OGGETTI PERSONALI</c:v>
                </c:pt>
                <c:pt idx="4">
                  <c:v>ELETTRODOMESTICI</c:v>
                </c:pt>
                <c:pt idx="5">
                  <c:v>INFORMATICA/FOTOGRAFIA</c:v>
                </c:pt>
                <c:pt idx="6">
                  <c:v>ABBIGLIAMENTO</c:v>
                </c:pt>
                <c:pt idx="7">
                  <c:v>GESTIONE CASA</c:v>
                </c:pt>
                <c:pt idx="8">
                  <c:v>ENTI/ISTITUZIONI</c:v>
                </c:pt>
                <c:pt idx="9">
                  <c:v>SERVIZI PROFESSIONALI</c:v>
                </c:pt>
                <c:pt idx="10">
                  <c:v>TELECOMUNICAZIONI</c:v>
                </c:pt>
                <c:pt idx="11">
                  <c:v>CURA PERSONA</c:v>
                </c:pt>
                <c:pt idx="12">
                  <c:v>FARMACEUTICI/SANITARI</c:v>
                </c:pt>
                <c:pt idx="13">
                  <c:v>BEVANDE/ALCOOLICI</c:v>
                </c:pt>
                <c:pt idx="14">
                  <c:v>ABITAZIONE</c:v>
                </c:pt>
                <c:pt idx="15">
                  <c:v>INDUSTRIA/EDILIZIA/ATTIVITA'</c:v>
                </c:pt>
                <c:pt idx="16">
                  <c:v>TURISMO/VIAGGI</c:v>
                </c:pt>
                <c:pt idx="17">
                  <c:v>FINANZA/ASSICURAZIONI</c:v>
                </c:pt>
                <c:pt idx="18">
                  <c:v>MOTO/VEICOLI</c:v>
                </c:pt>
                <c:pt idx="19">
                  <c:v>ALIMENTARI</c:v>
                </c:pt>
                <c:pt idx="20">
                  <c:v>TEMPO LIBERO</c:v>
                </c:pt>
                <c:pt idx="21">
                  <c:v>MEDIA/EDITORIA</c:v>
                </c:pt>
                <c:pt idx="22">
                  <c:v>DISTRIBUZIONE</c:v>
                </c:pt>
                <c:pt idx="23">
                  <c:v>AUTOMOBILI</c:v>
                </c:pt>
              </c:strCache>
            </c:strRef>
          </c:cat>
          <c:val>
            <c:numRef>
              <c:f>'New File'!$B$4:$B$27</c:f>
              <c:numCache>
                <c:formatCode>#,##0</c:formatCode>
                <c:ptCount val="24"/>
                <c:pt idx="0">
                  <c:v>17910</c:v>
                </c:pt>
                <c:pt idx="1">
                  <c:v>46230</c:v>
                </c:pt>
                <c:pt idx="2">
                  <c:v>57605</c:v>
                </c:pt>
                <c:pt idx="3">
                  <c:v>191305</c:v>
                </c:pt>
                <c:pt idx="4">
                  <c:v>238025</c:v>
                </c:pt>
                <c:pt idx="5">
                  <c:v>464222</c:v>
                </c:pt>
                <c:pt idx="6">
                  <c:v>477652</c:v>
                </c:pt>
                <c:pt idx="7">
                  <c:v>520210</c:v>
                </c:pt>
                <c:pt idx="8">
                  <c:v>553335</c:v>
                </c:pt>
                <c:pt idx="9">
                  <c:v>585429</c:v>
                </c:pt>
                <c:pt idx="10">
                  <c:v>735375</c:v>
                </c:pt>
                <c:pt idx="11">
                  <c:v>736259</c:v>
                </c:pt>
                <c:pt idx="12">
                  <c:v>744885</c:v>
                </c:pt>
                <c:pt idx="13">
                  <c:v>837434</c:v>
                </c:pt>
                <c:pt idx="14">
                  <c:v>1222070</c:v>
                </c:pt>
                <c:pt idx="15">
                  <c:v>1341059</c:v>
                </c:pt>
                <c:pt idx="16">
                  <c:v>1416939</c:v>
                </c:pt>
                <c:pt idx="17">
                  <c:v>1599294</c:v>
                </c:pt>
                <c:pt idx="18">
                  <c:v>1659526</c:v>
                </c:pt>
                <c:pt idx="19">
                  <c:v>1687862</c:v>
                </c:pt>
                <c:pt idx="20">
                  <c:v>1702250</c:v>
                </c:pt>
                <c:pt idx="21">
                  <c:v>2410118</c:v>
                </c:pt>
                <c:pt idx="22">
                  <c:v>6046951</c:v>
                </c:pt>
                <c:pt idx="23">
                  <c:v>10358579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5083456"/>
        <c:axId val="164770296"/>
      </c:barChart>
      <c:catAx>
        <c:axId val="16508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4770296"/>
        <c:crosses val="autoZero"/>
        <c:auto val="1"/>
        <c:lblAlgn val="ctr"/>
        <c:lblOffset val="100"/>
        <c:noMultiLvlLbl val="0"/>
      </c:catAx>
      <c:valAx>
        <c:axId val="164770296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6508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 File'!$A$4:$A$27</c:f>
              <c:strCache>
                <c:ptCount val="24"/>
                <c:pt idx="0">
                  <c:v>VARIE</c:v>
                </c:pt>
                <c:pt idx="1">
                  <c:v>CURA PERSONA</c:v>
                </c:pt>
                <c:pt idx="2">
                  <c:v>TOILETRIES</c:v>
                </c:pt>
                <c:pt idx="3">
                  <c:v>ELETTRODOMESTICI</c:v>
                </c:pt>
                <c:pt idx="4">
                  <c:v>GIOCHI/ARTICOLI SCOLASTICI</c:v>
                </c:pt>
                <c:pt idx="5">
                  <c:v>INDUSTRIA/EDILIZIA/ATTIVITA'</c:v>
                </c:pt>
                <c:pt idx="6">
                  <c:v>ABBIGLIAMENTO</c:v>
                </c:pt>
                <c:pt idx="7">
                  <c:v>FARMACEUTICI/SANITARI</c:v>
                </c:pt>
                <c:pt idx="8">
                  <c:v>SERVIZI PROFESSIONALI</c:v>
                </c:pt>
                <c:pt idx="9">
                  <c:v>GESTIONE CASA</c:v>
                </c:pt>
                <c:pt idx="10">
                  <c:v>INFORMATICA/FOTOGRAFIA</c:v>
                </c:pt>
                <c:pt idx="11">
                  <c:v>TELECOMUNICAZIONI</c:v>
                </c:pt>
                <c:pt idx="12">
                  <c:v>ABITAZIONE</c:v>
                </c:pt>
                <c:pt idx="13">
                  <c:v>BEVANDE/ALCOOLICI</c:v>
                </c:pt>
                <c:pt idx="14">
                  <c:v>OGGETTI PERSONALI</c:v>
                </c:pt>
                <c:pt idx="15">
                  <c:v>TURISMO/VIAGGI</c:v>
                </c:pt>
                <c:pt idx="16">
                  <c:v>ENTI/ISTITUZIONI</c:v>
                </c:pt>
                <c:pt idx="17">
                  <c:v>MOTO/VEICOLI</c:v>
                </c:pt>
                <c:pt idx="18">
                  <c:v>ALIMENTARI</c:v>
                </c:pt>
                <c:pt idx="19">
                  <c:v>TEMPO LIBERO</c:v>
                </c:pt>
                <c:pt idx="20">
                  <c:v>FINANZA/ASSICURAZIONI</c:v>
                </c:pt>
                <c:pt idx="21">
                  <c:v>MEDIA/EDITORIA</c:v>
                </c:pt>
                <c:pt idx="22">
                  <c:v>AUTOMOBILI</c:v>
                </c:pt>
                <c:pt idx="23">
                  <c:v>DISTRIBUZIONE</c:v>
                </c:pt>
              </c:strCache>
            </c:strRef>
          </c:cat>
          <c:val>
            <c:numRef>
              <c:f>'New File'!$B$4:$B$27</c:f>
              <c:numCache>
                <c:formatCode>#,##0</c:formatCode>
                <c:ptCount val="24"/>
                <c:pt idx="0">
                  <c:v>1900</c:v>
                </c:pt>
                <c:pt idx="1">
                  <c:v>4270</c:v>
                </c:pt>
                <c:pt idx="2">
                  <c:v>8875</c:v>
                </c:pt>
                <c:pt idx="3">
                  <c:v>14160</c:v>
                </c:pt>
                <c:pt idx="4">
                  <c:v>24045</c:v>
                </c:pt>
                <c:pt idx="5">
                  <c:v>35020</c:v>
                </c:pt>
                <c:pt idx="6">
                  <c:v>36399</c:v>
                </c:pt>
                <c:pt idx="7">
                  <c:v>40765</c:v>
                </c:pt>
                <c:pt idx="8">
                  <c:v>43930</c:v>
                </c:pt>
                <c:pt idx="9">
                  <c:v>45275</c:v>
                </c:pt>
                <c:pt idx="10">
                  <c:v>53875</c:v>
                </c:pt>
                <c:pt idx="11">
                  <c:v>54840</c:v>
                </c:pt>
                <c:pt idx="12">
                  <c:v>66445</c:v>
                </c:pt>
                <c:pt idx="13">
                  <c:v>74537</c:v>
                </c:pt>
                <c:pt idx="14">
                  <c:v>82820</c:v>
                </c:pt>
                <c:pt idx="15">
                  <c:v>85344</c:v>
                </c:pt>
                <c:pt idx="16">
                  <c:v>94720</c:v>
                </c:pt>
                <c:pt idx="17">
                  <c:v>100630</c:v>
                </c:pt>
                <c:pt idx="18">
                  <c:v>162970</c:v>
                </c:pt>
                <c:pt idx="19">
                  <c:v>166292</c:v>
                </c:pt>
                <c:pt idx="20">
                  <c:v>170545</c:v>
                </c:pt>
                <c:pt idx="21">
                  <c:v>266811</c:v>
                </c:pt>
                <c:pt idx="22">
                  <c:v>639532</c:v>
                </c:pt>
                <c:pt idx="23">
                  <c:v>678550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5468560"/>
        <c:axId val="255468952"/>
      </c:barChart>
      <c:catAx>
        <c:axId val="255468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55468952"/>
        <c:crosses val="autoZero"/>
        <c:auto val="1"/>
        <c:lblAlgn val="ctr"/>
        <c:lblOffset val="100"/>
        <c:noMultiLvlLbl val="0"/>
      </c:catAx>
      <c:valAx>
        <c:axId val="25546895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5546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FB7B4-76C5-47CD-9832-BC7D3E0A0091}" type="datetimeFigureOut">
              <a:rPr lang="it-IT" smtClean="0"/>
              <a:t>21/01/2019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47538-38C9-4D79-9313-92D7539C2B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45542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27007-D99C-4C6E-A614-6C2C9B5CF773}" type="datetimeFigureOut">
              <a:rPr lang="it-IT" smtClean="0"/>
              <a:t>21/01/2019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35BBD-EDBA-4378-90C8-96F811C362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103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323408" y="36948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9B213E47-7D87-1444-9A76-101074257B5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030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323408" y="36948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9B213E47-7D87-1444-9A76-101074257B5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1733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 userDrawn="1"/>
        </p:nvSpPr>
        <p:spPr>
          <a:xfrm>
            <a:off x="0" y="322776"/>
            <a:ext cx="12192000" cy="367259"/>
          </a:xfrm>
          <a:prstGeom prst="rect">
            <a:avLst/>
          </a:prstGeom>
          <a:gradFill flip="none" rotWithShape="1">
            <a:gsLst>
              <a:gs pos="100000">
                <a:srgbClr val="119AA8"/>
              </a:gs>
              <a:gs pos="25000">
                <a:srgbClr val="CC000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 dirty="0">
              <a:solidFill>
                <a:srgbClr val="CC0000"/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323408" y="36948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fld id="{9B213E47-7D87-1444-9A76-101074257B5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909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1044576" y="6600039"/>
            <a:ext cx="1339810" cy="25796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lIns="92841" tIns="46421" rIns="92841" bIns="46421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28522">
              <a:spcBef>
                <a:spcPts val="305"/>
              </a:spcBef>
              <a:buNone/>
              <a:defRPr/>
            </a:pPr>
            <a:r>
              <a:rPr lang="it-IT" altLang="it-IT" sz="1067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Nielsen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213E47-7D87-1444-9A76-101074257B51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033000" y="875953"/>
            <a:ext cx="8441925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>
                <a:latin typeface="TrebuchetMS-Bold"/>
                <a:cs typeface="TrebuchetMS-Bold"/>
              </a:rPr>
              <a:t>ANALISI </a:t>
            </a:r>
            <a:r>
              <a:rPr lang="it-IT" sz="2400" b="1" dirty="0" smtClean="0">
                <a:latin typeface="TrebuchetMS-Bold"/>
                <a:cs typeface="TrebuchetMS-Bold"/>
              </a:rPr>
              <a:t>SETTORI </a:t>
            </a:r>
            <a:r>
              <a:rPr lang="it-IT" sz="2400" b="1" dirty="0">
                <a:latin typeface="TrebuchetMS-Bold"/>
                <a:cs typeface="TrebuchetMS-Bold"/>
              </a:rPr>
              <a:t>MERCATO </a:t>
            </a:r>
            <a:r>
              <a:rPr lang="it-IT" sz="2400" b="1" dirty="0" smtClean="0">
                <a:latin typeface="TrebuchetMS-Bold"/>
                <a:cs typeface="TrebuchetMS-Bold"/>
              </a:rPr>
              <a:t>RADIO PER N. SECONDI</a:t>
            </a:r>
            <a:endParaRPr lang="it-IT" sz="2400" b="1" dirty="0">
              <a:latin typeface="TrebuchetMS-Bold"/>
              <a:cs typeface="TrebuchetMS-Bold"/>
            </a:endParaRPr>
          </a:p>
          <a:p>
            <a:pPr>
              <a:lnSpc>
                <a:spcPct val="90000"/>
              </a:lnSpc>
            </a:pPr>
            <a:endParaRPr lang="it-IT" sz="400" b="1" dirty="0">
              <a:latin typeface="TrebuchetMS-Bold"/>
              <a:cs typeface="TrebuchetMS-Bold"/>
            </a:endParaRPr>
          </a:p>
          <a:p>
            <a:pPr>
              <a:lnSpc>
                <a:spcPct val="90000"/>
              </a:lnSpc>
            </a:pPr>
            <a:r>
              <a:rPr lang="it-IT" sz="1600" b="1" i="1" u="sng" spc="93" dirty="0" smtClean="0">
                <a:solidFill>
                  <a:srgbClr val="C30017"/>
                </a:solidFill>
                <a:latin typeface="Times New Roman"/>
                <a:cs typeface="Times New Roman"/>
              </a:rPr>
              <a:t>Gennaio-dicembre 2018</a:t>
            </a:r>
            <a:endParaRPr lang="it-IT" sz="1600" b="1" i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903438"/>
              </p:ext>
            </p:extLst>
          </p:nvPr>
        </p:nvGraphicFramePr>
        <p:xfrm>
          <a:off x="4014486" y="1539440"/>
          <a:ext cx="7421302" cy="5208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9758"/>
                <a:gridCol w="1541544"/>
              </a:tblGrid>
              <a:tr h="63096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Franklin Gothic Book" panose="020B0503020102020204" pitchFamily="34" charset="0"/>
                        </a:rPr>
                        <a:t>TOTALE</a:t>
                      </a:r>
                      <a:r>
                        <a:rPr lang="it-IT" sz="1200" baseline="0" dirty="0" smtClean="0">
                          <a:latin typeface="Franklin Gothic Book" panose="020B0503020102020204" pitchFamily="34" charset="0"/>
                        </a:rPr>
                        <a:t> SECONDI: </a:t>
                      </a:r>
                      <a:r>
                        <a:rPr lang="it-IT" sz="1800" baseline="0" dirty="0" smtClean="0">
                          <a:latin typeface="Franklin Gothic Book" panose="020B0503020102020204" pitchFamily="34" charset="0"/>
                        </a:rPr>
                        <a:t>35.649.949 </a:t>
                      </a:r>
                      <a:r>
                        <a:rPr lang="it-IT" sz="1200" baseline="0" dirty="0" smtClean="0">
                          <a:latin typeface="Franklin Gothic Book" panose="020B0503020102020204" pitchFamily="34" charset="0"/>
                        </a:rPr>
                        <a:t>(+4% vs 2017)</a:t>
                      </a:r>
                      <a:endParaRPr lang="it-IT" sz="1200" dirty="0">
                        <a:latin typeface="Franklin Gothic Book" panose="020B05030201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rgbClr val="3608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Franklin Gothic Book" panose="020B0503020102020204" pitchFamily="34" charset="0"/>
                        </a:rPr>
                        <a:t>DELTA %</a:t>
                      </a:r>
                      <a:br>
                        <a:rPr lang="it-IT" sz="1200" dirty="0" smtClean="0">
                          <a:latin typeface="Franklin Gothic Book" panose="020B0503020102020204" pitchFamily="34" charset="0"/>
                        </a:rPr>
                      </a:br>
                      <a:r>
                        <a:rPr lang="it-IT" sz="1200" dirty="0" smtClean="0">
                          <a:latin typeface="Franklin Gothic Book" panose="020B0503020102020204" pitchFamily="34" charset="0"/>
                        </a:rPr>
                        <a:t>2018 VS 2017</a:t>
                      </a:r>
                      <a:endParaRPr lang="it-IT" sz="1200" dirty="0">
                        <a:latin typeface="Franklin Gothic Book" panose="020B05030201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rgbClr val="360812"/>
                    </a:solidFill>
                  </a:tcPr>
                </a:tc>
              </a:tr>
              <a:tr h="190735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0735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0735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0735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0735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0735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0735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0735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0735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0735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0735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0735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0735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-15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0735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0735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0735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0735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0735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0735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0735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0735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0735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-57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0735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0735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680900"/>
              </p:ext>
            </p:extLst>
          </p:nvPr>
        </p:nvGraphicFramePr>
        <p:xfrm>
          <a:off x="2013995" y="2095019"/>
          <a:ext cx="7870784" cy="4867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142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1044576" y="6600039"/>
            <a:ext cx="1339810" cy="25796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lIns="92841" tIns="46421" rIns="92841" bIns="46421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28522">
              <a:spcBef>
                <a:spcPts val="305"/>
              </a:spcBef>
              <a:buNone/>
              <a:defRPr/>
            </a:pPr>
            <a:r>
              <a:rPr lang="it-IT" altLang="it-IT" sz="1067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Nielsen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213E47-7D87-1444-9A76-101074257B51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033000" y="875953"/>
            <a:ext cx="8441925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>
                <a:latin typeface="TrebuchetMS-Bold"/>
                <a:cs typeface="TrebuchetMS-Bold"/>
              </a:rPr>
              <a:t>ANALISI </a:t>
            </a:r>
            <a:r>
              <a:rPr lang="it-IT" sz="2400" b="1" dirty="0" smtClean="0">
                <a:latin typeface="TrebuchetMS-Bold"/>
                <a:cs typeface="TrebuchetMS-Bold"/>
              </a:rPr>
              <a:t>CAMPAGNE RADIO</a:t>
            </a:r>
            <a:endParaRPr lang="it-IT" sz="2400" b="1" dirty="0">
              <a:latin typeface="TrebuchetMS-Bold"/>
              <a:cs typeface="TrebuchetMS-Bold"/>
            </a:endParaRPr>
          </a:p>
          <a:p>
            <a:pPr>
              <a:lnSpc>
                <a:spcPct val="90000"/>
              </a:lnSpc>
            </a:pPr>
            <a:endParaRPr lang="it-IT" sz="400" b="1" dirty="0">
              <a:latin typeface="TrebuchetMS-Bold"/>
              <a:cs typeface="TrebuchetMS-Bold"/>
            </a:endParaRPr>
          </a:p>
          <a:p>
            <a:pPr>
              <a:lnSpc>
                <a:spcPct val="90000"/>
              </a:lnSpc>
            </a:pPr>
            <a:r>
              <a:rPr lang="it-IT" sz="1600" b="1" i="1" u="sng" spc="93" dirty="0" smtClean="0">
                <a:solidFill>
                  <a:srgbClr val="C30017"/>
                </a:solidFill>
                <a:latin typeface="Times New Roman"/>
                <a:cs typeface="Times New Roman"/>
              </a:rPr>
              <a:t>Gennaio-dicembre 2018 vs gennaio-dicembre 2017</a:t>
            </a:r>
            <a:endParaRPr lang="it-IT" sz="16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539617"/>
              </p:ext>
            </p:extLst>
          </p:nvPr>
        </p:nvGraphicFramePr>
        <p:xfrm>
          <a:off x="696182" y="1959915"/>
          <a:ext cx="3376412" cy="3929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607"/>
                <a:gridCol w="875285"/>
                <a:gridCol w="875285"/>
                <a:gridCol w="744235"/>
              </a:tblGrid>
              <a:tr h="225985">
                <a:tc gridSpan="4">
                  <a:txBody>
                    <a:bodyPr/>
                    <a:lstStyle/>
                    <a:p>
                      <a:pPr marL="0" marR="0" indent="0" algn="ctr" defTabSz="5214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ANALISI</a:t>
                      </a:r>
                      <a:r>
                        <a:rPr lang="it-IT" sz="1200" b="1" i="0" u="none" strike="noStrike" baseline="0" dirty="0" smtClean="0">
                          <a:effectLst/>
                          <a:latin typeface="Franklin Gothic Book" panose="020B0503020102020204" pitchFamily="34" charset="0"/>
                        </a:rPr>
                        <a:t> PER N° SECONDI</a:t>
                      </a:r>
                      <a:endParaRPr lang="it-IT" sz="1200" b="1" i="0" u="none" strike="noStrike" dirty="0" smtClean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519" marR="6519" marT="6519" marB="0" anchor="ctr">
                    <a:solidFill>
                      <a:srgbClr val="83201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784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Emittente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2018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2017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Delta </a:t>
                      </a:r>
                      <a:br>
                        <a:rPr lang="it-IT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it-IT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18 vs 17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 RADIO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35.649.949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34.298.449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 105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3.332.289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3.090.018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 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3.215.287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3.030.557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3.154.891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3.125.536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DEEJAY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3.136.860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3.052.441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RISMI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3.042.277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2.770.378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2.972.721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2.712.188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2.966.139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2.644.042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RMC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2.942.221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2.634.988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2.434.945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2.313.794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RTL 102.5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2.376.636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2.568.509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KISS KISS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1.640.267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2.102.829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1.239.551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1.269.750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M2O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1.209.520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1.080.482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1.043.712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1.026.611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844.846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766.131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97.787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110.195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-11%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528812"/>
              </p:ext>
            </p:extLst>
          </p:nvPr>
        </p:nvGraphicFramePr>
        <p:xfrm>
          <a:off x="4427722" y="1959915"/>
          <a:ext cx="3376410" cy="3929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705"/>
                <a:gridCol w="744235"/>
                <a:gridCol w="744235"/>
                <a:gridCol w="744235"/>
              </a:tblGrid>
              <a:tr h="226439">
                <a:tc gridSpan="4">
                  <a:txBody>
                    <a:bodyPr/>
                    <a:lstStyle/>
                    <a:p>
                      <a:pPr marL="0" marR="0" indent="0" algn="ctr" defTabSz="5214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ANALISI</a:t>
                      </a:r>
                      <a:r>
                        <a:rPr lang="it-IT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 PER N° CAMPAGNE</a:t>
                      </a:r>
                      <a:endParaRPr lang="it-IT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519" marR="6519" marT="6519" marB="0" anchor="ctr">
                    <a:solidFill>
                      <a:srgbClr val="83201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784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Emittente</a:t>
                      </a: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2018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2017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Delta </a:t>
                      </a:r>
                      <a:b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18 </a:t>
                      </a:r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vs </a:t>
                      </a: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17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 RADIO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2.655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2.585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DEEJAY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RISMI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 105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RMC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RTL 102.5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-9%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 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KISS KISS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-17%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-14%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M2O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310746"/>
              </p:ext>
            </p:extLst>
          </p:nvPr>
        </p:nvGraphicFramePr>
        <p:xfrm>
          <a:off x="8159262" y="1959915"/>
          <a:ext cx="3376410" cy="3929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705"/>
                <a:gridCol w="744235"/>
                <a:gridCol w="744235"/>
                <a:gridCol w="744235"/>
              </a:tblGrid>
              <a:tr h="226439">
                <a:tc gridSpan="4">
                  <a:txBody>
                    <a:bodyPr/>
                    <a:lstStyle/>
                    <a:p>
                      <a:pPr marL="0" marR="0" indent="0" algn="ctr" defTabSz="5214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ANALISI</a:t>
                      </a:r>
                      <a:r>
                        <a:rPr lang="it-IT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 PER N° INSERZIONISTI</a:t>
                      </a:r>
                      <a:endParaRPr lang="it-IT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519" marR="6519" marT="6519" marB="0" anchor="ctr">
                    <a:solidFill>
                      <a:srgbClr val="83201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784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Emittente</a:t>
                      </a: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2018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2017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Delta </a:t>
                      </a:r>
                      <a:b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18 </a:t>
                      </a:r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vs </a:t>
                      </a: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17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 RADIO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1.226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1.178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RTL 102.5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DEEJAY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RISMI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 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 105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RMC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-9%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KISS KISS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-25%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-18%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M2O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3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1044576" y="6600039"/>
            <a:ext cx="1339810" cy="25796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lIns="92841" tIns="46421" rIns="92841" bIns="46421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28522">
              <a:spcBef>
                <a:spcPts val="305"/>
              </a:spcBef>
              <a:buNone/>
              <a:defRPr/>
            </a:pPr>
            <a:r>
              <a:rPr lang="it-IT" altLang="it-IT" sz="1067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Nielsen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213E47-7D87-1444-9A76-101074257B51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033000" y="875953"/>
            <a:ext cx="8441925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>
                <a:latin typeface="TrebuchetMS-Bold"/>
                <a:cs typeface="TrebuchetMS-Bold"/>
              </a:rPr>
              <a:t>ANALISI </a:t>
            </a:r>
            <a:r>
              <a:rPr lang="it-IT" sz="2400" b="1" dirty="0" smtClean="0">
                <a:latin typeface="TrebuchetMS-Bold"/>
                <a:cs typeface="TrebuchetMS-Bold"/>
              </a:rPr>
              <a:t>SETTORI </a:t>
            </a:r>
            <a:r>
              <a:rPr lang="it-IT" sz="2400" b="1" dirty="0">
                <a:latin typeface="TrebuchetMS-Bold"/>
                <a:cs typeface="TrebuchetMS-Bold"/>
              </a:rPr>
              <a:t>MERCATO </a:t>
            </a:r>
            <a:r>
              <a:rPr lang="it-IT" sz="2400" b="1" dirty="0" smtClean="0">
                <a:latin typeface="TrebuchetMS-Bold"/>
                <a:cs typeface="TrebuchetMS-Bold"/>
              </a:rPr>
              <a:t>RADIO PER N. SECONDI</a:t>
            </a:r>
          </a:p>
          <a:p>
            <a:pPr>
              <a:lnSpc>
                <a:spcPct val="90000"/>
              </a:lnSpc>
            </a:pPr>
            <a:endParaRPr lang="it-IT" sz="400" b="1" dirty="0" smtClean="0">
              <a:latin typeface="TrebuchetMS-Bold"/>
              <a:cs typeface="TrebuchetMS-Bold"/>
            </a:endParaRPr>
          </a:p>
          <a:p>
            <a:pPr>
              <a:lnSpc>
                <a:spcPct val="90000"/>
              </a:lnSpc>
            </a:pPr>
            <a:r>
              <a:rPr lang="it-IT" sz="1600" b="1" i="1" u="sng" spc="93" dirty="0" smtClean="0">
                <a:solidFill>
                  <a:srgbClr val="C30017"/>
                </a:solidFill>
                <a:latin typeface="Times New Roman"/>
                <a:cs typeface="Times New Roman"/>
              </a:rPr>
              <a:t>Dicembre 2018</a:t>
            </a:r>
            <a:endParaRPr lang="it-IT" sz="1600" b="1" i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422357"/>
              </p:ext>
            </p:extLst>
          </p:nvPr>
        </p:nvGraphicFramePr>
        <p:xfrm>
          <a:off x="4014485" y="1530347"/>
          <a:ext cx="7442523" cy="5217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6571"/>
                <a:gridCol w="1545952"/>
              </a:tblGrid>
              <a:tr h="632064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Franklin Gothic Book" panose="020B0503020102020204" pitchFamily="34" charset="0"/>
                        </a:rPr>
                        <a:t>TOTALE</a:t>
                      </a:r>
                      <a:r>
                        <a:rPr lang="it-IT" sz="1200" baseline="0" dirty="0" smtClean="0">
                          <a:latin typeface="Franklin Gothic Book" panose="020B0503020102020204" pitchFamily="34" charset="0"/>
                        </a:rPr>
                        <a:t> SECONDI: </a:t>
                      </a:r>
                      <a:r>
                        <a:rPr lang="it-IT" sz="1800" baseline="0" dirty="0" smtClean="0">
                          <a:latin typeface="Franklin Gothic Book" panose="020B0503020102020204" pitchFamily="34" charset="0"/>
                        </a:rPr>
                        <a:t>2.952.550 </a:t>
                      </a:r>
                      <a:r>
                        <a:rPr lang="it-IT" sz="1200" baseline="0" dirty="0" smtClean="0">
                          <a:latin typeface="Franklin Gothic Book" panose="020B0503020102020204" pitchFamily="34" charset="0"/>
                        </a:rPr>
                        <a:t>(+10% vs 2017)</a:t>
                      </a:r>
                      <a:endParaRPr lang="it-IT" sz="1200" dirty="0">
                        <a:latin typeface="Franklin Gothic Book" panose="020B05030201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rgbClr val="3608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Franklin Gothic Book" panose="020B0503020102020204" pitchFamily="34" charset="0"/>
                        </a:rPr>
                        <a:t>DELTA %</a:t>
                      </a:r>
                      <a:br>
                        <a:rPr lang="it-IT" sz="1200" dirty="0" smtClean="0">
                          <a:latin typeface="Franklin Gothic Book" panose="020B0503020102020204" pitchFamily="34" charset="0"/>
                        </a:rPr>
                      </a:br>
                      <a:r>
                        <a:rPr lang="it-IT" sz="1200" dirty="0" smtClean="0">
                          <a:latin typeface="Franklin Gothic Book" panose="020B0503020102020204" pitchFamily="34" charset="0"/>
                        </a:rPr>
                        <a:t>2018 VS 2017</a:t>
                      </a:r>
                      <a:endParaRPr lang="it-IT" sz="1200" dirty="0">
                        <a:latin typeface="Franklin Gothic Book" panose="020B0503020102020204" pitchFamily="34" charset="0"/>
                      </a:endParaRPr>
                    </a:p>
                  </a:txBody>
                  <a:tcPr marL="121920" marR="121920" marT="60960" marB="60960" anchor="ctr">
                    <a:solidFill>
                      <a:srgbClr val="360812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-31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-28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-56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-73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-27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-92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  <a:tr h="191068">
                <a:tc>
                  <a:txBody>
                    <a:bodyPr/>
                    <a:lstStyle/>
                    <a:p>
                      <a:pPr algn="ctr" fontAlgn="ctr"/>
                      <a:endParaRPr lang="it-IT" sz="800" b="0" i="0" u="none" strike="noStrike" dirty="0">
                        <a:solidFill>
                          <a:srgbClr val="005D1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1.307</a:t>
                      </a:r>
                    </a:p>
                  </a:txBody>
                  <a:tcPr marL="9525" marR="9525" marT="9525" marB="0" anchor="ctr"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077354"/>
              </p:ext>
            </p:extLst>
          </p:nvPr>
        </p:nvGraphicFramePr>
        <p:xfrm>
          <a:off x="2066082" y="2025569"/>
          <a:ext cx="7257326" cy="4832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80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1044576" y="6600039"/>
            <a:ext cx="1339810" cy="25796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lIns="92841" tIns="46421" rIns="92841" bIns="46421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28522">
              <a:spcBef>
                <a:spcPts val="305"/>
              </a:spcBef>
              <a:buNone/>
              <a:defRPr/>
            </a:pPr>
            <a:r>
              <a:rPr lang="it-IT" altLang="it-IT" sz="1067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Nielsen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213E47-7D87-1444-9A76-101074257B51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033000" y="875953"/>
            <a:ext cx="8441925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b="1" dirty="0">
                <a:latin typeface="TrebuchetMS-Bold"/>
                <a:cs typeface="TrebuchetMS-Bold"/>
              </a:rPr>
              <a:t>ANALISI </a:t>
            </a:r>
            <a:r>
              <a:rPr lang="it-IT" sz="2400" b="1" dirty="0" smtClean="0">
                <a:latin typeface="TrebuchetMS-Bold"/>
                <a:cs typeface="TrebuchetMS-Bold"/>
              </a:rPr>
              <a:t>CAMPAGNE RADIO</a:t>
            </a:r>
            <a:endParaRPr lang="it-IT" sz="2400" b="1" dirty="0">
              <a:latin typeface="TrebuchetMS-Bold"/>
              <a:cs typeface="TrebuchetMS-Bold"/>
            </a:endParaRPr>
          </a:p>
          <a:p>
            <a:pPr>
              <a:lnSpc>
                <a:spcPct val="90000"/>
              </a:lnSpc>
            </a:pPr>
            <a:endParaRPr lang="it-IT" sz="400" b="1" dirty="0">
              <a:latin typeface="TrebuchetMS-Bold"/>
              <a:cs typeface="TrebuchetMS-Bold"/>
            </a:endParaRPr>
          </a:p>
          <a:p>
            <a:pPr>
              <a:lnSpc>
                <a:spcPct val="90000"/>
              </a:lnSpc>
            </a:pPr>
            <a:r>
              <a:rPr lang="it-IT" sz="1600" b="1" i="1" u="sng" spc="93" dirty="0" smtClean="0">
                <a:solidFill>
                  <a:srgbClr val="C30017"/>
                </a:solidFill>
                <a:latin typeface="Times New Roman"/>
                <a:cs typeface="Times New Roman"/>
              </a:rPr>
              <a:t>Dicembre 2018 vs ottobre 2017</a:t>
            </a:r>
            <a:endParaRPr lang="it-IT" sz="16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838496"/>
              </p:ext>
            </p:extLst>
          </p:nvPr>
        </p:nvGraphicFramePr>
        <p:xfrm>
          <a:off x="696181" y="1959912"/>
          <a:ext cx="3376412" cy="3929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843"/>
                <a:gridCol w="822167"/>
                <a:gridCol w="822167"/>
                <a:gridCol w="744235"/>
              </a:tblGrid>
              <a:tr h="225985">
                <a:tc gridSpan="4">
                  <a:txBody>
                    <a:bodyPr/>
                    <a:lstStyle/>
                    <a:p>
                      <a:pPr marL="0" marR="0" indent="0" algn="ctr" defTabSz="5214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ANALISI</a:t>
                      </a:r>
                      <a:r>
                        <a:rPr lang="it-IT" sz="1200" b="1" i="0" u="none" strike="noStrike" baseline="0" dirty="0" smtClean="0">
                          <a:effectLst/>
                          <a:latin typeface="Franklin Gothic Book" panose="020B0503020102020204" pitchFamily="34" charset="0"/>
                        </a:rPr>
                        <a:t> PER N° SECONDI</a:t>
                      </a:r>
                      <a:endParaRPr lang="it-IT" sz="1200" b="1" i="0" u="none" strike="noStrike" dirty="0" smtClean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519" marR="6519" marT="6519" marB="0" anchor="ctr">
                    <a:solidFill>
                      <a:srgbClr val="83201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784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Emittente</a:t>
                      </a: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2018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2017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Delta </a:t>
                      </a:r>
                      <a:b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18 </a:t>
                      </a:r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vs </a:t>
                      </a: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17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 RADIO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2.952.550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2.673.525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RISMI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293.723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228.562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 105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271.220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232.885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270.350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248.870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 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262.732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233.278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DEEJAY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257.004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210.371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245.202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206.775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RMC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240.830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219.340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226.240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208.592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RTL 102.5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225.615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231.172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195.980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168.175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KISS KISS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113.195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160.840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-30%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103.691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105.990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M2O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93.255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70.945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79.171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88.770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-11%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66.555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-20%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966669"/>
              </p:ext>
            </p:extLst>
          </p:nvPr>
        </p:nvGraphicFramePr>
        <p:xfrm>
          <a:off x="4427722" y="1959912"/>
          <a:ext cx="3376410" cy="3929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705"/>
                <a:gridCol w="744235"/>
                <a:gridCol w="744235"/>
                <a:gridCol w="744235"/>
              </a:tblGrid>
              <a:tr h="226439">
                <a:tc gridSpan="4">
                  <a:txBody>
                    <a:bodyPr/>
                    <a:lstStyle/>
                    <a:p>
                      <a:pPr marL="0" marR="0" indent="0" algn="ctr" defTabSz="5214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ANALISI</a:t>
                      </a:r>
                      <a:r>
                        <a:rPr lang="it-IT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 PER N° CAMPAGNE</a:t>
                      </a:r>
                      <a:endParaRPr lang="it-IT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519" marR="6519" marT="6519" marB="0" anchor="ctr">
                    <a:solidFill>
                      <a:srgbClr val="83201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784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Emittente</a:t>
                      </a: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2018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2017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Delta </a:t>
                      </a:r>
                      <a:b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18 </a:t>
                      </a:r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vs </a:t>
                      </a: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17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 RADIO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561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537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RISMI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 105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DEEJAY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RTL 102.5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RMC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 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-6%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KISS KISS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-18%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M2O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-14%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644411"/>
              </p:ext>
            </p:extLst>
          </p:nvPr>
        </p:nvGraphicFramePr>
        <p:xfrm>
          <a:off x="8159262" y="1959912"/>
          <a:ext cx="3376410" cy="3929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705"/>
                <a:gridCol w="744235"/>
                <a:gridCol w="744235"/>
                <a:gridCol w="744235"/>
              </a:tblGrid>
              <a:tr h="226439">
                <a:tc gridSpan="4">
                  <a:txBody>
                    <a:bodyPr/>
                    <a:lstStyle/>
                    <a:p>
                      <a:pPr marL="0" marR="0" indent="0" algn="ctr" defTabSz="52143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ANALISI</a:t>
                      </a:r>
                      <a:r>
                        <a:rPr lang="it-IT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 PER N° INSERZIONISTI</a:t>
                      </a:r>
                      <a:endParaRPr lang="it-IT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6519" marR="6519" marT="6519" marB="0" anchor="ctr">
                    <a:solidFill>
                      <a:srgbClr val="83201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000" b="1" i="1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  <a:tr h="3784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Emittente</a:t>
                      </a: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2018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2017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Delta </a:t>
                      </a:r>
                      <a:b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</a:b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18 </a:t>
                      </a:r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vs </a:t>
                      </a: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17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832013"/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 RADIO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RISMI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RTL 102.5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DEEJAY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 105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R101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RMC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 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-17%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-18%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KISS KISS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-24%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M2O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955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 RADIO3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-28%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7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11606</TotalTime>
  <Words>785</Words>
  <Application>Microsoft Office PowerPoint</Application>
  <PresentationFormat>Widescreen</PresentationFormat>
  <Paragraphs>510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Franklin Gothic Book</vt:lpstr>
      <vt:lpstr>Times New Roman</vt:lpstr>
      <vt:lpstr>TrebuchetMS-Bold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Il Sole 24 ORE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Gobbi Valeria</dc:creator>
  <cp:lastModifiedBy>Scuteri Michela</cp:lastModifiedBy>
  <cp:revision>321</cp:revision>
  <dcterms:created xsi:type="dcterms:W3CDTF">2016-12-22T14:38:52Z</dcterms:created>
  <dcterms:modified xsi:type="dcterms:W3CDTF">2019-01-21T10:17:07Z</dcterms:modified>
</cp:coreProperties>
</file>