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78" r:id="rId3"/>
    <p:sldMasterId id="2147483696" r:id="rId4"/>
    <p:sldMasterId id="2147483712" r:id="rId5"/>
  </p:sldMasterIdLst>
  <p:notesMasterIdLst>
    <p:notesMasterId r:id="rId16"/>
  </p:notesMasterIdLst>
  <p:handoutMasterIdLst>
    <p:handoutMasterId r:id="rId17"/>
  </p:handoutMasterIdLst>
  <p:sldIdLst>
    <p:sldId id="407" r:id="rId6"/>
    <p:sldId id="396" r:id="rId7"/>
    <p:sldId id="389" r:id="rId8"/>
    <p:sldId id="393" r:id="rId9"/>
    <p:sldId id="373" r:id="rId10"/>
    <p:sldId id="411" r:id="rId11"/>
    <p:sldId id="410" r:id="rId12"/>
    <p:sldId id="387" r:id="rId13"/>
    <p:sldId id="388" r:id="rId14"/>
    <p:sldId id="408" r:id="rId15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8D"/>
    <a:srgbClr val="00266B"/>
    <a:srgbClr val="FFD88B"/>
    <a:srgbClr val="EE832A"/>
    <a:srgbClr val="FFB219"/>
    <a:srgbClr val="FFB400"/>
    <a:srgbClr val="FFDC95"/>
    <a:srgbClr val="DBE2ED"/>
    <a:srgbClr val="BAC5D0"/>
    <a:srgbClr val="D2D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72" y="66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2.%20Febbraio\Elaborati%20finali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2.%20Febbraio\Elaborati%20finali\Secondi%20di%20Avvi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2.%20Febbraio\Elaborati%20finali\Trend%20Fatturato%20Totale%20per%20tab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8\02.%20Febbraio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75229109825385E-2"/>
          <c:y val="3.1329887568986865E-2"/>
          <c:w val="0.95304645417404954"/>
          <c:h val="0.73930334452668245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(grafico!$B$2:$D$2,grafico!$O$2:$P$2)</c:f>
              <c:numCache>
                <c:formatCode>0.0%</c:formatCode>
                <c:ptCount val="5"/>
                <c:pt idx="0">
                  <c:v>1.99347816562455E-3</c:v>
                </c:pt>
                <c:pt idx="1">
                  <c:v>1.3134115306288247E-2</c:v>
                </c:pt>
                <c:pt idx="2">
                  <c:v>0</c:v>
                </c:pt>
                <c:pt idx="3">
                  <c:v>2.8724113794557703E-3</c:v>
                </c:pt>
                <c:pt idx="4">
                  <c:v>8.0173872954667023E-3</c:v>
                </c:pt>
              </c:numCache>
            </c:numRef>
          </c:val>
        </c:ser>
        <c:ser>
          <c:idx val="1"/>
          <c:order val="1"/>
          <c:tx>
            <c:v>15" - Nazionale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13,0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(grafico!$B$3:$D$3,grafico!$O$3:$P$3)</c:f>
              <c:numCache>
                <c:formatCode>0.0%</c:formatCode>
                <c:ptCount val="5"/>
                <c:pt idx="0">
                  <c:v>0.11679215877724994</c:v>
                </c:pt>
                <c:pt idx="1">
                  <c:v>0.12128821189227554</c:v>
                </c:pt>
                <c:pt idx="2">
                  <c:v>0</c:v>
                </c:pt>
                <c:pt idx="3">
                  <c:v>0.13025923732639205</c:v>
                </c:pt>
                <c:pt idx="4">
                  <c:v>0.11922324194295157</c:v>
                </c:pt>
              </c:numCache>
            </c:numRef>
          </c:val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13,7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(grafico!$B$4:$D$4,grafico!$O$4:$P$4)</c:f>
              <c:numCache>
                <c:formatCode>0.0%</c:formatCode>
                <c:ptCount val="5"/>
                <c:pt idx="0">
                  <c:v>0.13868286485031703</c:v>
                </c:pt>
                <c:pt idx="1">
                  <c:v>0.13473034493001818</c:v>
                </c:pt>
                <c:pt idx="2">
                  <c:v>0</c:v>
                </c:pt>
                <c:pt idx="3">
                  <c:v>0.11911929579733883</c:v>
                </c:pt>
                <c:pt idx="4">
                  <c:v>0.13654567821250208</c:v>
                </c:pt>
              </c:numCache>
            </c:numRef>
          </c:val>
        </c:ser>
        <c:ser>
          <c:idx val="3"/>
          <c:order val="3"/>
          <c:tx>
            <c:v>25" e 30" - Nazionale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73,2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72,6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(grafico!$B$5:$D$5,grafico!$O$5:$P$5)</c:f>
              <c:numCache>
                <c:formatCode>0.0%</c:formatCode>
                <c:ptCount val="5"/>
                <c:pt idx="0">
                  <c:v>0.73382215796358541</c:v>
                </c:pt>
                <c:pt idx="1">
                  <c:v>0.71953141431973433</c:v>
                </c:pt>
                <c:pt idx="2">
                  <c:v>0</c:v>
                </c:pt>
                <c:pt idx="3">
                  <c:v>0.73243466006407942</c:v>
                </c:pt>
                <c:pt idx="4">
                  <c:v>0.72609493913206891</c:v>
                </c:pt>
              </c:numCache>
            </c:numRef>
          </c:val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328630152205313E-3"/>
                  <c:y val="-1.260467587820349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109543384068436E-3"/>
                  <c:y val="-1.260467587820349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512561105384420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109543384067402E-3"/>
                  <c:y val="-1.260467587820349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(grafico!$B$6:$D$6,grafico!$O$6:$P$6)</c:f>
              <c:numCache>
                <c:formatCode>0.0%</c:formatCode>
                <c:ptCount val="5"/>
                <c:pt idx="0">
                  <c:v>8.709340243223113E-3</c:v>
                </c:pt>
                <c:pt idx="1">
                  <c:v>1.131591355168368E-2</c:v>
                </c:pt>
                <c:pt idx="2">
                  <c:v>0</c:v>
                </c:pt>
                <c:pt idx="3">
                  <c:v>1.5314395432733942E-2</c:v>
                </c:pt>
                <c:pt idx="4">
                  <c:v>1.0118753417010681E-2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6224672"/>
        <c:axId val="136225064"/>
      </c:barChart>
      <c:catAx>
        <c:axId val="13622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225064"/>
        <c:crosses val="autoZero"/>
        <c:auto val="1"/>
        <c:lblAlgn val="ctr"/>
        <c:lblOffset val="100"/>
        <c:noMultiLvlLbl val="0"/>
      </c:catAx>
      <c:valAx>
        <c:axId val="1362250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622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97615957906167E-2"/>
          <c:y val="0.89146917521551516"/>
          <c:w val="0.9691388814759414"/>
          <c:h val="9.340521373064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30929592297966E-2"/>
          <c:y val="3.1343940850372502E-2"/>
          <c:w val="0.92518097304256908"/>
          <c:h val="0.809536661787981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'trend storico'!$C$29</c:f>
              <c:strCache>
                <c:ptCount val="1"/>
                <c:pt idx="0">
                  <c:v>&lt; 15" - Nazionale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storico'!$B$30:$B$36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storico'!$C$30:$C$36</c:f>
              <c:numCache>
                <c:formatCode>0%</c:formatCode>
                <c:ptCount val="7"/>
                <c:pt idx="0">
                  <c:v>1.4679834342147181E-2</c:v>
                </c:pt>
                <c:pt idx="1">
                  <c:v>1.0612026496448417E-2</c:v>
                </c:pt>
                <c:pt idx="2">
                  <c:v>2.2189633871041127E-3</c:v>
                </c:pt>
                <c:pt idx="3">
                  <c:v>3.0933726833722902E-3</c:v>
                </c:pt>
                <c:pt idx="4">
                  <c:v>6.8474017933441737E-3</c:v>
                </c:pt>
                <c:pt idx="5">
                  <c:v>3.0572313574723279E-3</c:v>
                </c:pt>
                <c:pt idx="6">
                  <c:v>1.3134115306288247E-2</c:v>
                </c:pt>
              </c:numCache>
            </c:numRef>
          </c:val>
        </c:ser>
        <c:ser>
          <c:idx val="1"/>
          <c:order val="1"/>
          <c:tx>
            <c:strRef>
              <c:f>'trend storico'!$D$29</c:f>
              <c:strCache>
                <c:ptCount val="1"/>
                <c:pt idx="0">
                  <c:v>15" - Nazionale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storico'!$B$30:$B$36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storico'!$D$30:$D$36</c:f>
              <c:numCache>
                <c:formatCode>0%</c:formatCode>
                <c:ptCount val="7"/>
                <c:pt idx="0">
                  <c:v>0.1488896801154358</c:v>
                </c:pt>
                <c:pt idx="1">
                  <c:v>9.3247439792578019E-2</c:v>
                </c:pt>
                <c:pt idx="2">
                  <c:v>0.14193140813176583</c:v>
                </c:pt>
                <c:pt idx="3">
                  <c:v>0.12715371915320814</c:v>
                </c:pt>
                <c:pt idx="4">
                  <c:v>0.17348243768881591</c:v>
                </c:pt>
                <c:pt idx="5">
                  <c:v>0.13715906979200199</c:v>
                </c:pt>
                <c:pt idx="6">
                  <c:v>0.12128821189227554</c:v>
                </c:pt>
              </c:numCache>
            </c:numRef>
          </c:val>
        </c:ser>
        <c:ser>
          <c:idx val="2"/>
          <c:order val="2"/>
          <c:tx>
            <c:strRef>
              <c:f>'trend storico'!$E$29</c:f>
              <c:strCache>
                <c:ptCount val="1"/>
                <c:pt idx="0">
                  <c:v>20" - Nazionale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storico'!$B$30:$B$36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storico'!$E$30:$E$36</c:f>
              <c:numCache>
                <c:formatCode>0%</c:formatCode>
                <c:ptCount val="7"/>
                <c:pt idx="0">
                  <c:v>0.10539137604707381</c:v>
                </c:pt>
                <c:pt idx="1">
                  <c:v>9.0095768776605356E-2</c:v>
                </c:pt>
                <c:pt idx="2">
                  <c:v>9.7858385336641943E-2</c:v>
                </c:pt>
                <c:pt idx="3">
                  <c:v>0.11627361985080449</c:v>
                </c:pt>
                <c:pt idx="4">
                  <c:v>0.11526230060989408</c:v>
                </c:pt>
                <c:pt idx="5">
                  <c:v>0.11600013133367656</c:v>
                </c:pt>
                <c:pt idx="6">
                  <c:v>0.13473034493001818</c:v>
                </c:pt>
              </c:numCache>
            </c:numRef>
          </c:val>
        </c:ser>
        <c:ser>
          <c:idx val="3"/>
          <c:order val="3"/>
          <c:tx>
            <c:strRef>
              <c:f>'trend storico'!$F$29</c:f>
              <c:strCache>
                <c:ptCount val="1"/>
                <c:pt idx="0">
                  <c:v>25" e 30" - Nazionale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storico'!$B$30:$B$36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storico'!$F$30:$F$36</c:f>
              <c:numCache>
                <c:formatCode>0%</c:formatCode>
                <c:ptCount val="7"/>
                <c:pt idx="0">
                  <c:v>0.71964394805389498</c:v>
                </c:pt>
                <c:pt idx="1">
                  <c:v>0.78619904273245678</c:v>
                </c:pt>
                <c:pt idx="2">
                  <c:v>0.74195625772174756</c:v>
                </c:pt>
                <c:pt idx="3">
                  <c:v>0.72158096139482986</c:v>
                </c:pt>
                <c:pt idx="4">
                  <c:v>0.66124580691360257</c:v>
                </c:pt>
                <c:pt idx="5">
                  <c:v>0.72961983977968436</c:v>
                </c:pt>
                <c:pt idx="6">
                  <c:v>0.71953141431973433</c:v>
                </c:pt>
              </c:numCache>
            </c:numRef>
          </c:val>
        </c:ser>
        <c:ser>
          <c:idx val="4"/>
          <c:order val="4"/>
          <c:tx>
            <c:strRef>
              <c:f>'trend storico'!$G$29</c:f>
              <c:strCache>
                <c:ptCount val="1"/>
                <c:pt idx="0">
                  <c:v>&gt; 30" - Nazionale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storico'!$B$30:$B$36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storico'!$G$30:$G$36</c:f>
              <c:numCache>
                <c:formatCode>0%</c:formatCode>
                <c:ptCount val="7"/>
                <c:pt idx="0">
                  <c:v>1.1395161441448195E-2</c:v>
                </c:pt>
                <c:pt idx="1">
                  <c:v>1.9845722201911453E-2</c:v>
                </c:pt>
                <c:pt idx="2">
                  <c:v>1.6034985422740525E-2</c:v>
                </c:pt>
                <c:pt idx="3">
                  <c:v>3.1898326917785227E-2</c:v>
                </c:pt>
                <c:pt idx="4">
                  <c:v>4.3162052994343315E-2</c:v>
                </c:pt>
                <c:pt idx="5">
                  <c:v>1.4163727737164756E-2</c:v>
                </c:pt>
                <c:pt idx="6">
                  <c:v>1.131591355168368E-2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6225848"/>
        <c:axId val="200124424"/>
      </c:barChart>
      <c:catAx>
        <c:axId val="13622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0124424"/>
        <c:crosses val="autoZero"/>
        <c:auto val="1"/>
        <c:lblAlgn val="ctr"/>
        <c:lblOffset val="100"/>
        <c:noMultiLvlLbl val="0"/>
      </c:catAx>
      <c:valAx>
        <c:axId val="20012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622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125208"/>
        <c:axId val="200125600"/>
      </c:lineChart>
      <c:catAx>
        <c:axId val="20012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00125600"/>
        <c:crosses val="autoZero"/>
        <c:auto val="1"/>
        <c:lblAlgn val="ctr"/>
        <c:lblOffset val="100"/>
        <c:noMultiLvlLbl val="0"/>
      </c:catAx>
      <c:valAx>
        <c:axId val="200125600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00125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2222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mensile!$C$2:$C$135</c:f>
              <c:strCache>
                <c:ptCount val="13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  <c:pt idx="132">
                  <c:v>Gennaio</c:v>
                </c:pt>
                <c:pt idx="133">
                  <c:v>Febbraio</c:v>
                </c:pt>
              </c:strCache>
            </c:strRef>
          </c:cat>
          <c:val>
            <c:numRef>
              <c:f>mensile!$D$2:$D$135</c:f>
              <c:numCache>
                <c:formatCode>#,##0</c:formatCode>
                <c:ptCount val="134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19234</c:v>
                </c:pt>
                <c:pt idx="109">
                  <c:v>25684</c:v>
                </c:pt>
                <c:pt idx="110">
                  <c:v>29780</c:v>
                </c:pt>
                <c:pt idx="111">
                  <c:v>26671</c:v>
                </c:pt>
                <c:pt idx="112">
                  <c:v>31810</c:v>
                </c:pt>
                <c:pt idx="113">
                  <c:v>30617</c:v>
                </c:pt>
                <c:pt idx="114">
                  <c:v>30419</c:v>
                </c:pt>
                <c:pt idx="115">
                  <c:v>12086</c:v>
                </c:pt>
                <c:pt idx="116">
                  <c:v>25565</c:v>
                </c:pt>
                <c:pt idx="117">
                  <c:v>32296</c:v>
                </c:pt>
                <c:pt idx="118">
                  <c:v>34072</c:v>
                </c:pt>
                <c:pt idx="119">
                  <c:v>28783</c:v>
                </c:pt>
                <c:pt idx="120">
                  <c:v>19986</c:v>
                </c:pt>
                <c:pt idx="121">
                  <c:v>24825</c:v>
                </c:pt>
                <c:pt idx="122">
                  <c:v>29755</c:v>
                </c:pt>
                <c:pt idx="123">
                  <c:v>27509</c:v>
                </c:pt>
                <c:pt idx="124">
                  <c:v>36475</c:v>
                </c:pt>
                <c:pt idx="125">
                  <c:v>33335</c:v>
                </c:pt>
                <c:pt idx="126">
                  <c:v>28882</c:v>
                </c:pt>
                <c:pt idx="127">
                  <c:v>12053</c:v>
                </c:pt>
                <c:pt idx="128">
                  <c:v>28568</c:v>
                </c:pt>
                <c:pt idx="129">
                  <c:v>37030</c:v>
                </c:pt>
                <c:pt idx="130">
                  <c:v>37126</c:v>
                </c:pt>
                <c:pt idx="131">
                  <c:v>28863</c:v>
                </c:pt>
                <c:pt idx="132">
                  <c:v>21033</c:v>
                </c:pt>
                <c:pt idx="133">
                  <c:v>26058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126384"/>
        <c:axId val="200126776"/>
      </c:lineChart>
      <c:catAx>
        <c:axId val="20012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0126776"/>
        <c:crosses val="autoZero"/>
        <c:auto val="1"/>
        <c:lblAlgn val="ctr"/>
        <c:lblOffset val="100"/>
        <c:noMultiLvlLbl val="0"/>
      </c:catAx>
      <c:valAx>
        <c:axId val="200126776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012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127952"/>
        <c:axId val="200250856"/>
      </c:lineChart>
      <c:catAx>
        <c:axId val="20012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00250856"/>
        <c:crosses val="autoZero"/>
        <c:auto val="1"/>
        <c:lblAlgn val="ctr"/>
        <c:lblOffset val="100"/>
        <c:noMultiLvlLbl val="0"/>
      </c:catAx>
      <c:valAx>
        <c:axId val="200250856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00127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88627749302371E-2"/>
          <c:y val="2.9463074065136013E-2"/>
          <c:w val="0.92294778905461894"/>
          <c:h val="0.77938739744623564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mensile!$C$13:$C$135</c:f>
              <c:strCache>
                <c:ptCount val="123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</c:strCache>
            </c:strRef>
          </c:tx>
          <c:spPr>
            <a:ln>
              <a:solidFill>
                <a:schemeClr val="accent5">
                  <a:lumMod val="10000"/>
                </a:schemeClr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222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mensile!$C$13:$C$135</c:f>
              <c:strCache>
                <c:ptCount val="123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</c:strCache>
            </c:strRef>
          </c:cat>
          <c:val>
            <c:numRef>
              <c:f>mensile!$E$13:$E$135</c:f>
              <c:numCache>
                <c:formatCode>#,##0</c:formatCode>
                <c:ptCount val="123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26579.75</c:v>
                </c:pt>
                <c:pt idx="98">
                  <c:v>26698.25</c:v>
                </c:pt>
                <c:pt idx="99">
                  <c:v>26737.666666666668</c:v>
                </c:pt>
                <c:pt idx="100">
                  <c:v>26819.5</c:v>
                </c:pt>
                <c:pt idx="101">
                  <c:v>26852.333333333332</c:v>
                </c:pt>
                <c:pt idx="102">
                  <c:v>26726.666666666668</c:v>
                </c:pt>
                <c:pt idx="103">
                  <c:v>26793.666666666668</c:v>
                </c:pt>
                <c:pt idx="104">
                  <c:v>26859.916666666668</c:v>
                </c:pt>
                <c:pt idx="105">
                  <c:v>26757.166666666668</c:v>
                </c:pt>
                <c:pt idx="106">
                  <c:v>26679.416666666668</c:v>
                </c:pt>
                <c:pt idx="107">
                  <c:v>26937.75</c:v>
                </c:pt>
                <c:pt idx="108">
                  <c:v>27251.416666666668</c:v>
                </c:pt>
                <c:pt idx="109">
                  <c:v>27314.083333333332</c:v>
                </c:pt>
                <c:pt idx="110">
                  <c:v>27242.5</c:v>
                </c:pt>
                <c:pt idx="111">
                  <c:v>27240.416666666668</c:v>
                </c:pt>
                <c:pt idx="112">
                  <c:v>27310.25</c:v>
                </c:pt>
                <c:pt idx="113">
                  <c:v>27699</c:v>
                </c:pt>
                <c:pt idx="114">
                  <c:v>27925.5</c:v>
                </c:pt>
                <c:pt idx="115">
                  <c:v>27797.416666666668</c:v>
                </c:pt>
                <c:pt idx="116">
                  <c:v>27794.666666666668</c:v>
                </c:pt>
                <c:pt idx="117">
                  <c:v>28044.916666666668</c:v>
                </c:pt>
                <c:pt idx="118">
                  <c:v>28439.416666666668</c:v>
                </c:pt>
                <c:pt idx="119">
                  <c:v>28693.916666666668</c:v>
                </c:pt>
                <c:pt idx="120">
                  <c:v>28700.583333333332</c:v>
                </c:pt>
                <c:pt idx="121">
                  <c:v>28787.833333333332</c:v>
                </c:pt>
                <c:pt idx="122">
                  <c:v>28890.583333333332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251640"/>
        <c:axId val="200252032"/>
      </c:lineChart>
      <c:catAx>
        <c:axId val="200251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00252032"/>
        <c:crosses val="autoZero"/>
        <c:auto val="0"/>
        <c:lblAlgn val="ctr"/>
        <c:lblOffset val="100"/>
        <c:noMultiLvlLbl val="0"/>
      </c:catAx>
      <c:valAx>
        <c:axId val="200252032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002516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49" y="6331379"/>
            <a:ext cx="1379035" cy="3234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" y="304364"/>
            <a:ext cx="3594826" cy="18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8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3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9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2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9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2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7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51887"/>
      </p:ext>
    </p:extLst>
  </p:cSld>
  <p:clrMapOvr>
    <a:masterClrMapping/>
  </p:clrMapOvr>
  <p:transition spd="med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febbraio 2018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28 marzo 2018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19260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/>
                <a:gridCol w="3779231"/>
                <a:gridCol w="3683486"/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2017 – Febbraio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RMC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Sport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MEDIAMOND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300229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/>
                <a:gridCol w="4113098"/>
                <a:gridCol w="3496696"/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2017 – Febbraio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793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e 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6181"/>
              </p:ext>
            </p:extLst>
          </p:nvPr>
        </p:nvGraphicFramePr>
        <p:xfrm>
          <a:off x="74222" y="1027297"/>
          <a:ext cx="11953328" cy="4939948"/>
        </p:xfrm>
        <a:graphic>
          <a:graphicData uri="http://schemas.openxmlformats.org/drawingml/2006/table">
            <a:tbl>
              <a:tblPr/>
              <a:tblGrid>
                <a:gridCol w="911426"/>
                <a:gridCol w="1013322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693923"/>
                <a:gridCol w="8640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42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28.769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44.984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37.126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44.811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165.513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124.537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209.411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142.264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128.473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217.386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224.260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1793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Tipologie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euro)</a:t>
            </a: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503769"/>
              </p:ext>
            </p:extLst>
          </p:nvPr>
        </p:nvGraphicFramePr>
        <p:xfrm>
          <a:off x="74222" y="1027297"/>
          <a:ext cx="11953328" cy="5000948"/>
        </p:xfrm>
        <a:graphic>
          <a:graphicData uri="http://schemas.openxmlformats.org/drawingml/2006/table">
            <a:tbl>
              <a:tblPr/>
              <a:tblGrid>
                <a:gridCol w="911426"/>
                <a:gridCol w="1013322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693923"/>
                <a:gridCol w="8640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42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41.968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33.844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42.064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43.142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8288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Avvisi Nazionale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3394"/>
              </p:ext>
            </p:extLst>
          </p:nvPr>
        </p:nvGraphicFramePr>
        <p:xfrm>
          <a:off x="119336" y="836712"/>
          <a:ext cx="11891446" cy="5228843"/>
        </p:xfrm>
        <a:graphic>
          <a:graphicData uri="http://schemas.openxmlformats.org/drawingml/2006/table">
            <a:tbl>
              <a:tblPr/>
              <a:tblGrid>
                <a:gridCol w="350215"/>
                <a:gridCol w="863428"/>
                <a:gridCol w="217062"/>
                <a:gridCol w="891552"/>
                <a:gridCol w="875384"/>
                <a:gridCol w="217062"/>
                <a:gridCol w="851770"/>
                <a:gridCol w="816991"/>
                <a:gridCol w="839193"/>
                <a:gridCol w="810963"/>
                <a:gridCol w="845221"/>
                <a:gridCol w="828674"/>
                <a:gridCol w="891643"/>
                <a:gridCol w="864096"/>
                <a:gridCol w="864096"/>
                <a:gridCol w="864096"/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62.739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72.424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224.260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184,7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135.163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895516" y="1052736"/>
            <a:ext cx="10400967" cy="5637977"/>
            <a:chOff x="837565" y="1072551"/>
            <a:chExt cx="10400967" cy="5637977"/>
          </a:xfrm>
        </p:grpSpPr>
        <p:sp>
          <p:nvSpPr>
            <p:cNvPr id="9" name="CasellaDiTesto 8"/>
            <p:cNvSpPr txBox="1"/>
            <p:nvPr/>
          </p:nvSpPr>
          <p:spPr>
            <a:xfrm>
              <a:off x="5977384" y="1072551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. 2017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5.456.043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710140" y="1072551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5.565.903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6" name="Grafic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44871418"/>
                </p:ext>
              </p:extLst>
            </p:nvPr>
          </p:nvGraphicFramePr>
          <p:xfrm>
            <a:off x="1595500" y="1672715"/>
            <a:ext cx="9001000" cy="50378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CasellaDiTesto 7"/>
            <p:cNvSpPr txBox="1"/>
            <p:nvPr/>
          </p:nvSpPr>
          <p:spPr>
            <a:xfrm>
              <a:off x="837565" y="1072551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Gennaio 2018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2.556.336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634680" y="1072551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Febbraio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3.009.567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9693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storico del peso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% delle diverse tipologie di avvisi, sulla base della durata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 Febbraio di ciascun anno </a:t>
            </a:r>
            <a:r>
              <a:rPr lang="it-IT" altLang="it-IT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714469"/>
              </p:ext>
            </p:extLst>
          </p:nvPr>
        </p:nvGraphicFramePr>
        <p:xfrm>
          <a:off x="839416" y="1340768"/>
          <a:ext cx="105131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596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-222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2007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Febbraio 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71344" y="1067622"/>
            <a:ext cx="11449312" cy="5889074"/>
            <a:chOff x="119336" y="1067622"/>
            <a:chExt cx="11449312" cy="5889074"/>
          </a:xfrm>
        </p:grpSpPr>
        <p:sp>
          <p:nvSpPr>
            <p:cNvPr id="34" name="Rettangolo 33"/>
            <p:cNvSpPr/>
            <p:nvPr/>
          </p:nvSpPr>
          <p:spPr bwMode="auto">
            <a:xfrm>
              <a:off x="6378053" y="1444446"/>
              <a:ext cx="9216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2715501" y="1440167"/>
              <a:ext cx="9216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879236" y="1440995"/>
              <a:ext cx="9216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4547465" y="1440169"/>
              <a:ext cx="9216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911714" y="1127834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8224948" y="1439637"/>
              <a:ext cx="9216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graphicFrame>
          <p:nvGraphicFramePr>
            <p:cNvPr id="53" name="Grafico 5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75038943"/>
                </p:ext>
              </p:extLst>
            </p:nvPr>
          </p:nvGraphicFramePr>
          <p:xfrm>
            <a:off x="769076" y="1067622"/>
            <a:ext cx="10799572" cy="5157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4" name="Rettangolo 53"/>
            <p:cNvSpPr/>
            <p:nvPr/>
          </p:nvSpPr>
          <p:spPr bwMode="auto">
            <a:xfrm>
              <a:off x="10059350" y="1443844"/>
              <a:ext cx="910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838460" y="1129500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745510" y="1130319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580363" y="1130319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662777" y="1129166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502711" y="1127284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6408768" y="1130459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7351315" y="1129212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8261345" y="1130957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9185543" y="1125862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0098284" y="1127483"/>
              <a:ext cx="846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1029088" y="1125862"/>
              <a:ext cx="50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  <p:graphicFrame>
          <p:nvGraphicFramePr>
            <p:cNvPr id="26" name="Grafico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68862849"/>
                </p:ext>
              </p:extLst>
            </p:nvPr>
          </p:nvGraphicFramePr>
          <p:xfrm>
            <a:off x="119336" y="1268760"/>
            <a:ext cx="11089232" cy="56879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0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Febbraio 2018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37168" y="986162"/>
            <a:ext cx="11317664" cy="5871838"/>
            <a:chOff x="315332" y="986162"/>
            <a:chExt cx="11317664" cy="5871838"/>
          </a:xfrm>
        </p:grpSpPr>
        <p:sp>
          <p:nvSpPr>
            <p:cNvPr id="25" name="Rettangolo 24"/>
            <p:cNvSpPr/>
            <p:nvPr/>
          </p:nvSpPr>
          <p:spPr bwMode="auto">
            <a:xfrm>
              <a:off x="7057503" y="1428904"/>
              <a:ext cx="1000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3036811" y="1424625"/>
              <a:ext cx="1000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1025286" y="1425453"/>
              <a:ext cx="1000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5051655" y="1424627"/>
              <a:ext cx="1000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079354" y="988134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9056798" y="1424095"/>
              <a:ext cx="1000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graphicFrame>
          <p:nvGraphicFramePr>
            <p:cNvPr id="40" name="Grafico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92264749"/>
                </p:ext>
              </p:extLst>
            </p:nvPr>
          </p:nvGraphicFramePr>
          <p:xfrm>
            <a:off x="648830" y="1421284"/>
            <a:ext cx="10799572" cy="477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1" name="Rettangolo 40"/>
            <p:cNvSpPr/>
            <p:nvPr/>
          </p:nvSpPr>
          <p:spPr bwMode="auto">
            <a:xfrm>
              <a:off x="11077890" y="1428302"/>
              <a:ext cx="154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100715" y="989800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3090950" y="990619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103603" y="990619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4111087" y="989466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6119296" y="987584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100283" y="990759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8127920" y="989512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9102085" y="991257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10127248" y="986162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1111594" y="986162"/>
              <a:ext cx="521402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3" name="Grafico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85793357"/>
                </p:ext>
              </p:extLst>
            </p:nvPr>
          </p:nvGraphicFramePr>
          <p:xfrm>
            <a:off x="315332" y="1247772"/>
            <a:ext cx="11156016" cy="56102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4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22657</TotalTime>
  <Words>868</Words>
  <Application>Microsoft Office PowerPoint</Application>
  <PresentationFormat>Widescreen</PresentationFormat>
  <Paragraphs>712</Paragraphs>
  <Slides>10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Verdana</vt:lpstr>
      <vt:lpstr>Wingdings</vt:lpstr>
      <vt:lpstr>1_Default Design</vt:lpstr>
      <vt:lpstr>2_Default Design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Selvaggi Laura</cp:lastModifiedBy>
  <cp:revision>1978</cp:revision>
  <cp:lastPrinted>2018-02-21T16:03:09Z</cp:lastPrinted>
  <dcterms:created xsi:type="dcterms:W3CDTF">2006-03-29T09:09:15Z</dcterms:created>
  <dcterms:modified xsi:type="dcterms:W3CDTF">2018-03-21T08:49:50Z</dcterms:modified>
</cp:coreProperties>
</file>