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9"/>
  </p:notesMasterIdLst>
  <p:handoutMasterIdLst>
    <p:handoutMasterId r:id="rId20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08" r:id="rId18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9\01.%20Gennaio\Output_Report%20Gennaio%2019\x_PRESENTAZIONE%20Gennaio%20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9\01.%20Gennaio\Output_Report%20Gennaio%2019\x_PRESENTAZIONE%20Gennaio%20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9\01.%20Gennaio\Output_Report%20Gennaio%2019\x_PRESENTAZIONE%20Gennaio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084-426E-8581-DAF2FC1966E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084-426E-8581-DAF2FC1966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
Progressivo</c:v>
                </c:pt>
              </c:strCache>
            </c:strRef>
          </c:cat>
          <c:val>
            <c:numRef>
              <c:f>'Pag 3'!$R$5:$R$16</c:f>
              <c:numCache>
                <c:formatCode>#,##0</c:formatCode>
                <c:ptCount val="12"/>
                <c:pt idx="0">
                  <c:v>31312.005368107897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84-426E-8581-DAF2FC19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88088"/>
        <c:axId val="183588480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37.229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07-4390-AE36-A12E02F496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
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37229.602549442512</c:v>
                </c:pt>
                <c:pt idx="1">
                  <c:v>40855.539448288291</c:v>
                </c:pt>
                <c:pt idx="2">
                  <c:v>52022.37229645568</c:v>
                </c:pt>
                <c:pt idx="3">
                  <c:v>46400.828060304746</c:v>
                </c:pt>
                <c:pt idx="4">
                  <c:v>50766.224581552902</c:v>
                </c:pt>
                <c:pt idx="5">
                  <c:v>48545.268115510349</c:v>
                </c:pt>
                <c:pt idx="6">
                  <c:v>38769.949925577414</c:v>
                </c:pt>
                <c:pt idx="7">
                  <c:v>26437.340911004139</c:v>
                </c:pt>
                <c:pt idx="8">
                  <c:v>45519.395550839254</c:v>
                </c:pt>
                <c:pt idx="9">
                  <c:v>53705.212031448857</c:v>
                </c:pt>
                <c:pt idx="10">
                  <c:v>53812.228759257887</c:v>
                </c:pt>
                <c:pt idx="11">
                  <c:v>57996.133628888434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84-426E-8581-DAF2FC19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88088"/>
        <c:axId val="183588480"/>
      </c:lineChart>
      <c:catAx>
        <c:axId val="18358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3588480"/>
        <c:crosses val="autoZero"/>
        <c:auto val="1"/>
        <c:lblAlgn val="ctr"/>
        <c:lblOffset val="100"/>
        <c:noMultiLvlLbl val="0"/>
      </c:catAx>
      <c:valAx>
        <c:axId val="1835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3588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26.322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73-4ED7-AC36-B0BEC17B9F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34A-4CE7-B196-5EF85CCED1F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34A-4CE7-B196-5EF85CCED1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
Progressivo</c:v>
                </c:pt>
              </c:strCache>
            </c:strRef>
          </c:cat>
          <c:val>
            <c:numRef>
              <c:f>'Pag 3'!$U$5:$U$16</c:f>
              <c:numCache>
                <c:formatCode>#,##0</c:formatCode>
                <c:ptCount val="12"/>
                <c:pt idx="0">
                  <c:v>26320.914186807044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A-4CE7-B196-5EF85CCED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89264"/>
        <c:axId val="183589656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
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27578.065734123826</c:v>
                </c:pt>
                <c:pt idx="1">
                  <c:v>28824.891101455909</c:v>
                </c:pt>
                <c:pt idx="2">
                  <c:v>36827.727113868583</c:v>
                </c:pt>
                <c:pt idx="3">
                  <c:v>34787.944003423792</c:v>
                </c:pt>
                <c:pt idx="4">
                  <c:v>36919.539143995062</c:v>
                </c:pt>
                <c:pt idx="5">
                  <c:v>34882.729881242427</c:v>
                </c:pt>
                <c:pt idx="6">
                  <c:v>32199.293579225374</c:v>
                </c:pt>
                <c:pt idx="7">
                  <c:v>24812.880380755527</c:v>
                </c:pt>
                <c:pt idx="8">
                  <c:v>34243.765163517972</c:v>
                </c:pt>
                <c:pt idx="9">
                  <c:v>36943.538930020877</c:v>
                </c:pt>
                <c:pt idx="10">
                  <c:v>38660.701153800823</c:v>
                </c:pt>
                <c:pt idx="11">
                  <c:v>41144.969692084516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4A-4CE7-B196-5EF85CCED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89264"/>
        <c:axId val="183589656"/>
      </c:lineChart>
      <c:catAx>
        <c:axId val="18358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3589656"/>
        <c:crosses val="autoZero"/>
        <c:auto val="1"/>
        <c:lblAlgn val="ctr"/>
        <c:lblOffset val="100"/>
        <c:noMultiLvlLbl val="0"/>
      </c:catAx>
      <c:valAx>
        <c:axId val="18358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358926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5.119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A28-41DE-AA3C-EF74634A14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43101</c:v>
                </c:pt>
                <c:pt idx="1">
                  <c:v>43466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5117.79277</c:v>
                </c:pt>
                <c:pt idx="1">
                  <c:v>4510.8906500000003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28-41DE-AA3C-EF74634A147A}"/>
            </c:ext>
          </c:extLst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4.323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28-41DE-AA3C-EF74634A14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43101</c:v>
                </c:pt>
                <c:pt idx="1">
                  <c:v>43466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4323.5363000000007</c:v>
                </c:pt>
                <c:pt idx="1">
                  <c:v>3447.8298999999997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28-41DE-AA3C-EF74634A147A}"/>
            </c:ext>
          </c:extLst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43101</c:v>
                </c:pt>
                <c:pt idx="1">
                  <c:v>43466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412.73742000000004</c:v>
                </c:pt>
                <c:pt idx="1">
                  <c:v>613.18635700000004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28-41DE-AA3C-EF74634A1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84266584"/>
        <c:axId val="184266976"/>
      </c:barChart>
      <c:catAx>
        <c:axId val="1842665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4266976"/>
        <c:crosses val="autoZero"/>
        <c:auto val="0"/>
        <c:lblAlgn val="ctr"/>
        <c:lblOffset val="100"/>
        <c:noMultiLvlLbl val="0"/>
      </c:catAx>
      <c:valAx>
        <c:axId val="1842669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crossAx val="184266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GENNAIO 2019</a:t>
            </a:r>
            <a:br>
              <a:rPr lang="it-IT" sz="4400" dirty="0" smtClean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febbraio 2019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506056" y="726530"/>
            <a:ext cx="7914696" cy="5556368"/>
            <a:chOff x="2506056" y="726530"/>
            <a:chExt cx="7914696" cy="5556368"/>
          </a:xfrm>
        </p:grpSpPr>
        <p:grpSp>
          <p:nvGrpSpPr>
            <p:cNvPr id="3" name="Gruppo 2"/>
            <p:cNvGrpSpPr/>
            <p:nvPr/>
          </p:nvGrpSpPr>
          <p:grpSpPr>
            <a:xfrm>
              <a:off x="4871944" y="6021288"/>
              <a:ext cx="5548808" cy="261610"/>
              <a:chOff x="4871944" y="6021288"/>
              <a:chExt cx="5548808" cy="261610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5162640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871944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3192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379920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772752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462624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930952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627680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2506056" y="726530"/>
              <a:ext cx="7525712" cy="5054495"/>
              <a:chOff x="2506056" y="726530"/>
              <a:chExt cx="7525712" cy="5054495"/>
            </a:xfrm>
          </p:grpSpPr>
          <p:graphicFrame>
            <p:nvGraphicFramePr>
              <p:cNvPr id="21" name="Grafico 2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0267030"/>
                  </p:ext>
                </p:extLst>
              </p:nvPr>
            </p:nvGraphicFramePr>
            <p:xfrm>
              <a:off x="2506056" y="726530"/>
              <a:ext cx="7187165" cy="50544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Parentesi graffa chiusa 24"/>
              <p:cNvSpPr/>
              <p:nvPr/>
            </p:nvSpPr>
            <p:spPr bwMode="auto">
              <a:xfrm>
                <a:off x="8973221" y="1988840"/>
                <a:ext cx="76008" cy="2823092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9311768" y="3107584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-13,0%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6011746" y="1196752"/>
                <a:ext cx="804334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48,6%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6024072" y="2455882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-20,3%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6024072" y="3769462"/>
                <a:ext cx="720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-11,9%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02609"/>
              </p:ext>
            </p:extLst>
          </p:nvPr>
        </p:nvGraphicFramePr>
        <p:xfrm>
          <a:off x="4944476" y="934566"/>
          <a:ext cx="2303049" cy="5217588"/>
        </p:xfrm>
        <a:graphic>
          <a:graphicData uri="http://schemas.openxmlformats.org/drawingml/2006/table">
            <a:tbl>
              <a:tblPr/>
              <a:tblGrid>
                <a:gridCol w="1644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8.572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3.448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69551"/>
              </p:ext>
            </p:extLst>
          </p:nvPr>
        </p:nvGraphicFramePr>
        <p:xfrm>
          <a:off x="4616048" y="764391"/>
          <a:ext cx="3064128" cy="5880808"/>
        </p:xfrm>
        <a:graphic>
          <a:graphicData uri="http://schemas.openxmlformats.org/drawingml/2006/table">
            <a:tbl>
              <a:tblPr/>
              <a:tblGrid>
                <a:gridCol w="2331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7.394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2.985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1.666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17199"/>
              </p:ext>
            </p:extLst>
          </p:nvPr>
        </p:nvGraphicFramePr>
        <p:xfrm>
          <a:off x="4750531" y="939203"/>
          <a:ext cx="2690939" cy="4983428"/>
        </p:xfrm>
        <a:graphic>
          <a:graphicData uri="http://schemas.openxmlformats.org/drawingml/2006/table">
            <a:tbl>
              <a:tblPr/>
              <a:tblGrid>
                <a:gridCol w="202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1.178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41384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71448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09162" y="6476630"/>
            <a:ext cx="10404054" cy="261610"/>
            <a:chOff x="509162" y="6476630"/>
            <a:chExt cx="10404054" cy="261610"/>
          </a:xfrm>
        </p:grpSpPr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2019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ttangolo 34"/>
            <p:cNvSpPr/>
            <p:nvPr/>
          </p:nvSpPr>
          <p:spPr>
            <a:xfrm>
              <a:off x="509162" y="6482647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37683" y="737052"/>
            <a:ext cx="11516635" cy="5585411"/>
            <a:chOff x="337683" y="737052"/>
            <a:chExt cx="11516635" cy="5585411"/>
          </a:xfrm>
        </p:grpSpPr>
        <p:grpSp>
          <p:nvGrpSpPr>
            <p:cNvPr id="6" name="Gruppo 5"/>
            <p:cNvGrpSpPr/>
            <p:nvPr/>
          </p:nvGrpSpPr>
          <p:grpSpPr>
            <a:xfrm>
              <a:off x="346357" y="737052"/>
              <a:ext cx="11507961" cy="2744071"/>
              <a:chOff x="346357" y="737052"/>
              <a:chExt cx="11507961" cy="2744071"/>
            </a:xfrm>
          </p:grpSpPr>
          <p:sp>
            <p:nvSpPr>
              <p:cNvPr id="3" name="Rettangolo 2"/>
              <p:cNvSpPr/>
              <p:nvPr/>
            </p:nvSpPr>
            <p:spPr bwMode="auto">
              <a:xfrm>
                <a:off x="346357" y="745123"/>
                <a:ext cx="11507961" cy="27360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9338683" y="737052"/>
                <a:ext cx="2506961" cy="307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Totale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Fatturato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1258031" y="1094648"/>
                <a:ext cx="7092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-15,9%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50" name="Grafico 4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27166417"/>
                  </p:ext>
                </p:extLst>
              </p:nvPr>
            </p:nvGraphicFramePr>
            <p:xfrm>
              <a:off x="431791" y="1414014"/>
              <a:ext cx="11259721" cy="19957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18" name="Gruppo 17"/>
            <p:cNvGrpSpPr/>
            <p:nvPr/>
          </p:nvGrpSpPr>
          <p:grpSpPr>
            <a:xfrm>
              <a:off x="337683" y="3586463"/>
              <a:ext cx="11507961" cy="2736000"/>
              <a:chOff x="337683" y="3586463"/>
              <a:chExt cx="11507961" cy="2736000"/>
            </a:xfrm>
          </p:grpSpPr>
          <p:sp>
            <p:nvSpPr>
              <p:cNvPr id="9" name="Rettangolo 8"/>
              <p:cNvSpPr/>
              <p:nvPr/>
            </p:nvSpPr>
            <p:spPr bwMode="auto">
              <a:xfrm>
                <a:off x="337683" y="3586463"/>
                <a:ext cx="11507961" cy="273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9338682" y="3597486"/>
                <a:ext cx="2506961" cy="307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</a:rPr>
                  <a:t>Totale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Spazi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1348036" y="3999661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-4,6%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56" name="Grafico 5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66835253"/>
                  </p:ext>
                </p:extLst>
              </p:nvPr>
            </p:nvGraphicFramePr>
            <p:xfrm>
              <a:off x="431791" y="4310417"/>
              <a:ext cx="11259721" cy="18936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76446"/>
              </p:ext>
            </p:extLst>
          </p:nvPr>
        </p:nvGraphicFramePr>
        <p:xfrm>
          <a:off x="4998764" y="1884414"/>
          <a:ext cx="2321372" cy="3089172"/>
        </p:xfrm>
        <a:graphic>
          <a:graphicData uri="http://schemas.openxmlformats.org/drawingml/2006/table">
            <a:tbl>
              <a:tblPr/>
              <a:tblGrid>
                <a:gridCol w="1601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31.312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-15,9%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26.322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39946"/>
              </p:ext>
            </p:extLst>
          </p:nvPr>
        </p:nvGraphicFramePr>
        <p:xfrm>
          <a:off x="5037643" y="1014722"/>
          <a:ext cx="2210485" cy="5470408"/>
        </p:xfrm>
        <a:graphic>
          <a:graphicData uri="http://schemas.openxmlformats.org/drawingml/2006/table">
            <a:tbl>
              <a:tblPr/>
              <a:tblGrid>
                <a:gridCol w="1384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6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10.157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11.488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13960"/>
              </p:ext>
            </p:extLst>
          </p:nvPr>
        </p:nvGraphicFramePr>
        <p:xfrm>
          <a:off x="4698061" y="764704"/>
          <a:ext cx="2910107" cy="5564544"/>
        </p:xfrm>
        <a:graphic>
          <a:graphicData uri="http://schemas.openxmlformats.org/drawingml/2006/table">
            <a:tbl>
              <a:tblPr/>
              <a:tblGrid>
                <a:gridCol w="2128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4.311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Progressivo a Gennaio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13295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 2019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31.312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26.322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10.157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11.488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20.661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4.311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3.861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1.495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38750"/>
              </p:ext>
            </p:extLst>
          </p:nvPr>
        </p:nvGraphicFramePr>
        <p:xfrm>
          <a:off x="732000" y="90872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Esquire (Nov.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Maria con te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(Mag.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48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408868"/>
              </p:ext>
            </p:extLst>
          </p:nvPr>
        </p:nvGraphicFramePr>
        <p:xfrm>
          <a:off x="732000" y="908720"/>
          <a:ext cx="10728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2019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it-IT" altLang="it-IT" sz="1800" b="1" i="0" kern="120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Gioia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(Nov.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Attualità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Guida Cucina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(Dic.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24091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80594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98376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31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26868</TotalTime>
  <Words>667</Words>
  <Application>Microsoft Office PowerPoint</Application>
  <PresentationFormat>Widescreen</PresentationFormat>
  <Paragraphs>264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2135</cp:revision>
  <cp:lastPrinted>2019-02-27T08:07:35Z</cp:lastPrinted>
  <dcterms:created xsi:type="dcterms:W3CDTF">2006-03-29T09:09:15Z</dcterms:created>
  <dcterms:modified xsi:type="dcterms:W3CDTF">2019-02-27T13:36:33Z</dcterms:modified>
</cp:coreProperties>
</file>