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  <a:srgbClr val="576B8A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2.%20Dicembre\Output_Report%20Dicembre%2018\x_PRESENTAZIONE%20Dicembre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2.%20Dicembre\Output_Report%20Dicembre%2018\x_PRESENTAZIONE%20Dicembre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12.%20Dicembre\Output_Report%20Dicembre%2018\x_PRESENTAZIONE%20Dicembre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</c:v>
                </c:pt>
              </c:strCache>
            </c:strRef>
          </c:cat>
          <c:val>
            <c:numRef>
              <c:f>'Pag 3'!$R$5:$R$16</c:f>
              <c:numCache>
                <c:formatCode>#,##0</c:formatCode>
                <c:ptCount val="12"/>
                <c:pt idx="0">
                  <c:v>37509.624089442514</c:v>
                </c:pt>
                <c:pt idx="1">
                  <c:v>41158.089448288287</c:v>
                </c:pt>
                <c:pt idx="2">
                  <c:v>52481.352856455684</c:v>
                </c:pt>
                <c:pt idx="3">
                  <c:v>46848.095160304751</c:v>
                </c:pt>
                <c:pt idx="4">
                  <c:v>51080.569781552898</c:v>
                </c:pt>
                <c:pt idx="5">
                  <c:v>48835.568115510352</c:v>
                </c:pt>
                <c:pt idx="6">
                  <c:v>38940.645425577408</c:v>
                </c:pt>
                <c:pt idx="7">
                  <c:v>26789.853241004137</c:v>
                </c:pt>
                <c:pt idx="8">
                  <c:v>45747.430550839243</c:v>
                </c:pt>
                <c:pt idx="9">
                  <c:v>54002.116441448845</c:v>
                </c:pt>
                <c:pt idx="10">
                  <c:v>54171.376719257889</c:v>
                </c:pt>
                <c:pt idx="11">
                  <c:v>58411.936778888441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2A-4774-B60B-60EB218A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30856"/>
        <c:axId val="158914840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27011.728469476147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2A-4774-B60B-60EB218A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30856"/>
        <c:axId val="158914840"/>
      </c:lineChart>
      <c:catAx>
        <c:axId val="15853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8914840"/>
        <c:crosses val="autoZero"/>
        <c:auto val="1"/>
        <c:lblAlgn val="ctr"/>
        <c:lblOffset val="100"/>
        <c:noMultiLvlLbl val="0"/>
      </c:catAx>
      <c:valAx>
        <c:axId val="15891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8530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</c:v>
                </c:pt>
              </c:strCache>
            </c:strRef>
          </c:cat>
          <c:val>
            <c:numRef>
              <c:f>'Pag 3'!$U$5:$U$16</c:f>
              <c:numCache>
                <c:formatCode>#,##0</c:formatCode>
                <c:ptCount val="12"/>
                <c:pt idx="0">
                  <c:v>27736.065734123826</c:v>
                </c:pt>
                <c:pt idx="1">
                  <c:v>29031.509585455908</c:v>
                </c:pt>
                <c:pt idx="2">
                  <c:v>37101.81916653525</c:v>
                </c:pt>
                <c:pt idx="3">
                  <c:v>34978.304532090464</c:v>
                </c:pt>
                <c:pt idx="4">
                  <c:v>37145.609667995057</c:v>
                </c:pt>
                <c:pt idx="5">
                  <c:v>35077.629881242428</c:v>
                </c:pt>
                <c:pt idx="6">
                  <c:v>32352.789409225374</c:v>
                </c:pt>
                <c:pt idx="7">
                  <c:v>25031.681153422196</c:v>
                </c:pt>
                <c:pt idx="8">
                  <c:v>34390.785163517969</c:v>
                </c:pt>
                <c:pt idx="9">
                  <c:v>37177.058930020881</c:v>
                </c:pt>
                <c:pt idx="10">
                  <c:v>38938.161153800822</c:v>
                </c:pt>
                <c:pt idx="11">
                  <c:v>40820.724604751187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FE-4BAE-ABA4-39912BD12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31784"/>
        <c:axId val="4160160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23689.504965415792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FE-4BAE-ABA4-39912BD12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31784"/>
        <c:axId val="4160160"/>
      </c:lineChart>
      <c:catAx>
        <c:axId val="15893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160160"/>
        <c:crosses val="autoZero"/>
        <c:auto val="1"/>
        <c:lblAlgn val="ctr"/>
        <c:lblOffset val="100"/>
        <c:noMultiLvlLbl val="0"/>
      </c:catAx>
      <c:valAx>
        <c:axId val="41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893178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8.8595975227888386E-3"/>
          <c:w val="0.88044395426110844"/>
          <c:h val="0.82598729098878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43070</c:v>
                </c:pt>
                <c:pt idx="1">
                  <c:v>43435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15412.967821999999</c:v>
                </c:pt>
                <c:pt idx="1">
                  <c:v>14488.136250000005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E6-42CD-8EE2-38585BD8E018}"/>
            </c:ext>
          </c:extLst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43070</c:v>
                </c:pt>
                <c:pt idx="1">
                  <c:v>43435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12313.604529999999</c:v>
                </c:pt>
                <c:pt idx="1">
                  <c:v>11127.053579999998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E6-42CD-8EE2-38585BD8E018}"/>
            </c:ext>
          </c:extLst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43070</c:v>
                </c:pt>
                <c:pt idx="1">
                  <c:v>43435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916.20345999999972</c:v>
                </c:pt>
                <c:pt idx="1">
                  <c:v>510.56898000000007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E6-42CD-8EE2-38585BD8E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59394024"/>
        <c:axId val="159398504"/>
      </c:barChart>
      <c:catAx>
        <c:axId val="1593940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9398504"/>
        <c:crosses val="autoZero"/>
        <c:auto val="0"/>
        <c:lblAlgn val="ctr"/>
        <c:lblOffset val="100"/>
        <c:noMultiLvlLbl val="0"/>
      </c:catAx>
      <c:valAx>
        <c:axId val="159398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crossAx val="159394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1095" b="0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DICEMBRE 2018</a:t>
            </a:r>
            <a:br>
              <a:rPr lang="it-IT" sz="4400" dirty="0" smtClean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30 gennaio 2019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245744" y="660759"/>
            <a:ext cx="8175008" cy="5622139"/>
            <a:chOff x="2245744" y="660759"/>
            <a:chExt cx="8175008" cy="5622139"/>
          </a:xfrm>
        </p:grpSpPr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9866806"/>
                </p:ext>
              </p:extLst>
            </p:nvPr>
          </p:nvGraphicFramePr>
          <p:xfrm>
            <a:off x="2245744" y="660759"/>
            <a:ext cx="7700512" cy="5028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Gruppo 2"/>
            <p:cNvGrpSpPr/>
            <p:nvPr/>
          </p:nvGrpSpPr>
          <p:grpSpPr>
            <a:xfrm>
              <a:off x="4871944" y="6021288"/>
              <a:ext cx="5548808" cy="261610"/>
              <a:chOff x="4871944" y="6021288"/>
              <a:chExt cx="5548808" cy="261610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5162640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871944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3192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379920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772752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462624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930952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627680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Parentesi graffa chiusa 24"/>
            <p:cNvSpPr/>
            <p:nvPr/>
          </p:nvSpPr>
          <p:spPr bwMode="auto">
            <a:xfrm>
              <a:off x="8976319" y="1751932"/>
              <a:ext cx="72910" cy="3060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0758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6011746" y="1196752"/>
              <a:ext cx="804334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-44,3%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024072" y="245588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024072" y="376946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-6,0%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10147"/>
              </p:ext>
            </p:extLst>
          </p:nvPr>
        </p:nvGraphicFramePr>
        <p:xfrm>
          <a:off x="923813" y="934566"/>
          <a:ext cx="10344374" cy="5217588"/>
        </p:xfrm>
        <a:graphic>
          <a:graphicData uri="http://schemas.openxmlformats.org/drawingml/2006/table">
            <a:tbl>
              <a:tblPr/>
              <a:tblGrid>
                <a:gridCol w="1644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1368209036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4027204992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245583096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373193776"/>
                    </a:ext>
                  </a:extLst>
                </a:gridCol>
                <a:gridCol w="8021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31.039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317.392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20.112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8.445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20.045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172.872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11.127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137.028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7.492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291,7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66613"/>
              </p:ext>
            </p:extLst>
          </p:nvPr>
        </p:nvGraphicFramePr>
        <p:xfrm>
          <a:off x="371366" y="764391"/>
          <a:ext cx="11449269" cy="5743528"/>
        </p:xfrm>
        <a:graphic>
          <a:graphicData uri="http://schemas.openxmlformats.org/drawingml/2006/table">
            <a:tbl>
              <a:tblPr/>
              <a:tblGrid>
                <a:gridCol w="225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3967654777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4092370696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550334411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1352471000"/>
                    </a:ext>
                  </a:extLst>
                </a:gridCol>
                <a:gridCol w="7074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19.532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31.967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21.275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13.345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33.700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28.433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23.474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284.911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7.779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8.224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92.274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18.788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15.995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16.284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159.847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55.355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117.966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03465"/>
              </p:ext>
            </p:extLst>
          </p:nvPr>
        </p:nvGraphicFramePr>
        <p:xfrm>
          <a:off x="668397" y="939203"/>
          <a:ext cx="10855207" cy="4983428"/>
        </p:xfrm>
        <a:graphic>
          <a:graphicData uri="http://schemas.openxmlformats.org/drawingml/2006/table">
            <a:tbl>
              <a:tblPr/>
              <a:tblGrid>
                <a:gridCol w="202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3229721000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3969787992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4168977094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3158251527"/>
                    </a:ext>
                  </a:extLst>
                </a:gridCol>
                <a:gridCol w="8123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2.185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-52,7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99199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01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164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119.246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53.543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8.078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21.237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19.115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18.094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15.708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3.847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13.698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85152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12.012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</a:p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9.816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4.915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4.626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3.534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78580"/>
              </p:ext>
            </p:extLst>
          </p:nvPr>
        </p:nvGraphicFramePr>
        <p:xfrm>
          <a:off x="577064" y="1052737"/>
          <a:ext cx="10847528" cy="3938404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-20,0%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000483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 e Y*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3.745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55440" y="5602687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</a:t>
            </a:r>
            <a:r>
              <a:rPr lang="it-IT" sz="1200" dirty="0" smtClean="0"/>
              <a:t>gruppi Bambini e Ragazzi (S) e Varie (Y) presentano nel </a:t>
            </a:r>
            <a:r>
              <a:rPr lang="it-IT" sz="1200" dirty="0"/>
              <a:t>mese di </a:t>
            </a:r>
            <a:r>
              <a:rPr lang="it-IT" sz="1200" dirty="0" smtClean="0"/>
              <a:t>Dicembre 2018 </a:t>
            </a:r>
            <a:r>
              <a:rPr lang="it-IT" sz="1200" dirty="0"/>
              <a:t>un problema di riservatezza </a:t>
            </a:r>
            <a:r>
              <a:rPr lang="it-IT" sz="1200" dirty="0" smtClean="0"/>
              <a:t>dovuto </a:t>
            </a:r>
            <a:r>
              <a:rPr lang="it-IT" sz="1200" dirty="0"/>
              <a:t>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82632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22734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337683" y="737052"/>
            <a:ext cx="11516635" cy="6001188"/>
            <a:chOff x="337683" y="737052"/>
            <a:chExt cx="11516635" cy="6001188"/>
          </a:xfrm>
        </p:grpSpPr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509162" y="6476630"/>
              <a:ext cx="10404054" cy="261610"/>
              <a:chOff x="509162" y="6476630"/>
              <a:chExt cx="10404054" cy="261610"/>
            </a:xfrm>
          </p:grpSpPr>
          <p:grpSp>
            <p:nvGrpSpPr>
              <p:cNvPr id="21" name="Gruppo 20"/>
              <p:cNvGrpSpPr/>
              <p:nvPr/>
            </p:nvGrpSpPr>
            <p:grpSpPr>
              <a:xfrm>
                <a:off x="8010872" y="6476630"/>
                <a:ext cx="2902344" cy="261610"/>
                <a:chOff x="7968208" y="6476630"/>
                <a:chExt cx="2902344" cy="261610"/>
              </a:xfrm>
            </p:grpSpPr>
            <p:sp>
              <p:nvSpPr>
                <p:cNvPr id="12" name="CasellaDiTesto 11"/>
                <p:cNvSpPr txBox="1"/>
                <p:nvPr/>
              </p:nvSpPr>
              <p:spPr>
                <a:xfrm>
                  <a:off x="8289384" y="6476630"/>
                  <a:ext cx="49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2017 </a:t>
                  </a:r>
                  <a:endParaRPr lang="en-US" dirty="0"/>
                </a:p>
              </p:txBody>
            </p:sp>
            <p:sp>
              <p:nvSpPr>
                <p:cNvPr id="13" name="Rettangolo 12"/>
                <p:cNvSpPr/>
                <p:nvPr/>
              </p:nvSpPr>
              <p:spPr bwMode="auto">
                <a:xfrm>
                  <a:off x="7968208" y="6525557"/>
                  <a:ext cx="288032" cy="163757"/>
                </a:xfrm>
                <a:prstGeom prst="rect">
                  <a:avLst/>
                </a:prstGeom>
                <a:solidFill>
                  <a:srgbClr val="576B8A"/>
                </a:solidFill>
                <a:ln w="28575">
                  <a:solidFill>
                    <a:srgbClr val="576B8A"/>
                  </a:solidFill>
                  <a:round/>
                  <a:headEnd/>
                  <a:tailEnd/>
                </a:ln>
              </p:spPr>
              <p:txBody>
                <a:bodyPr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asellaDiTesto 13"/>
                <p:cNvSpPr txBox="1"/>
                <p:nvPr/>
              </p:nvSpPr>
              <p:spPr>
                <a:xfrm>
                  <a:off x="9305880" y="6476630"/>
                  <a:ext cx="49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2018 </a:t>
                  </a:r>
                  <a:endParaRPr lang="en-US" dirty="0"/>
                </a:p>
              </p:txBody>
            </p:sp>
            <p:sp>
              <p:nvSpPr>
                <p:cNvPr id="15" name="Rettangolo 14"/>
                <p:cNvSpPr/>
                <p:nvPr/>
              </p:nvSpPr>
              <p:spPr bwMode="auto">
                <a:xfrm>
                  <a:off x="9002608" y="6525557"/>
                  <a:ext cx="288032" cy="163757"/>
                </a:xfrm>
                <a:prstGeom prst="rect">
                  <a:avLst/>
                </a:prstGeom>
                <a:solidFill>
                  <a:srgbClr val="FFB400"/>
                </a:solidFill>
                <a:ln w="28575">
                  <a:solidFill>
                    <a:srgbClr val="FFB400"/>
                  </a:solidFill>
                  <a:round/>
                  <a:headEnd/>
                  <a:tailEnd/>
                </a:ln>
              </p:spPr>
              <p:txBody>
                <a:bodyPr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>
                  <a:off x="10222552" y="6479758"/>
                  <a:ext cx="648000" cy="25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Diff % </a:t>
                  </a:r>
                  <a:endParaRPr lang="en-US" dirty="0"/>
                </a:p>
              </p:txBody>
            </p:sp>
            <p:sp>
              <p:nvSpPr>
                <p:cNvPr id="20" name="Rettangolo 19"/>
                <p:cNvSpPr/>
                <p:nvPr/>
              </p:nvSpPr>
              <p:spPr bwMode="auto">
                <a:xfrm>
                  <a:off x="9912424" y="6528685"/>
                  <a:ext cx="288032" cy="163757"/>
                </a:xfrm>
                <a:prstGeom prst="rect">
                  <a:avLst/>
                </a:prstGeom>
                <a:solidFill>
                  <a:srgbClr val="C00000"/>
                </a:soli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ttangolo 34"/>
              <p:cNvSpPr/>
              <p:nvPr/>
            </p:nvSpPr>
            <p:spPr>
              <a:xfrm>
                <a:off x="509162" y="6482647"/>
                <a:ext cx="457872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000" b="1" i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I dati sono consultabili </a:t>
                </a:r>
                <a:r>
                  <a:rPr lang="it-IT" sz="10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alle Tavole II e III </a:t>
                </a:r>
                <a:r>
                  <a:rPr lang="it-IT" sz="1000" b="1" i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del report</a:t>
                </a:r>
                <a:endParaRPr lang="it-IT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488378" y="1057529"/>
              <a:ext cx="11203134" cy="2368749"/>
              <a:chOff x="488378" y="1057529"/>
              <a:chExt cx="11203134" cy="2368749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3850069" y="1074295"/>
                <a:ext cx="709200" cy="3043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-3,2%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1258031" y="1094648"/>
                <a:ext cx="709200" cy="3043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-6,7%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976368" y="1086096"/>
                <a:ext cx="709200" cy="3043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-9,3%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128926" y="1094648"/>
                <a:ext cx="709200" cy="3043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-8,8%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4701264" y="1081368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-7,6%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6464129" y="1072718"/>
                <a:ext cx="709200" cy="3043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-0,1%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5586719" y="1081743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325755" y="1067393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-0,8%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8184995" y="1059840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-10,7%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9062405" y="1059349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-4,2%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9926005" y="1060259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-11,3%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7" name="Grafico 4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0289897"/>
                  </p:ext>
                </p:extLst>
              </p:nvPr>
            </p:nvGraphicFramePr>
            <p:xfrm>
              <a:off x="488378" y="1430538"/>
              <a:ext cx="11203134" cy="19957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2" name="CasellaDiTesto 51"/>
              <p:cNvSpPr txBox="1"/>
              <p:nvPr/>
            </p:nvSpPr>
            <p:spPr>
              <a:xfrm>
                <a:off x="10785245" y="1057529"/>
                <a:ext cx="709200" cy="30349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-6,6%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337683" y="3586463"/>
              <a:ext cx="11507961" cy="2736000"/>
              <a:chOff x="337683" y="3586463"/>
              <a:chExt cx="11507961" cy="2736000"/>
            </a:xfrm>
          </p:grpSpPr>
          <p:sp>
            <p:nvSpPr>
              <p:cNvPr id="9" name="Rettangolo 8"/>
              <p:cNvSpPr/>
              <p:nvPr/>
            </p:nvSpPr>
            <p:spPr bwMode="auto">
              <a:xfrm>
                <a:off x="337683" y="3586463"/>
                <a:ext cx="11507961" cy="273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9338682" y="3597486"/>
                <a:ext cx="2506961" cy="307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Totale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Spazi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1348036" y="3999661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0,2%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2193306" y="3999661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-3,0%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3057901" y="399911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1,9%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3917730" y="399911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1,5%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4775707" y="399399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1,5%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5643255" y="3999438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5,1%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6470388" y="399399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3,4%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7322333" y="399669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5,7%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8221493" y="399161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9101603" y="399161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1,4%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9926005" y="3992220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1,2%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53" name="Grafico 5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6707051"/>
                  </p:ext>
                </p:extLst>
              </p:nvPr>
            </p:nvGraphicFramePr>
            <p:xfrm>
              <a:off x="431791" y="4312951"/>
              <a:ext cx="11259721" cy="18936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4" name="CasellaDiTesto 53"/>
              <p:cNvSpPr txBox="1"/>
              <p:nvPr/>
            </p:nvSpPr>
            <p:spPr>
              <a:xfrm>
                <a:off x="10776592" y="399161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-4,4%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51259"/>
              </p:ext>
            </p:extLst>
          </p:nvPr>
        </p:nvGraphicFramePr>
        <p:xfrm>
          <a:off x="863921" y="1884414"/>
          <a:ext cx="10464158" cy="3089172"/>
        </p:xfrm>
        <a:graphic>
          <a:graphicData uri="http://schemas.openxmlformats.org/drawingml/2006/table">
            <a:tbl>
              <a:tblPr/>
              <a:tblGrid>
                <a:gridCol w="1514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023363909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3370706471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3791629183"/>
                    </a:ext>
                  </a:extLst>
                </a:gridCol>
                <a:gridCol w="680164">
                  <a:extLst>
                    <a:ext uri="{9D8B030D-6E8A-4147-A177-3AD203B41FA5}">
                      <a16:colId xmlns:a16="http://schemas.microsoft.com/office/drawing/2014/main" xmlns="" val="2152983820"/>
                    </a:ext>
                  </a:extLst>
                </a:gridCol>
                <a:gridCol w="7878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37.510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41.158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52.481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46.848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51.081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48.836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38.941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26.790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45.747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54.002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54.171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58.412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555.977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-6,3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27.736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20.032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37.102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34.978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37.146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35.078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32.353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25.032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34.391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37.177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38.938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40.821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409.782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61631"/>
              </p:ext>
            </p:extLst>
          </p:nvPr>
        </p:nvGraphicFramePr>
        <p:xfrm>
          <a:off x="641395" y="1014722"/>
          <a:ext cx="10909210" cy="5470408"/>
        </p:xfrm>
        <a:graphic>
          <a:graphicData uri="http://schemas.openxmlformats.org/drawingml/2006/table">
            <a:tbl>
              <a:tblPr/>
              <a:tblGrid>
                <a:gridCol w="1384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1883337791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614797933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141049156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4075893698"/>
                    </a:ext>
                  </a:extLst>
                </a:gridCol>
                <a:gridCol w="7327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27.463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28.754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6.910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16.676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15.323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17.296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183.468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19.153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27.872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30.754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303.292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96642"/>
              </p:ext>
            </p:extLst>
          </p:nvPr>
        </p:nvGraphicFramePr>
        <p:xfrm>
          <a:off x="659394" y="764704"/>
          <a:ext cx="10873212" cy="5564544"/>
        </p:xfrm>
        <a:graphic>
          <a:graphicData uri="http://schemas.openxmlformats.org/drawingml/2006/table">
            <a:tbl>
              <a:tblPr/>
              <a:tblGrid>
                <a:gridCol w="2128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307603935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1966449330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656891330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xmlns="" val="3408960458"/>
                    </a:ext>
                  </a:extLst>
                </a:gridCol>
                <a:gridCol w="7391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50.417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54.953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totale anno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91656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 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 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 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555.977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409.782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248.657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81.746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183.468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303.292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50.417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9.195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54.953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11.284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18.482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4.265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5689"/>
              </p:ext>
            </p:extLst>
          </p:nvPr>
        </p:nvGraphicFramePr>
        <p:xfrm>
          <a:off x="732000" y="1021080"/>
          <a:ext cx="10728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Esquire (Nov.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(Mag.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48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06674"/>
              </p:ext>
            </p:extLst>
          </p:nvPr>
        </p:nvGraphicFramePr>
        <p:xfrm>
          <a:off x="732000" y="838200"/>
          <a:ext cx="10728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it-IT" altLang="it-IT" sz="1800" b="1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Gioia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(Nov.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Attualità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Guida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(Dic.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24091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80594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98376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31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26794</TotalTime>
  <Words>2400</Words>
  <Application>Microsoft Office PowerPoint</Application>
  <PresentationFormat>Widescreen</PresentationFormat>
  <Paragraphs>1422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Dicembre 2018 - FATTURATI (per 1.000) E SPAZI </vt:lpstr>
      <vt:lpstr> Testate divise per Gruppi Periodo Gennaio 2017 – Dicembre 2018 - FATTURATI (per 1.000) E SPAZI </vt:lpstr>
      <vt:lpstr> Testate divise per Gruppi Periodo Gennaio 2017 – Dicembre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2118</cp:revision>
  <cp:lastPrinted>2019-01-24T14:38:50Z</cp:lastPrinted>
  <dcterms:created xsi:type="dcterms:W3CDTF">2006-03-29T09:09:15Z</dcterms:created>
  <dcterms:modified xsi:type="dcterms:W3CDTF">2019-01-25T11:57:21Z</dcterms:modified>
</cp:coreProperties>
</file>