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9.%20Settembre\Output_Report%20Settembre%2018\x_PRESENTAZIONE%20Settembre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3'!$R$5:$R$13</c:f>
              <c:numCache>
                <c:formatCode>#,##0</c:formatCode>
                <c:ptCount val="9"/>
                <c:pt idx="0">
                  <c:v>37169.624089442514</c:v>
                </c:pt>
                <c:pt idx="1">
                  <c:v>40961.089448288287</c:v>
                </c:pt>
                <c:pt idx="2">
                  <c:v>52034.352856455691</c:v>
                </c:pt>
                <c:pt idx="3">
                  <c:v>46620.499160304753</c:v>
                </c:pt>
                <c:pt idx="4">
                  <c:v>50586.151781552893</c:v>
                </c:pt>
                <c:pt idx="5">
                  <c:v>48407.080115510355</c:v>
                </c:pt>
                <c:pt idx="6">
                  <c:v>38566.958785577415</c:v>
                </c:pt>
                <c:pt idx="7">
                  <c:v>26530.859321004136</c:v>
                </c:pt>
                <c:pt idx="8">
                  <c:v>46199.524810839255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9-4AE2-965F-93B7BC84B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11440"/>
        <c:axId val="169429920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55271.839072040035</c:v>
                </c:pt>
                <c:pt idx="5">
                  <c:v>49199.773014135164</c:v>
                </c:pt>
                <c:pt idx="6">
                  <c:v>38960.337880752952</c:v>
                </c:pt>
                <c:pt idx="7">
                  <c:v>27011.728469476147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E9-4AE2-965F-93B7BC84B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11440"/>
        <c:axId val="169429920"/>
      </c:lineChart>
      <c:catAx>
        <c:axId val="16811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69429920"/>
        <c:crosses val="autoZero"/>
        <c:auto val="1"/>
        <c:lblAlgn val="ctr"/>
        <c:lblOffset val="100"/>
        <c:noMultiLvlLbl val="0"/>
      </c:catAx>
      <c:valAx>
        <c:axId val="1694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68111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3'!$U$5:$U$13</c:f>
              <c:numCache>
                <c:formatCode>#,##0</c:formatCode>
                <c:ptCount val="9"/>
                <c:pt idx="0">
                  <c:v>27410.065734123826</c:v>
                </c:pt>
                <c:pt idx="1">
                  <c:v>28732.509585455908</c:v>
                </c:pt>
                <c:pt idx="2">
                  <c:v>36361.299166535246</c:v>
                </c:pt>
                <c:pt idx="3">
                  <c:v>34618.811198757132</c:v>
                </c:pt>
                <c:pt idx="4">
                  <c:v>36516.72966799506</c:v>
                </c:pt>
                <c:pt idx="5">
                  <c:v>34583.477056575764</c:v>
                </c:pt>
                <c:pt idx="6">
                  <c:v>32063.389409225372</c:v>
                </c:pt>
                <c:pt idx="7">
                  <c:v>24671.481153422195</c:v>
                </c:pt>
                <c:pt idx="8">
                  <c:v>34112.791830184637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B6-4CE4-A12D-7D2E395F5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30704"/>
        <c:axId val="169431096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33372.93890083069</c:v>
                </c:pt>
                <c:pt idx="6">
                  <c:v>31288.872735723657</c:v>
                </c:pt>
                <c:pt idx="7">
                  <c:v>23689.504965415792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B6-4CE4-A12D-7D2E395F5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30704"/>
        <c:axId val="169431096"/>
      </c:lineChart>
      <c:catAx>
        <c:axId val="1694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69431096"/>
        <c:crosses val="autoZero"/>
        <c:auto val="1"/>
        <c:lblAlgn val="ctr"/>
        <c:lblOffset val="100"/>
        <c:noMultiLvlLbl val="0"/>
      </c:catAx>
      <c:valAx>
        <c:axId val="16943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6943070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803532783559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42979</c:v>
                </c:pt>
                <c:pt idx="1">
                  <c:v>43344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19695</c:v>
                </c:pt>
                <c:pt idx="1">
                  <c:v>18762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16-4239-A0C1-F77DD2939C26}"/>
            </c:ext>
          </c:extLst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42979</c:v>
                </c:pt>
                <c:pt idx="1">
                  <c:v>43344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18030</c:v>
                </c:pt>
                <c:pt idx="1">
                  <c:v>15419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16-4239-A0C1-F77DD2939C26}"/>
            </c:ext>
          </c:extLst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42979</c:v>
                </c:pt>
                <c:pt idx="1">
                  <c:v>43344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2341</c:v>
                </c:pt>
                <c:pt idx="1">
                  <c:v>1182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16-4239-A0C1-F77DD2939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02250416"/>
        <c:axId val="202250808"/>
      </c:barChart>
      <c:catAx>
        <c:axId val="2022504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02250808"/>
        <c:crosses val="autoZero"/>
        <c:auto val="0"/>
        <c:lblAlgn val="ctr"/>
        <c:lblOffset val="100"/>
        <c:noMultiLvlLbl val="0"/>
      </c:catAx>
      <c:valAx>
        <c:axId val="2022508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crossAx val="20225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settembre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ottobre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703512" y="980728"/>
            <a:ext cx="8717240" cy="5302170"/>
            <a:chOff x="1703512" y="980728"/>
            <a:chExt cx="8717240" cy="5302170"/>
          </a:xfrm>
        </p:grpSpPr>
        <p:graphicFrame>
          <p:nvGraphicFramePr>
            <p:cNvPr id="21" name="Grafico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5524651"/>
                </p:ext>
              </p:extLst>
            </p:nvPr>
          </p:nvGraphicFramePr>
          <p:xfrm>
            <a:off x="1703512" y="980728"/>
            <a:ext cx="8384937" cy="47242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Gruppo 2"/>
            <p:cNvGrpSpPr/>
            <p:nvPr/>
          </p:nvGrpSpPr>
          <p:grpSpPr>
            <a:xfrm>
              <a:off x="4871944" y="6021288"/>
              <a:ext cx="5548808" cy="261610"/>
              <a:chOff x="4871944" y="6021288"/>
              <a:chExt cx="5548808" cy="261610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5162640" y="6021288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4871944" y="6070215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683192" y="6021288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6379920" y="6070215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772752" y="6026093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9462624" y="607021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930952" y="6021288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7627680" y="6070215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Parentesi graffa chiusa 24"/>
            <p:cNvSpPr/>
            <p:nvPr/>
          </p:nvSpPr>
          <p:spPr bwMode="auto">
            <a:xfrm>
              <a:off x="8976319" y="1971496"/>
              <a:ext cx="72910" cy="2808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211888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-11,7%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855576" y="1342487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-49,5%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867902" y="245588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-14,5%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867902" y="376946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46933"/>
              </p:ext>
            </p:extLst>
          </p:nvPr>
        </p:nvGraphicFramePr>
        <p:xfrm>
          <a:off x="1658635" y="934566"/>
          <a:ext cx="8874730" cy="5217588"/>
        </p:xfrm>
        <a:graphic>
          <a:graphicData uri="http://schemas.openxmlformats.org/drawingml/2006/table">
            <a:tbl>
              <a:tblPr/>
              <a:tblGrid>
                <a:gridCol w="1774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1368209036"/>
                    </a:ext>
                  </a:extLst>
                </a:gridCol>
                <a:gridCol w="7100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35.768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31.050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14.446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35.363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222.232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120.742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10.480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6.488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96.725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4.765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-46,4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8663"/>
              </p:ext>
            </p:extLst>
          </p:nvPr>
        </p:nvGraphicFramePr>
        <p:xfrm>
          <a:off x="1217462" y="764391"/>
          <a:ext cx="9757077" cy="5792574"/>
        </p:xfrm>
        <a:graphic>
          <a:graphicData uri="http://schemas.openxmlformats.org/drawingml/2006/table">
            <a:tbl>
              <a:tblPr/>
              <a:tblGrid>
                <a:gridCol w="2247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3967654777"/>
                    </a:ext>
                  </a:extLst>
                </a:gridCol>
                <a:gridCol w="7509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9.484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33.290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31.985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27.211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31.305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199.406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65.379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12.284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16.007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111.444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83.532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2.751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23.368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1.075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2.420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40220"/>
              </p:ext>
            </p:extLst>
          </p:nvPr>
        </p:nvGraphicFramePr>
        <p:xfrm>
          <a:off x="1487487" y="939203"/>
          <a:ext cx="9217027" cy="4983428"/>
        </p:xfrm>
        <a:graphic>
          <a:graphicData uri="http://schemas.openxmlformats.org/drawingml/2006/table">
            <a:tbl>
              <a:tblPr/>
              <a:tblGrid>
                <a:gridCol w="2141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3229721000"/>
                    </a:ext>
                  </a:extLst>
                </a:gridCol>
                <a:gridCol w="7075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22.826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9.298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-51,2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71238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01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94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164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82.672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19.742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38.359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15.098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2.960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13.390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12.155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11.410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2.820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8.942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46191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0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2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  <a:b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7.695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-6,6</a:t>
                      </a:r>
                      <a:r>
                        <a:rPr lang="it-IT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it-IT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4.674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2.714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3.387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1.758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2.062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00206"/>
              </p:ext>
            </p:extLst>
          </p:nvPr>
        </p:nvGraphicFramePr>
        <p:xfrm>
          <a:off x="577064" y="1052737"/>
          <a:ext cx="10847528" cy="3938404"/>
        </p:xfrm>
        <a:graphic>
          <a:graphicData uri="http://schemas.openxmlformats.org/drawingml/2006/table">
            <a:tbl>
              <a:tblPr/>
              <a:tblGrid>
                <a:gridCol w="2609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0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2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2.097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000483"/>
                  </a:ext>
                </a:extLst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Gruppi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 e V*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10.461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55440" y="5602687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* I </a:t>
            </a:r>
            <a:r>
              <a:rPr lang="it-IT" sz="1200" dirty="0" smtClean="0"/>
              <a:t>gruppi </a:t>
            </a:r>
            <a:r>
              <a:rPr lang="it-IT" sz="1200" dirty="0"/>
              <a:t>Economia (</a:t>
            </a:r>
            <a:r>
              <a:rPr lang="it-IT" sz="1200" dirty="0" smtClean="0"/>
              <a:t>O) e Professionali (V) </a:t>
            </a:r>
            <a:r>
              <a:rPr lang="it-IT" sz="1200" dirty="0" smtClean="0"/>
              <a:t>presentavano </a:t>
            </a:r>
            <a:r>
              <a:rPr lang="it-IT" sz="1200" dirty="0" smtClean="0"/>
              <a:t>nel </a:t>
            </a:r>
            <a:r>
              <a:rPr lang="it-IT" sz="1200" dirty="0"/>
              <a:t>mese di </a:t>
            </a:r>
            <a:r>
              <a:rPr lang="it-IT" sz="1200" dirty="0" smtClean="0"/>
              <a:t>agosto </a:t>
            </a:r>
            <a:r>
              <a:rPr lang="it-IT" sz="1200" dirty="0" smtClean="0"/>
              <a:t>2018 </a:t>
            </a:r>
            <a:r>
              <a:rPr lang="it-IT" sz="1200" dirty="0"/>
              <a:t>un problema di riservatezza  dovuto al numero di testate </a:t>
            </a:r>
            <a:r>
              <a:rPr lang="it-IT" sz="1200" dirty="0" smtClean="0"/>
              <a:t>pubblicate; per </a:t>
            </a:r>
            <a:r>
              <a:rPr lang="it-IT" sz="1200" dirty="0"/>
              <a:t>questa ragione sono stati temporaneamente raggruppati tra loro. </a:t>
            </a:r>
          </a:p>
          <a:p>
            <a:pPr algn="just"/>
            <a:r>
              <a:rPr lang="it-IT" sz="1200" dirty="0"/>
              <a:t>Dal mese di </a:t>
            </a:r>
            <a:r>
              <a:rPr lang="it-IT" sz="1200" dirty="0" smtClean="0"/>
              <a:t>ottobre </a:t>
            </a:r>
            <a:r>
              <a:rPr lang="it-IT" sz="1200" dirty="0" smtClean="0"/>
              <a:t>la </a:t>
            </a:r>
            <a:r>
              <a:rPr lang="it-IT" sz="1200" dirty="0"/>
              <a:t>situazione tornerà alla normalità.</a:t>
            </a:r>
          </a:p>
        </p:txBody>
      </p:sp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91499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48567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09162" y="6476630"/>
            <a:ext cx="10404054" cy="261610"/>
            <a:chOff x="509162" y="6476630"/>
            <a:chExt cx="10404054" cy="261610"/>
          </a:xfrm>
        </p:grpSpPr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ttangolo 34"/>
            <p:cNvSpPr/>
            <p:nvPr/>
          </p:nvSpPr>
          <p:spPr>
            <a:xfrm>
              <a:off x="509162" y="6482647"/>
              <a:ext cx="45787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alle Tavole II e III </a:t>
              </a:r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46357" y="737052"/>
            <a:ext cx="11507961" cy="2744071"/>
            <a:chOff x="346357" y="737052"/>
            <a:chExt cx="11507961" cy="2744071"/>
          </a:xfrm>
        </p:grpSpPr>
        <p:sp>
          <p:nvSpPr>
            <p:cNvPr id="3" name="Rettangolo 2"/>
            <p:cNvSpPr/>
            <p:nvPr/>
          </p:nvSpPr>
          <p:spPr bwMode="auto">
            <a:xfrm>
              <a:off x="346357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338683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864583" y="89302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72545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961854" y="904364"/>
              <a:ext cx="720008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143440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715778" y="89982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478643" y="891510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601233" y="90018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354783" y="886394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9" name="Grafico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528808"/>
                </p:ext>
              </p:extLst>
            </p:nvPr>
          </p:nvGraphicFramePr>
          <p:xfrm>
            <a:off x="509162" y="1230580"/>
            <a:ext cx="11182350" cy="22177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CasellaDiTesto 39"/>
            <p:cNvSpPr txBox="1"/>
            <p:nvPr/>
          </p:nvSpPr>
          <p:spPr>
            <a:xfrm>
              <a:off x="8232898" y="879137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337683" y="3586056"/>
            <a:ext cx="11507961" cy="2736407"/>
            <a:chOff x="337683" y="3586056"/>
            <a:chExt cx="11507961" cy="2736407"/>
          </a:xfrm>
        </p:grpSpPr>
        <p:sp>
          <p:nvSpPr>
            <p:cNvPr id="9" name="Rettangolo 8"/>
            <p:cNvSpPr/>
            <p:nvPr/>
          </p:nvSpPr>
          <p:spPr bwMode="auto">
            <a:xfrm>
              <a:off x="337683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338682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509162" y="3820167"/>
              <a:ext cx="11182350" cy="2447124"/>
              <a:chOff x="509162" y="3820167"/>
              <a:chExt cx="11182350" cy="2447124"/>
            </a:xfrm>
          </p:grpSpPr>
          <p:sp>
            <p:nvSpPr>
              <p:cNvPr id="17" name="CasellaDiTesto 16"/>
              <p:cNvSpPr txBox="1"/>
              <p:nvPr/>
            </p:nvSpPr>
            <p:spPr>
              <a:xfrm>
                <a:off x="1348036" y="3828211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-0,9%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2193306" y="3828211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-4,0%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3057901" y="382766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3917730" y="382766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0,5%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4775707" y="382254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-0,2%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5643255" y="3827988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3,6%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6470388" y="3822544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2,5%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7322333" y="3825247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4,1%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42" name="Grafico 4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4121980"/>
                  </p:ext>
                </p:extLst>
              </p:nvPr>
            </p:nvGraphicFramePr>
            <p:xfrm>
              <a:off x="509162" y="4210275"/>
              <a:ext cx="11182350" cy="20570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5" name="CasellaDiTesto 44"/>
              <p:cNvSpPr txBox="1"/>
              <p:nvPr/>
            </p:nvSpPr>
            <p:spPr>
              <a:xfrm>
                <a:off x="8221493" y="3820167"/>
                <a:ext cx="648000" cy="29238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bg1"/>
                    </a:solidFill>
                  </a:rPr>
                  <a:t>-1,0%</a:t>
                </a:r>
                <a:endParaRPr lang="en-US" sz="13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477"/>
              </p:ext>
            </p:extLst>
          </p:nvPr>
        </p:nvGraphicFramePr>
        <p:xfrm>
          <a:off x="1827561" y="1884414"/>
          <a:ext cx="8536879" cy="3089172"/>
        </p:xfrm>
        <a:graphic>
          <a:graphicData uri="http://schemas.openxmlformats.org/drawingml/2006/table">
            <a:tbl>
              <a:tblPr/>
              <a:tblGrid>
                <a:gridCol w="153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xmlns="" val="2023363909"/>
                    </a:ext>
                  </a:extLst>
                </a:gridCol>
                <a:gridCol w="7984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37.170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40.961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52.034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46.620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50.586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48.407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38.567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26.531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46.200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387.076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-6,3%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27.410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28.733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36.361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34.619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36.517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34.583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32.063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24.671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34.113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289.069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88238"/>
              </p:ext>
            </p:extLst>
          </p:nvPr>
        </p:nvGraphicFramePr>
        <p:xfrm>
          <a:off x="1472708" y="1014722"/>
          <a:ext cx="9246585" cy="5257048"/>
        </p:xfrm>
        <a:graphic>
          <a:graphicData uri="http://schemas.openxmlformats.org/drawingml/2006/table">
            <a:tbl>
              <a:tblPr/>
              <a:tblGrid>
                <a:gridCol w="1469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1883337791"/>
                    </a:ext>
                  </a:extLst>
                </a:gridCol>
                <a:gridCol w="7777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23.906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14.634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21.144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5.100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8.181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6.125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17.207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128.553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24.644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25.909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214.267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36984"/>
              </p:ext>
            </p:extLst>
          </p:nvPr>
        </p:nvGraphicFramePr>
        <p:xfrm>
          <a:off x="1650633" y="764704"/>
          <a:ext cx="8890734" cy="5619945"/>
        </p:xfrm>
        <a:graphic>
          <a:graphicData uri="http://schemas.openxmlformats.org/drawingml/2006/table">
            <a:tbl>
              <a:tblPr/>
              <a:tblGrid>
                <a:gridCol w="2150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307603935"/>
                    </a:ext>
                  </a:extLst>
                </a:gridCol>
                <a:gridCol w="6739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39.900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Settembre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51385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Settembre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Settembre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387.076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289.069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165.456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56.318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128.553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214.267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38.283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6.916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39.900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8.422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14.884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3.146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81039"/>
              </p:ext>
            </p:extLst>
          </p:nvPr>
        </p:nvGraphicFramePr>
        <p:xfrm>
          <a:off x="732000" y="120396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Mag.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40508"/>
              </p:ext>
            </p:extLst>
          </p:nvPr>
        </p:nvGraphicFramePr>
        <p:xfrm>
          <a:off x="732000" y="1569720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24862</TotalTime>
  <Words>2097</Words>
  <Application>Microsoft Office PowerPoint</Application>
  <PresentationFormat>Widescreen</PresentationFormat>
  <Paragraphs>1179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Settembre 2018 - FATTURATI (per 1.000) E SPAZI </vt:lpstr>
      <vt:lpstr> Testate divise per Gruppi Periodo Gennaio 2017 – Settembre 2018 - FATTURATI (per 1.000) E SPAZI </vt:lpstr>
      <vt:lpstr> Testate divise per Gruppi Periodo Gennaio 2017 – Settembre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2082</cp:revision>
  <cp:lastPrinted>2018-09-25T10:40:07Z</cp:lastPrinted>
  <dcterms:created xsi:type="dcterms:W3CDTF">2006-03-29T09:09:15Z</dcterms:created>
  <dcterms:modified xsi:type="dcterms:W3CDTF">2018-10-23T14:58:20Z</dcterms:modified>
</cp:coreProperties>
</file>