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15"/>
  </p:notesMasterIdLst>
  <p:handoutMasterIdLst>
    <p:handoutMasterId r:id="rId16"/>
  </p:handoutMasterIdLst>
  <p:sldIdLst>
    <p:sldId id="407" r:id="rId5"/>
    <p:sldId id="396" r:id="rId6"/>
    <p:sldId id="389" r:id="rId7"/>
    <p:sldId id="393" r:id="rId8"/>
    <p:sldId id="373" r:id="rId9"/>
    <p:sldId id="411" r:id="rId10"/>
    <p:sldId id="410" r:id="rId11"/>
    <p:sldId id="387" r:id="rId12"/>
    <p:sldId id="388" r:id="rId13"/>
    <p:sldId id="408" r:id="rId14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8D"/>
    <a:srgbClr val="00467A"/>
    <a:srgbClr val="002060"/>
    <a:srgbClr val="00266B"/>
    <a:srgbClr val="FFD88B"/>
    <a:srgbClr val="EE832A"/>
    <a:srgbClr val="FFB219"/>
    <a:srgbClr val="FFB400"/>
    <a:srgbClr val="FFDC95"/>
    <a:srgbClr val="DB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3716" autoAdjust="0"/>
  </p:normalViewPr>
  <p:slideViewPr>
    <p:cSldViewPr>
      <p:cViewPr>
        <p:scale>
          <a:sx n="75" d="100"/>
          <a:sy n="75" d="100"/>
        </p:scale>
        <p:origin x="720" y="36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8" y="4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10.%20Ottobre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10.%20Ottobre\Elaborati%20finali\Secondi%20di%20Avv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10.%20Ottobre\Elaborati%20finali\Trend%20Fatturato%20Totale%20per%20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8\10.%20Ottobre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317806685218579E-2"/>
          <c:y val="2.7691320862129731E-2"/>
          <c:w val="0.97736438662956282"/>
          <c:h val="0.80294879860897206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8455-41F6-AF0C-002CACF001C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8455-41F6-AF0C-002CACF001C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8455-41F6-AF0C-002CACF001C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8455-41F6-AF0C-002CACF001C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8455-41F6-AF0C-002CACF001C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8455-41F6-AF0C-002CACF001C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8455-41F6-AF0C-002CACF001C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8455-41F6-AF0C-002CACF001C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8455-41F6-AF0C-002CACF001C2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8455-41F6-AF0C-002CACF001C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3-8455-41F6-AF0C-002CACF001C2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4-8455-41F6-AF0C-002CACF001C2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5-8455-41F6-AF0C-002CACF00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(grafico!$B$2:$L$2,grafico!$O$2:$P$2)</c:f>
              <c:numCache>
                <c:formatCode>0.0%</c:formatCode>
                <c:ptCount val="13"/>
                <c:pt idx="0">
                  <c:v>1.99347816562455E-3</c:v>
                </c:pt>
                <c:pt idx="1">
                  <c:v>1.3128636256598278E-2</c:v>
                </c:pt>
                <c:pt idx="2">
                  <c:v>6.3366514137412925E-3</c:v>
                </c:pt>
                <c:pt idx="3">
                  <c:v>1.0353951464576135E-2</c:v>
                </c:pt>
                <c:pt idx="4">
                  <c:v>1.4059612488638613E-2</c:v>
                </c:pt>
                <c:pt idx="5">
                  <c:v>8.0094082693736076E-3</c:v>
                </c:pt>
                <c:pt idx="6">
                  <c:v>6.9172902028564968E-3</c:v>
                </c:pt>
                <c:pt idx="7">
                  <c:v>2.8429945127366966E-3</c:v>
                </c:pt>
                <c:pt idx="8">
                  <c:v>5.698008935668979E-3</c:v>
                </c:pt>
                <c:pt idx="9">
                  <c:v>8.7094289711581313E-3</c:v>
                </c:pt>
                <c:pt idx="10">
                  <c:v>0</c:v>
                </c:pt>
                <c:pt idx="11">
                  <c:v>9.3551669021829445E-3</c:v>
                </c:pt>
                <c:pt idx="12">
                  <c:v>8.2317364489577962E-3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5-41F6-AF0C-002CACF001C2}"/>
            </c:ext>
          </c:extLst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8455-41F6-AF0C-002CACF001C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8455-41F6-AF0C-002CACF001C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8455-41F6-AF0C-002CACF001C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8455-41F6-AF0C-002CACF001C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8455-41F6-AF0C-002CACF001C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8455-41F6-AF0C-002CACF001C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8455-41F6-AF0C-002CACF001C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17,2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8455-41F6-AF0C-002CACF001C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14,6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8455-41F6-AF0C-002CACF001C2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8455-41F6-AF0C-002CACF001C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2-8455-41F6-AF0C-002CACF001C2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14,7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8455-41F6-AF0C-002CACF001C2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15,2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8455-41F6-AF0C-002CACF00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(grafico!$B$3:$L$3,grafico!$O$3:$P$3)</c:f>
              <c:numCache>
                <c:formatCode>0.0%</c:formatCode>
                <c:ptCount val="13"/>
                <c:pt idx="0">
                  <c:v>0.11679215877724994</c:v>
                </c:pt>
                <c:pt idx="1">
                  <c:v>0.12124757915028549</c:v>
                </c:pt>
                <c:pt idx="2">
                  <c:v>0.12418257410189865</c:v>
                </c:pt>
                <c:pt idx="3">
                  <c:v>0.14034505513300463</c:v>
                </c:pt>
                <c:pt idx="4">
                  <c:v>0.18301928217443095</c:v>
                </c:pt>
                <c:pt idx="5">
                  <c:v>0.17540696954691756</c:v>
                </c:pt>
                <c:pt idx="6">
                  <c:v>0.21299153566223986</c:v>
                </c:pt>
                <c:pt idx="7">
                  <c:v>0.17203209217628998</c:v>
                </c:pt>
                <c:pt idx="8">
                  <c:v>0.14607398206615896</c:v>
                </c:pt>
                <c:pt idx="9">
                  <c:v>0.12738216068220254</c:v>
                </c:pt>
                <c:pt idx="10">
                  <c:v>0</c:v>
                </c:pt>
                <c:pt idx="11">
                  <c:v>0.14691071390461818</c:v>
                </c:pt>
                <c:pt idx="12">
                  <c:v>0.15163949014171996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5-41F6-AF0C-002CACF001C2}"/>
            </c:ext>
          </c:extLst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8455-41F6-AF0C-002CACF001C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8455-41F6-AF0C-002CACF001C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8455-41F6-AF0C-002CACF001C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8455-41F6-AF0C-002CACF001C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8455-41F6-AF0C-002CACF001C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8455-41F6-AF0C-002CACF001C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8455-41F6-AF0C-002CACF001C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8455-41F6-AF0C-002CACF001C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8455-41F6-AF0C-002CACF001C2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8455-41F6-AF0C-002CACF001C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8455-41F6-AF0C-002CACF001C2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8455-41F6-AF0C-002CACF001C2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13,2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8455-41F6-AF0C-002CACF00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(grafico!$B$4:$L$4,grafico!$O$4:$P$4)</c:f>
              <c:numCache>
                <c:formatCode>0.0%</c:formatCode>
                <c:ptCount val="13"/>
                <c:pt idx="0">
                  <c:v>0.13868286485031703</c:v>
                </c:pt>
                <c:pt idx="1">
                  <c:v>0.13467414059212382</c:v>
                </c:pt>
                <c:pt idx="2">
                  <c:v>0.13194598586258707</c:v>
                </c:pt>
                <c:pt idx="3">
                  <c:v>0.15331302195747376</c:v>
                </c:pt>
                <c:pt idx="4">
                  <c:v>0.14212860613606523</c:v>
                </c:pt>
                <c:pt idx="5">
                  <c:v>0.12735722538582156</c:v>
                </c:pt>
                <c:pt idx="6">
                  <c:v>0.14447659445584807</c:v>
                </c:pt>
                <c:pt idx="7">
                  <c:v>0.11219892039209801</c:v>
                </c:pt>
                <c:pt idx="8">
                  <c:v>0.10672118451309809</c:v>
                </c:pt>
                <c:pt idx="9">
                  <c:v>0.12146768303719246</c:v>
                </c:pt>
                <c:pt idx="10">
                  <c:v>0</c:v>
                </c:pt>
                <c:pt idx="11">
                  <c:v>0.13250481555687912</c:v>
                </c:pt>
                <c:pt idx="12">
                  <c:v>0.13187660151844663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55-41F6-AF0C-002CACF001C2}"/>
            </c:ext>
          </c:extLst>
        </c:ser>
        <c:ser>
          <c:idx val="3"/>
          <c:order val="3"/>
          <c:tx>
            <c:v>25" e 30" - Nazionale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455-41F6-AF0C-002CACF001C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455-41F6-AF0C-002CACF001C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455-41F6-AF0C-002CACF001C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68,6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455-41F6-AF0C-002CACF001C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64,7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455-41F6-AF0C-002CACF001C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68,1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455-41F6-AF0C-002CACF001C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455-41F6-AF0C-002CACF001C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71,0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8455-41F6-AF0C-002CACF001C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73,1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8455-41F6-AF0C-002CACF001C2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72,0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8455-41F6-AF0C-002CACF001C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8455-41F6-AF0C-002CACF001C2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69,0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8455-41F6-AF0C-002CACF001C2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69,6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8455-41F6-AF0C-002CACF00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(grafico!$B$5:$L$5,grafico!$O$5:$P$5)</c:f>
              <c:numCache>
                <c:formatCode>0.0%</c:formatCode>
                <c:ptCount val="13"/>
                <c:pt idx="0">
                  <c:v>0.73382215796358541</c:v>
                </c:pt>
                <c:pt idx="1">
                  <c:v>0.71963845101488866</c:v>
                </c:pt>
                <c:pt idx="2">
                  <c:v>0.71937534148340387</c:v>
                </c:pt>
                <c:pt idx="3">
                  <c:v>0.68582292343411166</c:v>
                </c:pt>
                <c:pt idx="4">
                  <c:v>0.64658015457421147</c:v>
                </c:pt>
                <c:pt idx="5">
                  <c:v>0.6810674052983412</c:v>
                </c:pt>
                <c:pt idx="6">
                  <c:v>0.62935433434363142</c:v>
                </c:pt>
                <c:pt idx="7">
                  <c:v>0.71040542075102098</c:v>
                </c:pt>
                <c:pt idx="8">
                  <c:v>0.73100630542532496</c:v>
                </c:pt>
                <c:pt idx="9">
                  <c:v>0.72049314662156883</c:v>
                </c:pt>
                <c:pt idx="10">
                  <c:v>0</c:v>
                </c:pt>
                <c:pt idx="11">
                  <c:v>0.68994073215724616</c:v>
                </c:pt>
                <c:pt idx="12">
                  <c:v>0.69623892813343224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55-41F6-AF0C-002CACF001C2}"/>
            </c:ext>
          </c:extLst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455-41F6-AF0C-002CACF001C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455-41F6-AF0C-002CACF001C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455-41F6-AF0C-002CACF001C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455-41F6-AF0C-002CACF001C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455-41F6-AF0C-002CACF001C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455-41F6-AF0C-002CACF001C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455-41F6-AF0C-002CACF001C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455-41F6-AF0C-002CACF001C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455-41F6-AF0C-002CACF001C2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455-41F6-AF0C-002CACF001C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8455-41F6-AF0C-002CACF001C2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455-41F6-AF0C-002CACF001C2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455-41F6-AF0C-002CACF00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(grafico!$B$6:$L$6,grafico!$O$6:$P$6)</c:f>
              <c:numCache>
                <c:formatCode>0.0%</c:formatCode>
                <c:ptCount val="13"/>
                <c:pt idx="0">
                  <c:v>8.709340243223113E-3</c:v>
                </c:pt>
                <c:pt idx="1">
                  <c:v>1.1311192986103799E-2</c:v>
                </c:pt>
                <c:pt idx="2">
                  <c:v>1.8159447138369075E-2</c:v>
                </c:pt>
                <c:pt idx="3">
                  <c:v>1.0165048010833868E-2</c:v>
                </c:pt>
                <c:pt idx="4">
                  <c:v>1.4212344626653771E-2</c:v>
                </c:pt>
                <c:pt idx="5">
                  <c:v>8.1589914995460928E-3</c:v>
                </c:pt>
                <c:pt idx="6">
                  <c:v>6.2602453354241531E-3</c:v>
                </c:pt>
                <c:pt idx="7">
                  <c:v>2.5205721678542895E-3</c:v>
                </c:pt>
                <c:pt idx="8">
                  <c:v>1.0500519059748976E-2</c:v>
                </c:pt>
                <c:pt idx="9">
                  <c:v>2.1947580687878093E-2</c:v>
                </c:pt>
                <c:pt idx="10">
                  <c:v>0</c:v>
                </c:pt>
                <c:pt idx="11">
                  <c:v>2.1288571479073596E-2</c:v>
                </c:pt>
                <c:pt idx="12">
                  <c:v>1.2013243757443384E-2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55-41F6-AF0C-002CACF001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93502864"/>
        <c:axId val="493503256"/>
      </c:barChart>
      <c:catAx>
        <c:axId val="493502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3503256"/>
        <c:crosses val="autoZero"/>
        <c:auto val="1"/>
        <c:lblAlgn val="ctr"/>
        <c:lblOffset val="100"/>
        <c:noMultiLvlLbl val="0"/>
      </c:catAx>
      <c:valAx>
        <c:axId val="4935032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350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01474480445805E-2"/>
          <c:y val="3.1343940850372502E-2"/>
          <c:w val="0.92242008578928025"/>
          <c:h val="0.809536661787981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'trend storico'!$C$30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1417-4FA9-BB83-EC86196C87D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1417-4FA9-BB83-EC86196C87D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1417-4FA9-BB83-EC86196C87D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1417-4FA9-BB83-EC86196C87DA}"/>
                </c:ext>
              </c:extLst>
            </c:dLbl>
            <c:dLbl>
              <c:idx val="4"/>
              <c:layout>
                <c:manualLayout>
                  <c:x val="1.7536196020348602E-2"/>
                  <c:y val="-5.264754994055483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1417-4FA9-BB83-EC86196C87D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1417-4FA9-BB83-EC86196C87D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1417-4FA9-BB83-EC86196C8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storico'!$C$31:$C$37</c:f>
              <c:numCache>
                <c:formatCode>0%</c:formatCode>
                <c:ptCount val="7"/>
                <c:pt idx="0">
                  <c:v>1.0549286560507911E-2</c:v>
                </c:pt>
                <c:pt idx="1">
                  <c:v>4.2527225580008274E-3</c:v>
                </c:pt>
                <c:pt idx="2">
                  <c:v>4.1123694754783705E-3</c:v>
                </c:pt>
                <c:pt idx="3">
                  <c:v>1.0706459868947867E-2</c:v>
                </c:pt>
                <c:pt idx="4">
                  <c:v>7.0435127381850123E-3</c:v>
                </c:pt>
                <c:pt idx="5">
                  <c:v>6.1728495456213036E-3</c:v>
                </c:pt>
                <c:pt idx="6">
                  <c:v>8.7094289711581313E-3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7-4FA9-BB83-EC86196C87DA}"/>
            </c:ext>
          </c:extLst>
        </c:ser>
        <c:ser>
          <c:idx val="1"/>
          <c:order val="1"/>
          <c:tx>
            <c:strRef>
              <c:f>'trend storico'!$D$30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1417-4FA9-BB83-EC86196C87D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1417-4FA9-BB83-EC86196C87D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1417-4FA9-BB83-EC86196C87D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1417-4FA9-BB83-EC86196C87DA}"/>
                </c:ext>
              </c:extLst>
            </c:dLbl>
            <c:dLbl>
              <c:idx val="4"/>
              <c:layout>
                <c:manualLayout>
                  <c:x val="-2.5051708600499051E-3"/>
                  <c:y val="-1.316188748513846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1417-4FA9-BB83-EC86196C87D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1417-4FA9-BB83-EC86196C87D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1417-4FA9-BB83-EC86196C8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storico'!$D$31:$D$37</c:f>
              <c:numCache>
                <c:formatCode>0%</c:formatCode>
                <c:ptCount val="7"/>
                <c:pt idx="0">
                  <c:v>0.14553887816923441</c:v>
                </c:pt>
                <c:pt idx="1">
                  <c:v>0.15320806405810744</c:v>
                </c:pt>
                <c:pt idx="2">
                  <c:v>0.18999778373388224</c:v>
                </c:pt>
                <c:pt idx="3">
                  <c:v>0.14854597552239715</c:v>
                </c:pt>
                <c:pt idx="4">
                  <c:v>8.6061463589081778E-3</c:v>
                </c:pt>
                <c:pt idx="5">
                  <c:v>0.13903897505790533</c:v>
                </c:pt>
                <c:pt idx="6">
                  <c:v>0.12738216068220254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7-4FA9-BB83-EC86196C87DA}"/>
            </c:ext>
          </c:extLst>
        </c:ser>
        <c:ser>
          <c:idx val="2"/>
          <c:order val="2"/>
          <c:tx>
            <c:strRef>
              <c:f>'trend storico'!$E$30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417-4FA9-BB83-EC86196C87D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417-4FA9-BB83-EC86196C87D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417-4FA9-BB83-EC86196C87D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1417-4FA9-BB83-EC86196C87D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417-4FA9-BB83-EC86196C87D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1417-4FA9-BB83-EC86196C87D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1417-4FA9-BB83-EC86196C8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storico'!$E$31:$E$37</c:f>
              <c:numCache>
                <c:formatCode>0%</c:formatCode>
                <c:ptCount val="7"/>
                <c:pt idx="0">
                  <c:v>7.6142988210438023E-2</c:v>
                </c:pt>
                <c:pt idx="1">
                  <c:v>0.10215836150958549</c:v>
                </c:pt>
                <c:pt idx="2">
                  <c:v>8.72220300040977E-2</c:v>
                </c:pt>
                <c:pt idx="3">
                  <c:v>0.11240493209980033</c:v>
                </c:pt>
                <c:pt idx="4">
                  <c:v>0.20344686397831491</c:v>
                </c:pt>
                <c:pt idx="5">
                  <c:v>0.12864750050476195</c:v>
                </c:pt>
                <c:pt idx="6">
                  <c:v>0.12146768303719246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7-4FA9-BB83-EC86196C87DA}"/>
            </c:ext>
          </c:extLst>
        </c:ser>
        <c:ser>
          <c:idx val="3"/>
          <c:order val="3"/>
          <c:tx>
            <c:strRef>
              <c:f>'trend storico'!$F$30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417-4FA9-BB83-EC86196C87D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417-4FA9-BB83-EC86196C87D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417-4FA9-BB83-EC86196C87D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417-4FA9-BB83-EC86196C87D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417-4FA9-BB83-EC86196C87D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417-4FA9-BB83-EC86196C87D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417-4FA9-BB83-EC86196C8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storico'!$F$31:$F$37</c:f>
              <c:numCache>
                <c:formatCode>0%</c:formatCode>
                <c:ptCount val="7"/>
                <c:pt idx="0">
                  <c:v>0.75197931419053676</c:v>
                </c:pt>
                <c:pt idx="1">
                  <c:v>0.70167138154199182</c:v>
                </c:pt>
                <c:pt idx="2">
                  <c:v>0.70766748354940601</c:v>
                </c:pt>
                <c:pt idx="3">
                  <c:v>0.66997296419573171</c:v>
                </c:pt>
                <c:pt idx="4">
                  <c:v>0.75569013726816403</c:v>
                </c:pt>
                <c:pt idx="5">
                  <c:v>0.70442696564993246</c:v>
                </c:pt>
                <c:pt idx="6">
                  <c:v>0.72049314662156883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7-4FA9-BB83-EC86196C87DA}"/>
            </c:ext>
          </c:extLst>
        </c:ser>
        <c:ser>
          <c:idx val="4"/>
          <c:order val="4"/>
          <c:tx>
            <c:strRef>
              <c:f>'trend storico'!$G$30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17-4FA9-BB83-EC86196C87D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417-4FA9-BB83-EC86196C87D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417-4FA9-BB83-EC86196C87D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417-4FA9-BB83-EC86196C87D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417-4FA9-BB83-EC86196C87D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417-4FA9-BB83-EC86196C87D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417-4FA9-BB83-EC86196C8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storico'!$G$31:$G$37</c:f>
              <c:numCache>
                <c:formatCode>0%</c:formatCode>
                <c:ptCount val="7"/>
                <c:pt idx="0">
                  <c:v>1.5789532869282908E-2</c:v>
                </c:pt>
                <c:pt idx="1">
                  <c:v>3.8709470332314373E-2</c:v>
                </c:pt>
                <c:pt idx="2">
                  <c:v>1.1000333237135691E-2</c:v>
                </c:pt>
                <c:pt idx="3">
                  <c:v>5.8369668313122916E-2</c:v>
                </c:pt>
                <c:pt idx="4">
                  <c:v>2.5213339656427917E-2</c:v>
                </c:pt>
                <c:pt idx="5">
                  <c:v>2.1713709241779001E-2</c:v>
                </c:pt>
                <c:pt idx="6">
                  <c:v>2.1947580687878093E-2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17-4FA9-BB83-EC86196C87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3501688"/>
        <c:axId val="493502080"/>
      </c:barChart>
      <c:catAx>
        <c:axId val="49350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93502080"/>
        <c:crosses val="autoZero"/>
        <c:auto val="1"/>
        <c:lblAlgn val="ctr"/>
        <c:lblOffset val="100"/>
        <c:noMultiLvlLbl val="0"/>
      </c:catAx>
      <c:valAx>
        <c:axId val="49350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9350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78530321077348E-2"/>
          <c:y val="5.7473536522456778E-2"/>
          <c:w val="0.91525526245380218"/>
          <c:h val="0.7283871740460788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mensile!$C$2:$C$143</c:f>
              <c:strCache>
                <c:ptCount val="14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  <c:pt idx="133">
                  <c:v>Febbraio</c:v>
                </c:pt>
                <c:pt idx="134">
                  <c:v>Marzo</c:v>
                </c:pt>
                <c:pt idx="135">
                  <c:v>Aprile</c:v>
                </c:pt>
                <c:pt idx="136">
                  <c:v>Maggio</c:v>
                </c:pt>
                <c:pt idx="137">
                  <c:v>Giugno</c:v>
                </c:pt>
                <c:pt idx="138">
                  <c:v>Luglio</c:v>
                </c:pt>
                <c:pt idx="139">
                  <c:v>Agosto</c:v>
                </c:pt>
                <c:pt idx="140">
                  <c:v>Settembre</c:v>
                </c:pt>
                <c:pt idx="141">
                  <c:v>Ottobre</c:v>
                </c:pt>
              </c:strCache>
            </c:strRef>
          </c:cat>
          <c:val>
            <c:numRef>
              <c:f>mensile!$D$2:$D$143</c:f>
              <c:numCache>
                <c:formatCode>#,##0</c:formatCode>
                <c:ptCount val="142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19229</c:v>
                </c:pt>
                <c:pt idx="109">
                  <c:v>25755</c:v>
                </c:pt>
                <c:pt idx="110">
                  <c:v>29638</c:v>
                </c:pt>
                <c:pt idx="111">
                  <c:v>26617</c:v>
                </c:pt>
                <c:pt idx="112">
                  <c:v>31781</c:v>
                </c:pt>
                <c:pt idx="113">
                  <c:v>30602</c:v>
                </c:pt>
                <c:pt idx="114">
                  <c:v>30426</c:v>
                </c:pt>
                <c:pt idx="115">
                  <c:v>12086</c:v>
                </c:pt>
                <c:pt idx="116">
                  <c:v>25578</c:v>
                </c:pt>
                <c:pt idx="117">
                  <c:v>32325</c:v>
                </c:pt>
                <c:pt idx="118">
                  <c:v>34046</c:v>
                </c:pt>
                <c:pt idx="119">
                  <c:v>28769</c:v>
                </c:pt>
                <c:pt idx="120">
                  <c:v>19971</c:v>
                </c:pt>
                <c:pt idx="121">
                  <c:v>24839</c:v>
                </c:pt>
                <c:pt idx="122">
                  <c:v>29742</c:v>
                </c:pt>
                <c:pt idx="123">
                  <c:v>27477</c:v>
                </c:pt>
                <c:pt idx="124">
                  <c:v>36458</c:v>
                </c:pt>
                <c:pt idx="125">
                  <c:v>33325</c:v>
                </c:pt>
                <c:pt idx="126">
                  <c:v>28861</c:v>
                </c:pt>
                <c:pt idx="127">
                  <c:v>12021</c:v>
                </c:pt>
                <c:pt idx="128">
                  <c:v>28575</c:v>
                </c:pt>
                <c:pt idx="129">
                  <c:v>37041</c:v>
                </c:pt>
                <c:pt idx="130">
                  <c:v>37053</c:v>
                </c:pt>
                <c:pt idx="131">
                  <c:v>28956</c:v>
                </c:pt>
                <c:pt idx="132">
                  <c:v>21015</c:v>
                </c:pt>
                <c:pt idx="133">
                  <c:v>26071</c:v>
                </c:pt>
                <c:pt idx="134">
                  <c:v>32717</c:v>
                </c:pt>
                <c:pt idx="135">
                  <c:v>32521</c:v>
                </c:pt>
                <c:pt idx="136">
                  <c:v>35562</c:v>
                </c:pt>
                <c:pt idx="137">
                  <c:v>35621</c:v>
                </c:pt>
                <c:pt idx="138">
                  <c:v>28299</c:v>
                </c:pt>
                <c:pt idx="139">
                  <c:v>14210</c:v>
                </c:pt>
                <c:pt idx="140">
                  <c:v>28602</c:v>
                </c:pt>
                <c:pt idx="141">
                  <c:v>37847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1B-4617-B15C-83353FE38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770504"/>
        <c:axId val="229770896"/>
      </c:lineChart>
      <c:catAx>
        <c:axId val="229770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29770896"/>
        <c:crosses val="autoZero"/>
        <c:auto val="1"/>
        <c:lblAlgn val="ctr"/>
        <c:lblOffset val="100"/>
        <c:noMultiLvlLbl val="0"/>
      </c:catAx>
      <c:valAx>
        <c:axId val="229770896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29770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575296"/>
        <c:axId val="206575688"/>
      </c:lineChart>
      <c:catAx>
        <c:axId val="20657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06575688"/>
        <c:crosses val="autoZero"/>
        <c:auto val="1"/>
        <c:lblAlgn val="ctr"/>
        <c:lblOffset val="100"/>
        <c:noMultiLvlLbl val="0"/>
      </c:catAx>
      <c:valAx>
        <c:axId val="206575688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06575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16636206663085E-2"/>
          <c:y val="2.2442695091341072E-2"/>
          <c:w val="0.92408719706249232"/>
          <c:h val="0.79546277866572124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mensile!$C$13:$C$143</c:f>
              <c:strCache>
                <c:ptCount val="131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  <c:pt idx="130">
                  <c:v>Ottobre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dPt>
            <c:idx val="24"/>
            <c:bubble3D val="0"/>
            <c:spPr>
              <a:ln>
                <a:solidFill>
                  <a:schemeClr val="accent5">
                    <a:lumMod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03C-44B8-851E-98C03CF187E7}"/>
              </c:ext>
            </c:extLst>
          </c:dPt>
          <c:trendline>
            <c:spPr>
              <a:ln w="2857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mensile!$C$13:$C$143</c:f>
              <c:strCache>
                <c:ptCount val="131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  <c:pt idx="130">
                  <c:v>Ottobre</c:v>
                </c:pt>
              </c:strCache>
            </c:strRef>
          </c:cat>
          <c:val>
            <c:numRef>
              <c:f>mensile!$E$13:$E$143</c:f>
              <c:numCache>
                <c:formatCode>#,##0</c:formatCode>
                <c:ptCount val="131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26579.333333333332</c:v>
                </c:pt>
                <c:pt idx="98">
                  <c:v>26703.75</c:v>
                </c:pt>
                <c:pt idx="99">
                  <c:v>26731.333333333332</c:v>
                </c:pt>
                <c:pt idx="100">
                  <c:v>26808.666666666668</c:v>
                </c:pt>
                <c:pt idx="101">
                  <c:v>26839.083333333332</c:v>
                </c:pt>
                <c:pt idx="102">
                  <c:v>26712.166666666668</c:v>
                </c:pt>
                <c:pt idx="103">
                  <c:v>26779.75</c:v>
                </c:pt>
                <c:pt idx="104">
                  <c:v>26846</c:v>
                </c:pt>
                <c:pt idx="105">
                  <c:v>26744.333333333332</c:v>
                </c:pt>
                <c:pt idx="106">
                  <c:v>26669</c:v>
                </c:pt>
                <c:pt idx="107">
                  <c:v>26925.166666666668</c:v>
                </c:pt>
                <c:pt idx="108">
                  <c:v>27237.666666666668</c:v>
                </c:pt>
                <c:pt idx="109">
                  <c:v>27299.5</c:v>
                </c:pt>
                <c:pt idx="110">
                  <c:v>27223.166666666668</c:v>
                </c:pt>
                <c:pt idx="111">
                  <c:v>27231.833333333332</c:v>
                </c:pt>
                <c:pt idx="112">
                  <c:v>27303.5</c:v>
                </c:pt>
                <c:pt idx="113">
                  <c:v>27693.25</c:v>
                </c:pt>
                <c:pt idx="114">
                  <c:v>27920.166666666668</c:v>
                </c:pt>
                <c:pt idx="115">
                  <c:v>27789.75</c:v>
                </c:pt>
                <c:pt idx="116">
                  <c:v>27784.333333333332</c:v>
                </c:pt>
                <c:pt idx="117">
                  <c:v>28034.083333333332</c:v>
                </c:pt>
                <c:pt idx="118">
                  <c:v>28427.083333333332</c:v>
                </c:pt>
                <c:pt idx="119">
                  <c:v>28677.666666666668</c:v>
                </c:pt>
                <c:pt idx="120">
                  <c:v>28693.25</c:v>
                </c:pt>
                <c:pt idx="121">
                  <c:v>28780.25</c:v>
                </c:pt>
                <c:pt idx="122">
                  <c:v>28882.916666666668</c:v>
                </c:pt>
                <c:pt idx="123">
                  <c:v>29130.833333333332</c:v>
                </c:pt>
                <c:pt idx="124">
                  <c:v>29551.166666666668</c:v>
                </c:pt>
                <c:pt idx="125">
                  <c:v>29476.5</c:v>
                </c:pt>
                <c:pt idx="126">
                  <c:v>29667.833333333332</c:v>
                </c:pt>
                <c:pt idx="127">
                  <c:v>29621</c:v>
                </c:pt>
                <c:pt idx="128">
                  <c:v>29803.416666666668</c:v>
                </c:pt>
                <c:pt idx="129">
                  <c:v>29805.666666666668</c:v>
                </c:pt>
                <c:pt idx="130">
                  <c:v>29872.833333333332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3C-44B8-851E-98C03CF18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769328"/>
        <c:axId val="229769720"/>
      </c:lineChart>
      <c:catAx>
        <c:axId val="22976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9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29769720"/>
        <c:crosses val="autoZero"/>
        <c:auto val="0"/>
        <c:lblAlgn val="ctr"/>
        <c:lblOffset val="100"/>
        <c:noMultiLvlLbl val="0"/>
      </c:catAx>
      <c:valAx>
        <c:axId val="229769720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29769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23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93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236056" y="619346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</a:t>
            </a:r>
            <a:r>
              <a:rPr lang="it-IT" sz="4400" b="0" dirty="0" smtClean="0">
                <a:solidFill>
                  <a:srgbClr val="FFFFFF"/>
                </a:solidFill>
              </a:rPr>
              <a:t>OTTOBRE </a:t>
            </a:r>
            <a:r>
              <a:rPr lang="it-IT" sz="4400" b="0" dirty="0" smtClean="0">
                <a:solidFill>
                  <a:srgbClr val="FFFFFF"/>
                </a:solidFill>
              </a:rPr>
              <a:t>2018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</a:t>
            </a:r>
            <a:r>
              <a:rPr lang="it-IT" sz="2000" dirty="0" smtClean="0"/>
              <a:t>28 novembre 2018</a:t>
            </a:r>
            <a:endParaRPr lang="it-IT" sz="2000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89105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9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2017 – </a:t>
                      </a:r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Ottobre </a:t>
                      </a:r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RMC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Sport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MEDIAMOND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27543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6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2017 – </a:t>
                      </a:r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Ottobre  </a:t>
                      </a:r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7872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Extra Tabellare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in 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00654"/>
              </p:ext>
            </p:extLst>
          </p:nvPr>
        </p:nvGraphicFramePr>
        <p:xfrm>
          <a:off x="119336" y="1027298"/>
          <a:ext cx="11953328" cy="5138003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49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211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28.769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264.037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278.310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28.299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37.847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292.465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6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56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22.260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56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30419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Tabellare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Totale Avvisi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38056"/>
              </p:ext>
            </p:extLst>
          </p:nvPr>
        </p:nvGraphicFramePr>
        <p:xfrm>
          <a:off x="119336" y="1027293"/>
          <a:ext cx="11953328" cy="5138010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26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8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241.777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253.655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26.727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34.848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268.783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60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165.513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124.537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1.231.642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139.816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128.630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1.324.577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1.411.754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6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29899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62802"/>
              </p:ext>
            </p:extLst>
          </p:nvPr>
        </p:nvGraphicFramePr>
        <p:xfrm>
          <a:off x="150277" y="836712"/>
          <a:ext cx="11891446" cy="5228843"/>
        </p:xfrm>
        <a:graphic>
          <a:graphicData uri="http://schemas.openxmlformats.org/drawingml/2006/table">
            <a:tbl>
              <a:tblPr/>
              <a:tblGrid>
                <a:gridCol w="350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69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91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09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52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86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916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62.739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24.729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90.183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36.652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83.819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45.342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68.940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46.867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86.054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37.676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26.945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106.907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Ott. 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1.411.754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35.181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345.643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225.447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796.148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294336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70355" y="6465806"/>
            <a:ext cx="73746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ai dati presenti nella tavola III del report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-105444" y="961323"/>
            <a:ext cx="12355243" cy="5275989"/>
            <a:chOff x="-105444" y="961323"/>
            <a:chExt cx="12355243" cy="5275989"/>
          </a:xfrm>
        </p:grpSpPr>
        <p:sp>
          <p:nvSpPr>
            <p:cNvPr id="8" name="CasellaDiTesto 7"/>
            <p:cNvSpPr txBox="1"/>
            <p:nvPr/>
          </p:nvSpPr>
          <p:spPr>
            <a:xfrm>
              <a:off x="-105444" y="994017"/>
              <a:ext cx="118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Gen. 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2018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2.556.336</a:t>
              </a:r>
              <a:endParaRPr lang="it-IT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138223" y="961323"/>
              <a:ext cx="1080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34.190.599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0161327" y="961324"/>
              <a:ext cx="107824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dirty="0" err="1" smtClean="0">
                  <a:solidFill>
                    <a:schemeClr val="bg1">
                      <a:lumMod val="50000"/>
                    </a:schemeClr>
                  </a:solidFill>
                </a:rPr>
                <a:t>Prog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. 2017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32.190.981</a:t>
              </a:r>
              <a:endParaRPr lang="it-IT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817061" y="988175"/>
              <a:ext cx="12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Feb. 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3.010.823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813141" y="992158"/>
              <a:ext cx="1080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Mar. 2018</a:t>
              </a:r>
              <a:endParaRPr lang="it-IT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3.748.352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752901" y="992086"/>
              <a:ext cx="1080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Apr. 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3.917.345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673745" y="982956"/>
              <a:ext cx="111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Mag. 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3.876.067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4618657" y="982956"/>
              <a:ext cx="111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Giu. 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3.877.440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528032" y="977317"/>
              <a:ext cx="111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Lug. 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3.275.271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355335" y="975839"/>
              <a:ext cx="129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Ago. 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1.972.568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7279146" y="965709"/>
              <a:ext cx="129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Set. 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3.519.826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21" name="Grafico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6213819"/>
                </p:ext>
              </p:extLst>
            </p:nvPr>
          </p:nvGraphicFramePr>
          <p:xfrm>
            <a:off x="-93582" y="1517237"/>
            <a:ext cx="12343381" cy="4720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CasellaDiTesto 21"/>
            <p:cNvSpPr txBox="1"/>
            <p:nvPr/>
          </p:nvSpPr>
          <p:spPr>
            <a:xfrm>
              <a:off x="8232868" y="972473"/>
              <a:ext cx="129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Ott. 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4.436.571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969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ad Ottobre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69539" y="6322968"/>
            <a:ext cx="8626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ai dati presenti nella tavola III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8767"/>
              </p:ext>
            </p:extLst>
          </p:nvPr>
        </p:nvGraphicFramePr>
        <p:xfrm>
          <a:off x="1069539" y="1052736"/>
          <a:ext cx="1013902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157426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2007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Ottobre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256288" y="1311733"/>
            <a:ext cx="11672359" cy="5493798"/>
            <a:chOff x="256288" y="1311733"/>
            <a:chExt cx="11672359" cy="5493798"/>
          </a:xfrm>
        </p:grpSpPr>
        <p:sp>
          <p:nvSpPr>
            <p:cNvPr id="25" name="Rettangolo 24"/>
            <p:cNvSpPr/>
            <p:nvPr/>
          </p:nvSpPr>
          <p:spPr>
            <a:xfrm>
              <a:off x="1079880" y="6323834"/>
              <a:ext cx="972510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i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N.B. I dati riportati nel grafico si riferiscono a dati di fatturato totale presenti nella tavola I del report di ciascun anno considerato</a:t>
              </a:r>
              <a:endParaRPr lang="it-IT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1143098" y="1311733"/>
              <a:ext cx="10678693" cy="4309284"/>
              <a:chOff x="1143098" y="1311733"/>
              <a:chExt cx="10678693" cy="4309284"/>
            </a:xfrm>
          </p:grpSpPr>
          <p:sp>
            <p:nvSpPr>
              <p:cNvPr id="34" name="Rettangolo 33"/>
              <p:cNvSpPr/>
              <p:nvPr/>
            </p:nvSpPr>
            <p:spPr bwMode="auto">
              <a:xfrm>
                <a:off x="6678077" y="1627707"/>
                <a:ext cx="909542" cy="3992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6" name="Rettangolo 35"/>
              <p:cNvSpPr/>
              <p:nvPr/>
            </p:nvSpPr>
            <p:spPr bwMode="auto">
              <a:xfrm>
                <a:off x="2984408" y="1627859"/>
                <a:ext cx="909542" cy="3992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37" name="Rettangolo 36"/>
              <p:cNvSpPr/>
              <p:nvPr/>
            </p:nvSpPr>
            <p:spPr bwMode="auto">
              <a:xfrm>
                <a:off x="1143098" y="1628617"/>
                <a:ext cx="909542" cy="3992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8" name="Rettangolo 37"/>
              <p:cNvSpPr/>
              <p:nvPr/>
            </p:nvSpPr>
            <p:spPr bwMode="auto">
              <a:xfrm>
                <a:off x="4827141" y="1627861"/>
                <a:ext cx="909542" cy="3992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1172753" y="1313539"/>
                <a:ext cx="869682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ttangolo 49"/>
              <p:cNvSpPr/>
              <p:nvPr/>
            </p:nvSpPr>
            <p:spPr bwMode="auto">
              <a:xfrm>
                <a:off x="8514746" y="1627374"/>
                <a:ext cx="909542" cy="3992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54" name="Rettangolo 53"/>
              <p:cNvSpPr/>
              <p:nvPr/>
            </p:nvSpPr>
            <p:spPr bwMode="auto">
              <a:xfrm>
                <a:off x="10370593" y="1627156"/>
                <a:ext cx="909542" cy="3992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2104315" y="1315064"/>
                <a:ext cx="851564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2008</a:t>
                </a: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3007743" y="1315814"/>
                <a:ext cx="869682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2009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4839961" y="1315814"/>
                <a:ext cx="869682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2011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3951496" y="1314758"/>
                <a:ext cx="851564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2010</a:t>
                </a: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5781158" y="1313035"/>
                <a:ext cx="851564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2012</a:t>
                </a: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6696370" y="1315942"/>
                <a:ext cx="869682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7629775" y="1314801"/>
                <a:ext cx="851564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8548986" y="1316398"/>
                <a:ext cx="869682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2015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CasellaDiTesto 56"/>
              <p:cNvSpPr txBox="1"/>
              <p:nvPr/>
            </p:nvSpPr>
            <p:spPr>
              <a:xfrm>
                <a:off x="9466478" y="1311733"/>
                <a:ext cx="851564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10373716" y="1313217"/>
                <a:ext cx="869682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11314477" y="1311733"/>
                <a:ext cx="507314" cy="239556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</a:p>
            </p:txBody>
          </p:sp>
        </p:grpSp>
        <p:graphicFrame>
          <p:nvGraphicFramePr>
            <p:cNvPr id="26" name="Grafico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89411157"/>
                </p:ext>
              </p:extLst>
            </p:nvPr>
          </p:nvGraphicFramePr>
          <p:xfrm>
            <a:off x="256288" y="1311733"/>
            <a:ext cx="11672359" cy="54937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59654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Ottobre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07368" y="1268760"/>
            <a:ext cx="11377264" cy="5688632"/>
            <a:chOff x="407368" y="1268760"/>
            <a:chExt cx="11377264" cy="5688632"/>
          </a:xfrm>
        </p:grpSpPr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41348512"/>
                </p:ext>
              </p:extLst>
            </p:nvPr>
          </p:nvGraphicFramePr>
          <p:xfrm>
            <a:off x="716340" y="1655622"/>
            <a:ext cx="10799572" cy="477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Rettangolo 24"/>
            <p:cNvSpPr/>
            <p:nvPr/>
          </p:nvSpPr>
          <p:spPr bwMode="auto">
            <a:xfrm>
              <a:off x="6867350" y="1657753"/>
              <a:ext cx="9720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3013664" y="1654746"/>
              <a:ext cx="9720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1087864" y="1655574"/>
              <a:ext cx="9720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4935798" y="1654748"/>
              <a:ext cx="9720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125308" y="1270732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8795843" y="1660564"/>
              <a:ext cx="9720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 bwMode="auto">
            <a:xfrm>
              <a:off x="10719820" y="1660735"/>
              <a:ext cx="799200" cy="4309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104124" y="1272398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3046734" y="127321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4957152" y="127321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4034486" y="1272064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5942365" y="1270182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6877632" y="127335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7863994" y="1272110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8795614" y="1273855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9766167" y="1268760"/>
              <a:ext cx="936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0739621" y="1268760"/>
              <a:ext cx="792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4" name="Grafico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71224227"/>
                </p:ext>
              </p:extLst>
            </p:nvPr>
          </p:nvGraphicFramePr>
          <p:xfrm>
            <a:off x="407368" y="1530370"/>
            <a:ext cx="11377264" cy="5427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28766</TotalTime>
  <Words>1046</Words>
  <Application>Microsoft Office PowerPoint</Application>
  <PresentationFormat>Widescreen</PresentationFormat>
  <Paragraphs>782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Sacchi Matteo</cp:lastModifiedBy>
  <cp:revision>2084</cp:revision>
  <cp:lastPrinted>2018-11-20T08:56:55Z</cp:lastPrinted>
  <dcterms:created xsi:type="dcterms:W3CDTF">2006-03-29T09:09:15Z</dcterms:created>
  <dcterms:modified xsi:type="dcterms:W3CDTF">2018-11-20T09:22:02Z</dcterms:modified>
</cp:coreProperties>
</file>