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11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002060"/>
    <a:srgbClr val="FDE88D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3716" autoAdjust="0"/>
  </p:normalViewPr>
  <p:slideViewPr>
    <p:cSldViewPr>
      <p:cViewPr>
        <p:scale>
          <a:sx n="80" d="100"/>
          <a:sy n="80" d="100"/>
        </p:scale>
        <p:origin x="480" y="-36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8.%20Agost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8.%20Agost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8.%20Agost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8.%20Agost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(grafico!$B$2:$J$2,grafico!$O$2:$P$2)</c:f>
              <c:numCache>
                <c:formatCode>0.0%</c:formatCode>
                <c:ptCount val="11"/>
                <c:pt idx="0">
                  <c:v>1.99347816562455E-3</c:v>
                </c:pt>
                <c:pt idx="1">
                  <c:v>1.3128636256598278E-2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1.4059612488638613E-2</c:v>
                </c:pt>
                <c:pt idx="5">
                  <c:v>8.0094082693736076E-3</c:v>
                </c:pt>
                <c:pt idx="6">
                  <c:v>6.9172902028564968E-3</c:v>
                </c:pt>
                <c:pt idx="7">
                  <c:v>2.8429945127366966E-3</c:v>
                </c:pt>
                <c:pt idx="8">
                  <c:v>0</c:v>
                </c:pt>
                <c:pt idx="9">
                  <c:v>1.0463458135040082E-2</c:v>
                </c:pt>
                <c:pt idx="10">
                  <c:v>8.4909005427342525E-3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(grafico!$B$3:$J$3,grafico!$O$3:$P$3)</c:f>
              <c:numCache>
                <c:formatCode>0.0%</c:formatCode>
                <c:ptCount val="11"/>
                <c:pt idx="0">
                  <c:v>0.11679215877724994</c:v>
                </c:pt>
                <c:pt idx="1">
                  <c:v>0.12124757915028549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0.18301928217443095</c:v>
                </c:pt>
                <c:pt idx="5">
                  <c:v>0.17540696954691756</c:v>
                </c:pt>
                <c:pt idx="6">
                  <c:v>0.21299153566223986</c:v>
                </c:pt>
                <c:pt idx="7">
                  <c:v>0.17203209217628998</c:v>
                </c:pt>
                <c:pt idx="8">
                  <c:v>0</c:v>
                </c:pt>
                <c:pt idx="9">
                  <c:v>0.14730261427028393</c:v>
                </c:pt>
                <c:pt idx="10">
                  <c:v>0.15648846494358776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(grafico!$B$4:$J$4,grafico!$O$4:$P$4)</c:f>
              <c:numCache>
                <c:formatCode>0.0%</c:formatCode>
                <c:ptCount val="11"/>
                <c:pt idx="0">
                  <c:v>0.13868286485031703</c:v>
                </c:pt>
                <c:pt idx="1">
                  <c:v>0.13467414059212382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0.14212860613606523</c:v>
                </c:pt>
                <c:pt idx="5">
                  <c:v>0.12735722538582156</c:v>
                </c:pt>
                <c:pt idx="6">
                  <c:v>0.14447659445584807</c:v>
                </c:pt>
                <c:pt idx="7">
                  <c:v>0.11219892039209801</c:v>
                </c:pt>
                <c:pt idx="8">
                  <c:v>0</c:v>
                </c:pt>
                <c:pt idx="9">
                  <c:v>0.13441791956224652</c:v>
                </c:pt>
                <c:pt idx="10">
                  <c:v>0.13701198153463939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68,7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(grafico!$B$5:$J$5,grafico!$O$5:$P$5)</c:f>
              <c:numCache>
                <c:formatCode>0.0%</c:formatCode>
                <c:ptCount val="11"/>
                <c:pt idx="0">
                  <c:v>0.73382215796358541</c:v>
                </c:pt>
                <c:pt idx="1">
                  <c:v>0.71963845101488866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0.64658015457421147</c:v>
                </c:pt>
                <c:pt idx="5">
                  <c:v>0.6810674052983412</c:v>
                </c:pt>
                <c:pt idx="6">
                  <c:v>0.62935433434363142</c:v>
                </c:pt>
                <c:pt idx="7">
                  <c:v>0.71040542075102098</c:v>
                </c:pt>
                <c:pt idx="8">
                  <c:v>0</c:v>
                </c:pt>
                <c:pt idx="9">
                  <c:v>0.68622177277505236</c:v>
                </c:pt>
                <c:pt idx="10">
                  <c:v>0.68747248343974787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(grafico!$B$6:$J$6,grafico!$O$6:$P$6)</c:f>
              <c:numCache>
                <c:formatCode>0.0%</c:formatCode>
                <c:ptCount val="11"/>
                <c:pt idx="0">
                  <c:v>8.709340243223113E-3</c:v>
                </c:pt>
                <c:pt idx="1">
                  <c:v>1.1311192986103799E-2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1.4212344626653771E-2</c:v>
                </c:pt>
                <c:pt idx="5">
                  <c:v>8.1589914995460928E-3</c:v>
                </c:pt>
                <c:pt idx="6">
                  <c:v>6.2602453354241531E-3</c:v>
                </c:pt>
                <c:pt idx="7">
                  <c:v>2.5205721678542895E-3</c:v>
                </c:pt>
                <c:pt idx="8">
                  <c:v>0</c:v>
                </c:pt>
                <c:pt idx="9">
                  <c:v>2.1594235257377067E-2</c:v>
                </c:pt>
                <c:pt idx="10">
                  <c:v>1.0536169539290732E-2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856384"/>
        <c:axId val="168862848"/>
      </c:barChart>
      <c:catAx>
        <c:axId val="16585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862848"/>
        <c:crosses val="autoZero"/>
        <c:auto val="1"/>
        <c:lblAlgn val="ctr"/>
        <c:lblOffset val="100"/>
        <c:noMultiLvlLbl val="0"/>
      </c:catAx>
      <c:valAx>
        <c:axId val="168862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58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12877450180866E-2"/>
          <c:y val="6.1840498448842998E-2"/>
          <c:w val="0.92252781605826306"/>
          <c:h val="0.76586501902787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738842477609693E-3"/>
                  <c:y val="4.50806695508829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8.664456845550287E-3</c:v>
                </c:pt>
                <c:pt idx="1">
                  <c:v>8.570722345811705E-3</c:v>
                </c:pt>
                <c:pt idx="2">
                  <c:v>5.0372485062257794E-3</c:v>
                </c:pt>
                <c:pt idx="3">
                  <c:v>1.8274460603029258E-2</c:v>
                </c:pt>
                <c:pt idx="4">
                  <c:v>1.4149602101846404E-2</c:v>
                </c:pt>
                <c:pt idx="5">
                  <c:v>9.0046959638865869E-3</c:v>
                </c:pt>
                <c:pt idx="6">
                  <c:v>2.8429945127366966E-3</c:v>
                </c:pt>
              </c:numCache>
            </c:numRef>
          </c:val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738842477609693E-3"/>
                  <c:y val="-9.01613391017675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0.1344511811354005</c:v>
                </c:pt>
                <c:pt idx="1">
                  <c:v>0.18240557902367086</c:v>
                </c:pt>
                <c:pt idx="2">
                  <c:v>0.17283837746332659</c:v>
                </c:pt>
                <c:pt idx="3">
                  <c:v>0.17001325876384729</c:v>
                </c:pt>
                <c:pt idx="4">
                  <c:v>1.1456551992896684E-2</c:v>
                </c:pt>
                <c:pt idx="5">
                  <c:v>0.17701847693387116</c:v>
                </c:pt>
                <c:pt idx="6">
                  <c:v>0.17203209217628998</c:v>
                </c:pt>
              </c:numCache>
            </c:numRef>
          </c:val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6.6530650778332562E-2</c:v>
                </c:pt>
                <c:pt idx="1">
                  <c:v>9.667752587741589E-2</c:v>
                </c:pt>
                <c:pt idx="2">
                  <c:v>0.13993995411031221</c:v>
                </c:pt>
                <c:pt idx="3">
                  <c:v>0.11288810525418685</c:v>
                </c:pt>
                <c:pt idx="4">
                  <c:v>0.17471558618592026</c:v>
                </c:pt>
                <c:pt idx="5">
                  <c:v>0.12718884025318236</c:v>
                </c:pt>
                <c:pt idx="6">
                  <c:v>0.11219892039209801</c:v>
                </c:pt>
              </c:numCache>
            </c:numRef>
          </c:val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0.78063242143246758</c:v>
                </c:pt>
                <c:pt idx="1">
                  <c:v>0.69673501581667652</c:v>
                </c:pt>
                <c:pt idx="2">
                  <c:v>0.66576912414399214</c:v>
                </c:pt>
                <c:pt idx="3">
                  <c:v>0.63473782156693714</c:v>
                </c:pt>
                <c:pt idx="4">
                  <c:v>0.76339812231041526</c:v>
                </c:pt>
                <c:pt idx="5">
                  <c:v>0.66777751976158473</c:v>
                </c:pt>
                <c:pt idx="6">
                  <c:v>0.71040542075102098</c:v>
                </c:pt>
              </c:numCache>
            </c:numRef>
          </c:val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7986873626173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523191364030227E-16"/>
                  <c:y val="-6.59956245420579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9.7212898082490659E-3</c:v>
                </c:pt>
                <c:pt idx="1">
                  <c:v>1.5611156936425015E-2</c:v>
                </c:pt>
                <c:pt idx="2">
                  <c:v>1.6415295776143261E-2</c:v>
                </c:pt>
                <c:pt idx="3">
                  <c:v>6.4086353811999397E-2</c:v>
                </c:pt>
                <c:pt idx="4">
                  <c:v>3.6280137408921442E-2</c:v>
                </c:pt>
                <c:pt idx="5">
                  <c:v>1.9010467087475169E-2</c:v>
                </c:pt>
                <c:pt idx="6">
                  <c:v>2.5205721678542895E-3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082232"/>
        <c:axId val="193348120"/>
      </c:barChart>
      <c:catAx>
        <c:axId val="16908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3348120"/>
        <c:crosses val="autoZero"/>
        <c:auto val="1"/>
        <c:lblAlgn val="ctr"/>
        <c:lblOffset val="100"/>
        <c:noMultiLvlLbl val="0"/>
      </c:catAx>
      <c:valAx>
        <c:axId val="19334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908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4.0890032036096896E-2"/>
          <c:w val="0.92395959226026991"/>
          <c:h val="0.758487981196574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mensile!$C$2:$C$141</c:f>
              <c:strCache>
                <c:ptCount val="140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</c:strCache>
            </c:strRef>
          </c:cat>
          <c:val>
            <c:numRef>
              <c:f>mensile!$D$2:$D$141</c:f>
              <c:numCache>
                <c:formatCode>#,##0</c:formatCode>
                <c:ptCount val="140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21015</c:v>
                </c:pt>
                <c:pt idx="133">
                  <c:v>26071</c:v>
                </c:pt>
                <c:pt idx="134">
                  <c:v>32717</c:v>
                </c:pt>
                <c:pt idx="135">
                  <c:v>32521</c:v>
                </c:pt>
                <c:pt idx="136">
                  <c:v>35562</c:v>
                </c:pt>
                <c:pt idx="137">
                  <c:v>35621</c:v>
                </c:pt>
                <c:pt idx="138">
                  <c:v>28299</c:v>
                </c:pt>
                <c:pt idx="139">
                  <c:v>14210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401824"/>
        <c:axId val="193406304"/>
      </c:lineChart>
      <c:catAx>
        <c:axId val="1934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3406304"/>
        <c:crosses val="autoZero"/>
        <c:auto val="1"/>
        <c:lblAlgn val="ctr"/>
        <c:lblOffset val="100"/>
        <c:noMultiLvlLbl val="0"/>
      </c:catAx>
      <c:valAx>
        <c:axId val="19340630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34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02864"/>
        <c:axId val="168103256"/>
      </c:lineChart>
      <c:catAx>
        <c:axId val="16810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68103256"/>
        <c:crosses val="autoZero"/>
        <c:auto val="1"/>
        <c:lblAlgn val="ctr"/>
        <c:lblOffset val="100"/>
        <c:noMultiLvlLbl val="0"/>
      </c:catAx>
      <c:valAx>
        <c:axId val="16810325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68102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600580614786E-2"/>
          <c:y val="2.2200729699525509E-2"/>
          <c:w val="0.92183053959687711"/>
          <c:h val="0.82233297606356082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mensile!$C$13:$C$141</c:f>
              <c:strCache>
                <c:ptCount val="129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mensile!$C$13:$C$141</c:f>
              <c:strCache>
                <c:ptCount val="129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</c:strCache>
            </c:strRef>
          </c:cat>
          <c:val>
            <c:numRef>
              <c:f>mensile!$E$13:$E$141</c:f>
              <c:numCache>
                <c:formatCode>#,##0</c:formatCode>
                <c:ptCount val="129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28780.25</c:v>
                </c:pt>
                <c:pt idx="122">
                  <c:v>28882.916666666668</c:v>
                </c:pt>
                <c:pt idx="123">
                  <c:v>29130.833333333332</c:v>
                </c:pt>
                <c:pt idx="124">
                  <c:v>29551.166666666668</c:v>
                </c:pt>
                <c:pt idx="125">
                  <c:v>29476.5</c:v>
                </c:pt>
                <c:pt idx="126">
                  <c:v>29667.833333333332</c:v>
                </c:pt>
                <c:pt idx="127">
                  <c:v>29621</c:v>
                </c:pt>
                <c:pt idx="128">
                  <c:v>29803.416666666668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04040"/>
        <c:axId val="193572848"/>
      </c:lineChart>
      <c:catAx>
        <c:axId val="16810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3572848"/>
        <c:crosses val="autoZero"/>
        <c:auto val="0"/>
        <c:lblAlgn val="ctr"/>
        <c:lblOffset val="100"/>
        <c:noMultiLvlLbl val="0"/>
      </c:catAx>
      <c:valAx>
        <c:axId val="19357284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68104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AGOSTO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settembre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97125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Agosto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19154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Agosto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6868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25038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206.134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212.694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166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66926"/>
              </p:ext>
            </p:extLst>
          </p:nvPr>
        </p:nvGraphicFramePr>
        <p:xfrm>
          <a:off x="74222" y="1027297"/>
          <a:ext cx="11953328" cy="4865230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70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187.784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194.200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207.208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1.020.442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1.090.723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43545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Ago.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1.090.723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273.690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179.720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603.187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" y="961323"/>
            <a:ext cx="12192000" cy="5750704"/>
            <a:chOff x="1" y="961323"/>
            <a:chExt cx="12192000" cy="5750704"/>
          </a:xfrm>
        </p:grpSpPr>
        <p:sp>
          <p:nvSpPr>
            <p:cNvPr id="2" name="Rettangolo 1"/>
            <p:cNvSpPr/>
            <p:nvPr/>
          </p:nvSpPr>
          <p:spPr>
            <a:xfrm>
              <a:off x="348543" y="6465806"/>
              <a:ext cx="737461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N.B. I dati riportati nel grafico si riferiscono ai dati presenti nella tavola III del report</a:t>
              </a:r>
              <a:endParaRPr lang="it-IT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90308" y="980162"/>
              <a:ext cx="1188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sz="12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980649" y="961323"/>
              <a:ext cx="1080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26.234.202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9907951" y="961324"/>
              <a:ext cx="107824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</a:rPr>
                <a:t>24.713.818</a:t>
              </a:r>
              <a:endParaRPr lang="it-IT" sz="12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69986" y="973661"/>
              <a:ext cx="1224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3.010.823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337752" y="965612"/>
              <a:ext cx="1080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417310" y="965540"/>
              <a:ext cx="1080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Aprile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468402" y="968442"/>
              <a:ext cx="1116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Maggio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3.876.067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534008" y="968442"/>
              <a:ext cx="1116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Giugno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3.877.440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600176" y="974835"/>
              <a:ext cx="1116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Luglio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3.275.271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572232" y="961325"/>
              <a:ext cx="1296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Agosto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1.972.568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1" name="Grafico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3918405"/>
                </p:ext>
              </p:extLst>
            </p:nvPr>
          </p:nvGraphicFramePr>
          <p:xfrm>
            <a:off x="1" y="1656330"/>
            <a:ext cx="12192000" cy="4508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 Agosto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8543" y="6465806"/>
            <a:ext cx="9995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84635"/>
              </p:ext>
            </p:extLst>
          </p:nvPr>
        </p:nvGraphicFramePr>
        <p:xfrm>
          <a:off x="781200" y="692696"/>
          <a:ext cx="10629600" cy="577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Agosto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48543" y="6465806"/>
            <a:ext cx="11580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 dati di fatturato totale presenti nella tavola 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71364" y="1054107"/>
            <a:ext cx="11449272" cy="5885854"/>
            <a:chOff x="348543" y="1054107"/>
            <a:chExt cx="11374470" cy="5885854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612790" y="1429670"/>
              <a:ext cx="903600" cy="4352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943253" y="1429836"/>
              <a:ext cx="903600" cy="4352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113973" y="1430664"/>
              <a:ext cx="903600" cy="4352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773947" y="1429838"/>
              <a:ext cx="903600" cy="4352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143549" y="1056079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437460" y="1429306"/>
              <a:ext cx="903600" cy="4352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10267417" y="1429068"/>
              <a:ext cx="903600" cy="4352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069025" y="1057745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966550" y="105856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786798" y="105856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904137" y="1057411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721846" y="1055529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631078" y="105870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558385" y="1057457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471590" y="1059202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383088" y="1054107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284399" y="1055728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1219013" y="1054107"/>
              <a:ext cx="50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8543059"/>
                </p:ext>
              </p:extLst>
            </p:nvPr>
          </p:nvGraphicFramePr>
          <p:xfrm>
            <a:off x="348543" y="1196752"/>
            <a:ext cx="11296008" cy="57432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Agosto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12572" y="1187964"/>
            <a:ext cx="11366856" cy="5507879"/>
            <a:chOff x="489784" y="1187964"/>
            <a:chExt cx="11366856" cy="5507879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6194730"/>
                </p:ext>
              </p:extLst>
            </p:nvPr>
          </p:nvGraphicFramePr>
          <p:xfrm>
            <a:off x="793552" y="1574826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7134312" y="1576957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153626" y="1573950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172581" y="1574778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145610" y="1573952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202520" y="1189936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123130" y="1579768"/>
              <a:ext cx="9936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1097907" y="1579939"/>
              <a:ext cx="468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219436" y="119160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190621" y="119242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177239" y="119242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197423" y="119126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181502" y="1189386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154869" y="119256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169806" y="119131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139526" y="119305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132304" y="1187964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124808" y="1187964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4003848"/>
                </p:ext>
              </p:extLst>
            </p:nvPr>
          </p:nvGraphicFramePr>
          <p:xfrm>
            <a:off x="489784" y="1449574"/>
            <a:ext cx="11366856" cy="5246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27549</TotalTime>
  <Words>1013</Words>
  <Application>Microsoft Office PowerPoint</Application>
  <PresentationFormat>Widescreen</PresentationFormat>
  <Paragraphs>766</Paragraphs>
  <Slides>10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2057</cp:revision>
  <cp:lastPrinted>2018-09-17T13:10:01Z</cp:lastPrinted>
  <dcterms:created xsi:type="dcterms:W3CDTF">2006-03-29T09:09:15Z</dcterms:created>
  <dcterms:modified xsi:type="dcterms:W3CDTF">2018-09-18T08:21:57Z</dcterms:modified>
</cp:coreProperties>
</file>