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22"/>
  </p:notesMasterIdLst>
  <p:handoutMasterIdLst>
    <p:handoutMasterId r:id="rId23"/>
  </p:handoutMasterIdLst>
  <p:sldIdLst>
    <p:sldId id="421" r:id="rId5"/>
    <p:sldId id="389" r:id="rId6"/>
    <p:sldId id="410" r:id="rId7"/>
    <p:sldId id="426" r:id="rId8"/>
    <p:sldId id="422" r:id="rId9"/>
    <p:sldId id="423" r:id="rId10"/>
    <p:sldId id="413" r:id="rId11"/>
    <p:sldId id="414" r:id="rId12"/>
    <p:sldId id="432" r:id="rId13"/>
    <p:sldId id="428" r:id="rId14"/>
    <p:sldId id="427" r:id="rId15"/>
    <p:sldId id="416" r:id="rId16"/>
    <p:sldId id="417" r:id="rId17"/>
    <p:sldId id="429" r:id="rId18"/>
    <p:sldId id="430" r:id="rId19"/>
    <p:sldId id="431" r:id="rId20"/>
    <p:sldId id="408" r:id="rId21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B8A"/>
    <a:srgbClr val="FFCB25"/>
    <a:srgbClr val="FFB400"/>
    <a:srgbClr val="DBE2ED"/>
    <a:srgbClr val="FDE88D"/>
    <a:srgbClr val="FFD88B"/>
    <a:srgbClr val="EE832A"/>
    <a:srgbClr val="FFB219"/>
    <a:srgbClr val="FFDC95"/>
    <a:srgbClr val="BAC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434" autoAdjust="0"/>
  </p:normalViewPr>
  <p:slideViewPr>
    <p:cSldViewPr>
      <p:cViewPr varScale="1">
        <p:scale>
          <a:sx n="71" d="100"/>
          <a:sy n="71" d="100"/>
        </p:scale>
        <p:origin x="738" y="6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4.%20Aprile\Output_Report%20Aprile%2018\x_PRESENTAZIONE%20Aprile%2020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4.%20Aprile\Output_Report%20Aprile%2018\x_PRESENTAZIONE%20Aprile%2020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4.%20Aprile\Output_Report%20Aprile%2018\x_PRESENTAZIONE%20Aprile%20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29354167516625E-2"/>
          <c:y val="1.6894490305093244E-2"/>
          <c:w val="0.92907168210191338"/>
          <c:h val="0.807637561034492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'Pag 3'!$R$2:$R$4</c:f>
              <c:strCache>
                <c:ptCount val="3"/>
                <c:pt idx="0">
                  <c:v>Fatturato totale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3'!$R$5:$R$8</c:f>
              <c:numCache>
                <c:formatCode>#,##0</c:formatCode>
                <c:ptCount val="4"/>
                <c:pt idx="0">
                  <c:v>37162.012779442521</c:v>
                </c:pt>
                <c:pt idx="1">
                  <c:v>40946.123268288284</c:v>
                </c:pt>
                <c:pt idx="2">
                  <c:v>52030.912286455685</c:v>
                </c:pt>
                <c:pt idx="3">
                  <c:v>46616.571140304746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79224"/>
        <c:axId val="150679616"/>
      </c:barChart>
      <c:lineChart>
        <c:grouping val="standard"/>
        <c:varyColors val="0"/>
        <c:ser>
          <c:idx val="0"/>
          <c:order val="0"/>
          <c:tx>
            <c:strRef>
              <c:f>'Pag 3'!$Q$2:$Q$4</c:f>
              <c:strCache>
                <c:ptCount val="3"/>
                <c:pt idx="0">
                  <c:v>Fatturato totale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3'!$Q$5:$Q$16</c:f>
              <c:numCache>
                <c:formatCode>#,##0</c:formatCode>
                <c:ptCount val="12"/>
                <c:pt idx="0">
                  <c:v>40203.254653710188</c:v>
                </c:pt>
                <c:pt idx="1">
                  <c:v>45117.397903047939</c:v>
                </c:pt>
                <c:pt idx="2">
                  <c:v>57837.725481745241</c:v>
                </c:pt>
                <c:pt idx="3">
                  <c:v>48403.571343315474</c:v>
                </c:pt>
                <c:pt idx="4">
                  <c:v>55630.839072040035</c:v>
                </c:pt>
                <c:pt idx="5">
                  <c:v>48555.773014135164</c:v>
                </c:pt>
                <c:pt idx="6">
                  <c:v>38960.337880752952</c:v>
                </c:pt>
                <c:pt idx="7">
                  <c:v>27012.217469476142</c:v>
                </c:pt>
                <c:pt idx="8">
                  <c:v>51202.515120911703</c:v>
                </c:pt>
                <c:pt idx="9">
                  <c:v>56397.292877013591</c:v>
                </c:pt>
                <c:pt idx="10">
                  <c:v>61066.783511135422</c:v>
                </c:pt>
                <c:pt idx="11">
                  <c:v>62544.70655014371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679224"/>
        <c:axId val="150679616"/>
      </c:lineChart>
      <c:catAx>
        <c:axId val="15067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50679616"/>
        <c:crosses val="autoZero"/>
        <c:auto val="1"/>
        <c:lblAlgn val="ctr"/>
        <c:lblOffset val="100"/>
        <c:noMultiLvlLbl val="0"/>
      </c:catAx>
      <c:valAx>
        <c:axId val="15067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50679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'Pag 3'!$U$2:$U$4</c:f>
              <c:strCache>
                <c:ptCount val="3"/>
                <c:pt idx="0">
                  <c:v>Totale Avvisi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3'!$U$5:$U$8</c:f>
              <c:numCache>
                <c:formatCode>#,##0</c:formatCode>
                <c:ptCount val="4"/>
                <c:pt idx="0">
                  <c:v>27406.382400790491</c:v>
                </c:pt>
                <c:pt idx="1">
                  <c:v>28702.111252122573</c:v>
                </c:pt>
                <c:pt idx="2">
                  <c:v>36308.480833201917</c:v>
                </c:pt>
                <c:pt idx="3">
                  <c:v>34534.214532090467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40504"/>
        <c:axId val="86440896"/>
      </c:barChart>
      <c:lineChart>
        <c:grouping val="standard"/>
        <c:varyColors val="0"/>
        <c:ser>
          <c:idx val="2"/>
          <c:order val="0"/>
          <c:tx>
            <c:strRef>
              <c:f>'Pag 3'!$T$2:$T$4</c:f>
              <c:strCache>
                <c:ptCount val="3"/>
                <c:pt idx="0">
                  <c:v>Totale Avvisi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3'!$T$5:$T$16</c:f>
              <c:numCache>
                <c:formatCode>#,##0</c:formatCode>
                <c:ptCount val="12"/>
                <c:pt idx="0">
                  <c:v>27667.437978347767</c:v>
                </c:pt>
                <c:pt idx="1">
                  <c:v>29928.437171849517</c:v>
                </c:pt>
                <c:pt idx="2">
                  <c:v>36427.578906977396</c:v>
                </c:pt>
                <c:pt idx="3">
                  <c:v>34447.525509417675</c:v>
                </c:pt>
                <c:pt idx="4">
                  <c:v>36590.628578118893</c:v>
                </c:pt>
                <c:pt idx="5">
                  <c:v>32903.218662735453</c:v>
                </c:pt>
                <c:pt idx="6">
                  <c:v>31288.872735723657</c:v>
                </c:pt>
                <c:pt idx="7">
                  <c:v>23689.529965415793</c:v>
                </c:pt>
                <c:pt idx="8">
                  <c:v>34443.653352081448</c:v>
                </c:pt>
                <c:pt idx="9">
                  <c:v>36678.926955455521</c:v>
                </c:pt>
                <c:pt idx="10">
                  <c:v>38486.011526341958</c:v>
                </c:pt>
                <c:pt idx="11">
                  <c:v>42720.393369894809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40504"/>
        <c:axId val="86440896"/>
      </c:lineChart>
      <c:catAx>
        <c:axId val="8644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6440896"/>
        <c:crosses val="autoZero"/>
        <c:auto val="1"/>
        <c:lblAlgn val="ctr"/>
        <c:lblOffset val="100"/>
        <c:noMultiLvlLbl val="0"/>
      </c:catAx>
      <c:valAx>
        <c:axId val="8644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6440504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01893903915533E-2"/>
          <c:y val="3.6640960902372746E-2"/>
          <c:w val="0.88044395426110844"/>
          <c:h val="0.78035327835592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 7 P tot'!$W$20</c:f>
              <c:strCache>
                <c:ptCount val="1"/>
                <c:pt idx="0">
                  <c:v>Settimanali</c:v>
                </c:pt>
              </c:strCache>
            </c:strRef>
          </c:tx>
          <c:spPr>
            <a:solidFill>
              <a:srgbClr val="576B8A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16.414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42826</c:v>
                </c:pt>
                <c:pt idx="1">
                  <c:v>43191</c:v>
                </c:pt>
              </c:numCache>
            </c:numRef>
          </c:cat>
          <c:val>
            <c:numRef>
              <c:f>'Pag 7 P tot'!$X$20:$Y$20</c:f>
              <c:numCache>
                <c:formatCode>#,##0</c:formatCode>
                <c:ptCount val="2"/>
                <c:pt idx="0">
                  <c:v>18666</c:v>
                </c:pt>
                <c:pt idx="1">
                  <c:v>16413</c:v>
                </c:pt>
              </c:numCache>
            </c:numRef>
          </c:val>
        </c:ser>
        <c:ser>
          <c:idx val="1"/>
          <c:order val="1"/>
          <c:tx>
            <c:strRef>
              <c:f>'Pag 7 P tot'!$W$21</c:f>
              <c:strCache>
                <c:ptCount val="1"/>
                <c:pt idx="0">
                  <c:v>Mensili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42826</c:v>
                </c:pt>
                <c:pt idx="1">
                  <c:v>43191</c:v>
                </c:pt>
              </c:numCache>
            </c:numRef>
          </c:cat>
          <c:val>
            <c:numRef>
              <c:f>'Pag 7 P tot'!$X$21:$Y$21</c:f>
              <c:numCache>
                <c:formatCode>#,##0</c:formatCode>
                <c:ptCount val="2"/>
                <c:pt idx="0">
                  <c:v>19308</c:v>
                </c:pt>
                <c:pt idx="1">
                  <c:v>19458</c:v>
                </c:pt>
              </c:numCache>
            </c:numRef>
          </c:val>
        </c:ser>
        <c:ser>
          <c:idx val="2"/>
          <c:order val="2"/>
          <c:tx>
            <c:strRef>
              <c:f>'Pag 7 P tot'!$W$22</c:f>
              <c:strCache>
                <c:ptCount val="1"/>
                <c:pt idx="0">
                  <c:v>Altre periodicità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42826</c:v>
                </c:pt>
                <c:pt idx="1">
                  <c:v>43191</c:v>
                </c:pt>
              </c:numCache>
            </c:numRef>
          </c:cat>
          <c:val>
            <c:numRef>
              <c:f>'Pag 7 P tot'!$X$22:$Y$22</c:f>
              <c:numCache>
                <c:formatCode>#,##0</c:formatCode>
                <c:ptCount val="2"/>
                <c:pt idx="0">
                  <c:v>987</c:v>
                </c:pt>
                <c:pt idx="1">
                  <c:v>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86442464"/>
        <c:axId val="86442856"/>
      </c:barChart>
      <c:catAx>
        <c:axId val="8644246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6442856"/>
        <c:crosses val="autoZero"/>
        <c:auto val="0"/>
        <c:lblAlgn val="ctr"/>
        <c:lblOffset val="100"/>
        <c:noMultiLvlLbl val="0"/>
      </c:catAx>
      <c:valAx>
        <c:axId val="864428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6442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aprile 2018</a:t>
            </a:r>
            <a:r>
              <a:rPr lang="it-IT" sz="4400" dirty="0"/>
              <a:t/>
            </a:r>
            <a:br>
              <a:rPr lang="it-IT" sz="4400" dirty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58660" y="5654869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30 maggio 2018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</a:t>
            </a:r>
            <a:r>
              <a:rPr lang="it-IT" altLang="it-IT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Totale (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per 1.000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077949" y="1266319"/>
            <a:ext cx="9342803" cy="5016579"/>
            <a:chOff x="1077949" y="1266319"/>
            <a:chExt cx="9342803" cy="5016579"/>
          </a:xfrm>
        </p:grpSpPr>
        <p:graphicFrame>
          <p:nvGraphicFramePr>
            <p:cNvPr id="19" name="Grafico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85419538"/>
                </p:ext>
              </p:extLst>
            </p:nvPr>
          </p:nvGraphicFramePr>
          <p:xfrm>
            <a:off x="1077949" y="1266319"/>
            <a:ext cx="9216358" cy="42952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Parentesi graffa chiusa 24"/>
            <p:cNvSpPr/>
            <p:nvPr/>
          </p:nvSpPr>
          <p:spPr bwMode="auto">
            <a:xfrm>
              <a:off x="8976319" y="2060848"/>
              <a:ext cx="72910" cy="2678810"/>
            </a:xfrm>
            <a:prstGeom prst="rightBrac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9311768" y="3121536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-5,9%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162640" y="6021288"/>
              <a:ext cx="10469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Settimanali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8" name="Rettangolo 27"/>
            <p:cNvSpPr/>
            <p:nvPr/>
          </p:nvSpPr>
          <p:spPr bwMode="auto">
            <a:xfrm>
              <a:off x="4871944" y="6070215"/>
              <a:ext cx="288032" cy="163757"/>
            </a:xfrm>
            <a:prstGeom prst="rect">
              <a:avLst/>
            </a:prstGeom>
            <a:solidFill>
              <a:srgbClr val="576B8A"/>
            </a:solidFill>
            <a:ln w="28575">
              <a:solidFill>
                <a:srgbClr val="576B8A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683192" y="6021288"/>
              <a:ext cx="743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Mensili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6379920" y="6070215"/>
              <a:ext cx="288032" cy="163757"/>
            </a:xfrm>
            <a:prstGeom prst="rect">
              <a:avLst/>
            </a:prstGeom>
            <a:solidFill>
              <a:srgbClr val="FFB400"/>
            </a:solidFill>
            <a:ln w="28575">
              <a:solidFill>
                <a:srgbClr val="FFB40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9772752" y="6026093"/>
              <a:ext cx="648000" cy="25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Diff % </a:t>
              </a:r>
              <a:endParaRPr lang="en-US" dirty="0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9462624" y="6070215"/>
              <a:ext cx="288032" cy="163757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7930952" y="6021288"/>
              <a:ext cx="14969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Altre</a:t>
              </a:r>
              <a:r>
                <a:rPr lang="en-US" dirty="0" smtClean="0"/>
                <a:t> </a:t>
              </a:r>
              <a:r>
                <a:rPr lang="en-US" dirty="0" err="1" smtClean="0"/>
                <a:t>periodicità</a:t>
              </a:r>
              <a:endParaRPr lang="en-US" dirty="0"/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7627680" y="6070215"/>
              <a:ext cx="288032" cy="16375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5647594" y="1488163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-18,6%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5659920" y="2376694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0,8%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659920" y="3690274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-12,1%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8143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989870"/>
              </p:ext>
            </p:extLst>
          </p:nvPr>
        </p:nvGraphicFramePr>
        <p:xfrm>
          <a:off x="2999657" y="934566"/>
          <a:ext cx="6192686" cy="5217588"/>
        </p:xfrm>
        <a:graphic>
          <a:graphicData uri="http://schemas.openxmlformats.org/drawingml/2006/table">
            <a:tbl>
              <a:tblPr/>
              <a:tblGrid>
                <a:gridCol w="2063951"/>
                <a:gridCol w="825747"/>
                <a:gridCol w="825747"/>
                <a:gridCol w="825747"/>
                <a:gridCol w="825747"/>
                <a:gridCol w="825747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10.259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21.401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35.886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104.221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4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546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5.244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13.116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20.222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16.414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54.995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8.080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14.786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19.458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46.926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-43,3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593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83889"/>
              </p:ext>
            </p:extLst>
          </p:nvPr>
        </p:nvGraphicFramePr>
        <p:xfrm>
          <a:off x="2742224" y="764391"/>
          <a:ext cx="6707553" cy="5792574"/>
        </p:xfrm>
        <a:graphic>
          <a:graphicData uri="http://schemas.openxmlformats.org/drawingml/2006/table">
            <a:tbl>
              <a:tblPr/>
              <a:tblGrid>
                <a:gridCol w="2511703"/>
                <a:gridCol w="839170"/>
                <a:gridCol w="839170"/>
                <a:gridCol w="839170"/>
                <a:gridCol w="839170"/>
                <a:gridCol w="839170"/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9.510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19.601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32.052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94.568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</a:t>
                      </a:r>
                      <a:r>
                        <a:rPr kumimoji="0" lang="it-IT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9.201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28.408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4.928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12.331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15.089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51.243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2.210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7.064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13.688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16.190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41.147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1.256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1.958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3.180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10.666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2.178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-41,7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1.126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-23,4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50118"/>
              </p:ext>
            </p:extLst>
          </p:nvPr>
        </p:nvGraphicFramePr>
        <p:xfrm>
          <a:off x="2756629" y="939203"/>
          <a:ext cx="6678742" cy="4957356"/>
        </p:xfrm>
        <a:graphic>
          <a:graphicData uri="http://schemas.openxmlformats.org/drawingml/2006/table">
            <a:tbl>
              <a:tblPr/>
              <a:tblGrid>
                <a:gridCol w="2518162"/>
                <a:gridCol w="832116"/>
                <a:gridCol w="832116"/>
                <a:gridCol w="832116"/>
                <a:gridCol w="832116"/>
                <a:gridCol w="832116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9.653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3.752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3.268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5.779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Aprile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829775"/>
              </p:ext>
            </p:extLst>
          </p:nvPr>
        </p:nvGraphicFramePr>
        <p:xfrm>
          <a:off x="605390" y="1052737"/>
          <a:ext cx="10981220" cy="4936021"/>
        </p:xfrm>
        <a:graphic>
          <a:graphicData uri="http://schemas.openxmlformats.org/drawingml/2006/table">
            <a:tbl>
              <a:tblPr/>
              <a:tblGrid>
                <a:gridCol w="2613834"/>
                <a:gridCol w="1160208"/>
                <a:gridCol w="1029850"/>
                <a:gridCol w="1106708"/>
                <a:gridCol w="965112"/>
                <a:gridCol w="219971"/>
                <a:gridCol w="1219546"/>
                <a:gridCol w="1130167"/>
                <a:gridCol w="219403"/>
                <a:gridCol w="1316421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A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39.546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8.702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D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18.378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2.734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T1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Arredamento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8.359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1.532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stili di vita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6.008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-17,7%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1.503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H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5.315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3.833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U – Arredamento</a:t>
                      </a:r>
                    </a:p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professionale</a:t>
                      </a:r>
                      <a:endParaRPr lang="it-IT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4.755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1.248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Automotive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4.714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1.093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3,67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15,0%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501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Aprile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53580"/>
              </p:ext>
            </p:extLst>
          </p:nvPr>
        </p:nvGraphicFramePr>
        <p:xfrm>
          <a:off x="577064" y="1052737"/>
          <a:ext cx="10847528" cy="4936021"/>
        </p:xfrm>
        <a:graphic>
          <a:graphicData uri="http://schemas.openxmlformats.org/drawingml/2006/table">
            <a:tbl>
              <a:tblPr/>
              <a:tblGrid>
                <a:gridCol w="2609022"/>
                <a:gridCol w="1142338"/>
                <a:gridCol w="1013987"/>
                <a:gridCol w="1089662"/>
                <a:gridCol w="950247"/>
                <a:gridCol w="216583"/>
                <a:gridCol w="1200762"/>
                <a:gridCol w="1112759"/>
                <a:gridCol w="216024"/>
                <a:gridCol w="1296144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O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Economia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3.735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L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3.413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T2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Arredamento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Benessere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1.668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1 - Altri Maschili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1.285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V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Professionali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1.095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-46,4%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-27,1%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R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28,8%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2882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Aprile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511726"/>
              </p:ext>
            </p:extLst>
          </p:nvPr>
        </p:nvGraphicFramePr>
        <p:xfrm>
          <a:off x="577064" y="1052737"/>
          <a:ext cx="10847528" cy="4425021"/>
        </p:xfrm>
        <a:graphic>
          <a:graphicData uri="http://schemas.openxmlformats.org/drawingml/2006/table">
            <a:tbl>
              <a:tblPr/>
              <a:tblGrid>
                <a:gridCol w="2609022"/>
                <a:gridCol w="1142338"/>
                <a:gridCol w="1013987"/>
                <a:gridCol w="1089662"/>
                <a:gridCol w="950247"/>
                <a:gridCol w="216583"/>
                <a:gridCol w="1200762"/>
                <a:gridCol w="1112759"/>
                <a:gridCol w="216024"/>
                <a:gridCol w="1296144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E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Cucina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Y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X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B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Femminili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I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Guide e altri 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12,0%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S </a:t>
                      </a:r>
                      <a:r>
                        <a:rPr lang="it-IT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Bambini e ragazzi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-49,6%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-6,7%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94960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370763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Aprile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897991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Aprile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Marittimo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(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337683" y="737052"/>
            <a:ext cx="11516635" cy="6001188"/>
            <a:chOff x="337683" y="737052"/>
            <a:chExt cx="11516635" cy="6001188"/>
          </a:xfrm>
        </p:grpSpPr>
        <p:sp>
          <p:nvSpPr>
            <p:cNvPr id="9" name="Rettangolo 8"/>
            <p:cNvSpPr/>
            <p:nvPr/>
          </p:nvSpPr>
          <p:spPr bwMode="auto">
            <a:xfrm>
              <a:off x="337683" y="3586463"/>
              <a:ext cx="11507961" cy="273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Rettangolo 2"/>
            <p:cNvSpPr/>
            <p:nvPr/>
          </p:nvSpPr>
          <p:spPr bwMode="auto">
            <a:xfrm>
              <a:off x="346357" y="745123"/>
              <a:ext cx="11507961" cy="273600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9338683" y="737052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Fatturato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9338682" y="3586056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Spazi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348036" y="382821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-0,9%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1259098" y="89863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-7,6%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8010872" y="6476630"/>
              <a:ext cx="2902344" cy="261610"/>
              <a:chOff x="7968208" y="6476630"/>
              <a:chExt cx="2902344" cy="261610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8289384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2017 </a:t>
                </a:r>
                <a:endParaRPr lang="en-US" dirty="0"/>
              </a:p>
            </p:txBody>
          </p:sp>
          <p:sp>
            <p:nvSpPr>
              <p:cNvPr id="13" name="Rettangolo 12"/>
              <p:cNvSpPr/>
              <p:nvPr/>
            </p:nvSpPr>
            <p:spPr bwMode="auto">
              <a:xfrm>
                <a:off x="7968208" y="6525557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9305880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2018 </a:t>
                </a:r>
                <a:endParaRPr lang="en-US" dirty="0"/>
              </a:p>
            </p:txBody>
          </p:sp>
          <p:sp>
            <p:nvSpPr>
              <p:cNvPr id="15" name="Rettangolo 14"/>
              <p:cNvSpPr/>
              <p:nvPr/>
            </p:nvSpPr>
            <p:spPr bwMode="auto">
              <a:xfrm>
                <a:off x="9002608" y="6525557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10222552" y="6479758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20" name="Rettangolo 19"/>
              <p:cNvSpPr/>
              <p:nvPr/>
            </p:nvSpPr>
            <p:spPr bwMode="auto">
              <a:xfrm>
                <a:off x="9912424" y="652868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2114865" y="89863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-9,2%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179859" y="382821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-4,1%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946726" y="904364"/>
              <a:ext cx="720008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-10,0%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044454" y="382766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-0,3%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7" name="Grafico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66090"/>
                </p:ext>
              </p:extLst>
            </p:nvPr>
          </p:nvGraphicFramePr>
          <p:xfrm>
            <a:off x="479702" y="1234922"/>
            <a:ext cx="11173969" cy="2196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CasellaDiTesto 27"/>
            <p:cNvSpPr txBox="1"/>
            <p:nvPr/>
          </p:nvSpPr>
          <p:spPr>
            <a:xfrm>
              <a:off x="3839930" y="90436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-3,7%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30" name="Grafico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26185733"/>
                </p:ext>
              </p:extLst>
            </p:nvPr>
          </p:nvGraphicFramePr>
          <p:xfrm>
            <a:off x="479701" y="4120052"/>
            <a:ext cx="11173969" cy="21712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CasellaDiTesto 30"/>
            <p:cNvSpPr txBox="1"/>
            <p:nvPr/>
          </p:nvSpPr>
          <p:spPr>
            <a:xfrm>
              <a:off x="3904283" y="382766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0,3%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17329"/>
              </p:ext>
            </p:extLst>
          </p:nvPr>
        </p:nvGraphicFramePr>
        <p:xfrm>
          <a:off x="3017659" y="1556792"/>
          <a:ext cx="6156682" cy="3089172"/>
        </p:xfrm>
        <a:graphic>
          <a:graphicData uri="http://schemas.openxmlformats.org/drawingml/2006/table">
            <a:tbl>
              <a:tblPr/>
              <a:tblGrid>
                <a:gridCol w="1856145"/>
                <a:gridCol w="833700"/>
                <a:gridCol w="833700"/>
                <a:gridCol w="833700"/>
                <a:gridCol w="833700"/>
                <a:gridCol w="965737"/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37.162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40.946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52.031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46.617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176.755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-10,0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-7,7</a:t>
                      </a:r>
                      <a:endParaRPr lang="it-IT" sz="1400" b="1" i="1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27.406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28.702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36.308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34.534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126.951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-1,2</a:t>
                      </a:r>
                      <a:endParaRPr lang="it-IT" sz="1400" b="1" i="1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447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04073"/>
              </p:ext>
            </p:extLst>
          </p:nvPr>
        </p:nvGraphicFramePr>
        <p:xfrm>
          <a:off x="2882644" y="1220404"/>
          <a:ext cx="6426713" cy="4803636"/>
        </p:xfrm>
        <a:graphic>
          <a:graphicData uri="http://schemas.openxmlformats.org/drawingml/2006/table">
            <a:tbl>
              <a:tblPr/>
              <a:tblGrid>
                <a:gridCol w="1762163"/>
                <a:gridCol w="932910"/>
                <a:gridCol w="932910"/>
                <a:gridCol w="932910"/>
                <a:gridCol w="932910"/>
                <a:gridCol w="932910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12.281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15.621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23.510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20.919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7.854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7.829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13.364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16.318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15.133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57.376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24.560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92.597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780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89963"/>
              </p:ext>
            </p:extLst>
          </p:nvPr>
        </p:nvGraphicFramePr>
        <p:xfrm>
          <a:off x="2432594" y="764704"/>
          <a:ext cx="7326812" cy="5619945"/>
        </p:xfrm>
        <a:graphic>
          <a:graphicData uri="http://schemas.openxmlformats.org/drawingml/2006/table">
            <a:tbl>
              <a:tblPr/>
              <a:tblGrid>
                <a:gridCol w="2854342"/>
                <a:gridCol w="894494"/>
                <a:gridCol w="894494"/>
                <a:gridCol w="894494"/>
                <a:gridCol w="894494"/>
                <a:gridCol w="894494"/>
              </a:tblGrid>
              <a:tr h="67829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6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5.226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63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324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Progressivo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ad Aprile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131848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/>
                <a:gridCol w="1721223"/>
                <a:gridCol w="1438836"/>
                <a:gridCol w="1371600"/>
                <a:gridCol w="282388"/>
                <a:gridCol w="1788459"/>
                <a:gridCol w="1398494"/>
                <a:gridCol w="1344706"/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progressivo ad Aprile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Aprile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Aprile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progressivi ad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Aprile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Aprile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176.755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Arial" panose="020B0604020202020204" pitchFamily="34" charset="0"/>
                        </a:rPr>
                        <a:t>126.951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72.332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25.446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57.376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92.597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18.719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3.295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18.787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4.165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9.541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1.448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18317"/>
              </p:ext>
            </p:extLst>
          </p:nvPr>
        </p:nvGraphicFramePr>
        <p:xfrm>
          <a:off x="732000" y="1569720"/>
          <a:ext cx="10728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/>
                <a:gridCol w="5517601"/>
              </a:tblGrid>
              <a:tr h="57909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Aprile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2630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Marittimo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Piace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Cucinare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(Feb.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Giallo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Zafferano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(Apr.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Mag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(Mar.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Millennium (Mag.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Spy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Uomini e Donne Magazine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Visto Tv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Guide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(I)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54249"/>
              </p:ext>
            </p:extLst>
          </p:nvPr>
        </p:nvGraphicFramePr>
        <p:xfrm>
          <a:off x="732000" y="1752600"/>
          <a:ext cx="10728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/>
                <a:gridCol w="5517601"/>
              </a:tblGrid>
              <a:tr h="549879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Aprile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0924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(Lug.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M.C.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Bis Sfilate (Gen.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Sorrisi in Tavola (Mar.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Bambini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Gioiello (Gen.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Sposa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260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24065</TotalTime>
  <Words>1559</Words>
  <Application>Microsoft Office PowerPoint</Application>
  <PresentationFormat>Widescreen</PresentationFormat>
  <Paragraphs>803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Testate divise per Gruppi Periodo Gennaio 2017 – Aprile 2018 - FATTURATI (per 1.000) E SPAZI </vt:lpstr>
      <vt:lpstr> Testate divise per Gruppi Periodo Gennaio 2017 – Aprile 2018 - FATTURATI (per 1.000) E SPAZI </vt:lpstr>
      <vt:lpstr> Testate divise per Gruppi Periodo Gennaio 2017 – Aprile 2018 - FATTURATI (per 1.000) E SPAZI 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Selvaggi Laura</cp:lastModifiedBy>
  <cp:revision>2024</cp:revision>
  <cp:lastPrinted>2018-05-24T14:57:35Z</cp:lastPrinted>
  <dcterms:created xsi:type="dcterms:W3CDTF">2006-03-29T09:09:15Z</dcterms:created>
  <dcterms:modified xsi:type="dcterms:W3CDTF">2018-05-24T16:37:08Z</dcterms:modified>
</cp:coreProperties>
</file>