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6" r:id="rId2"/>
    <p:sldMasterId id="2147483702" r:id="rId3"/>
  </p:sldMasterIdLst>
  <p:notesMasterIdLst>
    <p:notesMasterId r:id="rId18"/>
  </p:notesMasterIdLst>
  <p:handoutMasterIdLst>
    <p:handoutMasterId r:id="rId19"/>
  </p:handoutMasterIdLst>
  <p:sldIdLst>
    <p:sldId id="324" r:id="rId4"/>
    <p:sldId id="319" r:id="rId5"/>
    <p:sldId id="310" r:id="rId6"/>
    <p:sldId id="329" r:id="rId7"/>
    <p:sldId id="311" r:id="rId8"/>
    <p:sldId id="333" r:id="rId9"/>
    <p:sldId id="320" r:id="rId10"/>
    <p:sldId id="321" r:id="rId11"/>
    <p:sldId id="334" r:id="rId12"/>
    <p:sldId id="328" r:id="rId13"/>
    <p:sldId id="330" r:id="rId14"/>
    <p:sldId id="335" r:id="rId15"/>
    <p:sldId id="338" r:id="rId16"/>
    <p:sldId id="327" r:id="rId17"/>
  </p:sldIdLst>
  <p:sldSz cx="12192000" cy="6858000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C1B63D-C3B3-4692-AF05-0E94781C1321}">
          <p14:sldIdLst>
            <p14:sldId id="324"/>
            <p14:sldId id="319"/>
            <p14:sldId id="310"/>
            <p14:sldId id="329"/>
            <p14:sldId id="311"/>
            <p14:sldId id="333"/>
            <p14:sldId id="320"/>
            <p14:sldId id="321"/>
            <p14:sldId id="334"/>
            <p14:sldId id="328"/>
            <p14:sldId id="330"/>
            <p14:sldId id="335"/>
            <p14:sldId id="338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FFFFFF"/>
    <a:srgbClr val="576B8A"/>
    <a:srgbClr val="5A6F90"/>
    <a:srgbClr val="63789B"/>
    <a:srgbClr val="A1ACD1"/>
    <a:srgbClr val="FEFE50"/>
    <a:srgbClr val="FC9728"/>
    <a:srgbClr val="FDE88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9343" autoAdjust="0"/>
  </p:normalViewPr>
  <p:slideViewPr>
    <p:cSldViewPr snapToGrid="0" snapToObjects="1">
      <p:cViewPr varScale="1">
        <p:scale>
          <a:sx n="71" d="100"/>
          <a:sy n="71" d="100"/>
        </p:scale>
        <p:origin x="432" y="54"/>
      </p:cViewPr>
      <p:guideLst>
        <p:guide orient="horz" pos="2160"/>
        <p:guide pos="3817"/>
        <p:guide orient="horz" pos="21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88"/>
    </p:cViewPr>
  </p:sorterViewPr>
  <p:notesViewPr>
    <p:cSldViewPr snapToGrid="0" snapToObjects="1" showGuides="1">
      <p:cViewPr varScale="1">
        <p:scale>
          <a:sx n="50" d="100"/>
          <a:sy n="50" d="100"/>
        </p:scale>
        <p:origin x="204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.sacchi\Documents\Clienti%20-%20FCP\AssoInternet\2018\03.%20Marzo%202018\File%20di%20Lavoro\09_Grafici%20Video%20e%20Modalit&#224;%20di%20Vendit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4.%20Aprile%202018\File%20di%20Lavoro\Grafico%20Settore%20merceologic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6134352478227E-2"/>
          <c:y val="3.6170846372528355E-2"/>
          <c:w val="0.94444444444444442"/>
          <c:h val="0.726456384168604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'Grafici storici'!$B$1</c:f>
              <c:strCache>
                <c:ptCount val="1"/>
                <c:pt idx="0">
                  <c:v>Impression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storici'!$B$2:$B$5</c:f>
              <c:numCache>
                <c:formatCode>0%</c:formatCode>
                <c:ptCount val="4"/>
                <c:pt idx="0">
                  <c:v>0.60811231321245263</c:v>
                </c:pt>
                <c:pt idx="1">
                  <c:v>0.66177131193779193</c:v>
                </c:pt>
                <c:pt idx="2">
                  <c:v>0.71084370692268151</c:v>
                </c:pt>
                <c:pt idx="3">
                  <c:v>0.72926774888838508</c:v>
                </c:pt>
              </c:numCache>
            </c:numRef>
          </c:val>
        </c:ser>
        <c:ser>
          <c:idx val="1"/>
          <c:order val="1"/>
          <c:tx>
            <c:strRef>
              <c:f>'Grafici storici'!$C$1</c:f>
              <c:strCache>
                <c:ptCount val="1"/>
                <c:pt idx="0">
                  <c:v>Tempo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storici'!$C$2:$C$5</c:f>
              <c:numCache>
                <c:formatCode>0%</c:formatCode>
                <c:ptCount val="4"/>
                <c:pt idx="0">
                  <c:v>0.24346344793706715</c:v>
                </c:pt>
                <c:pt idx="1">
                  <c:v>0.25897825694822063</c:v>
                </c:pt>
                <c:pt idx="2">
                  <c:v>0.19732231459604824</c:v>
                </c:pt>
                <c:pt idx="3">
                  <c:v>0.19058999680993075</c:v>
                </c:pt>
              </c:numCache>
            </c:numRef>
          </c:val>
        </c:ser>
        <c:ser>
          <c:idx val="2"/>
          <c:order val="2"/>
          <c:tx>
            <c:strRef>
              <c:f>'Grafici storici'!$D$1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storici'!$D$2:$D$5</c:f>
              <c:numCache>
                <c:formatCode>0%</c:formatCode>
                <c:ptCount val="4"/>
                <c:pt idx="0">
                  <c:v>0.1484242388504802</c:v>
                </c:pt>
                <c:pt idx="1">
                  <c:v>7.9250431113987413E-2</c:v>
                </c:pt>
                <c:pt idx="2">
                  <c:v>9.183397848127034E-2</c:v>
                </c:pt>
                <c:pt idx="3">
                  <c:v>8.0142254301684257E-2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01283440"/>
        <c:axId val="401283832"/>
      </c:barChart>
      <c:catAx>
        <c:axId val="40128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01283832"/>
        <c:crosses val="autoZero"/>
        <c:auto val="1"/>
        <c:lblAlgn val="ctr"/>
        <c:lblOffset val="100"/>
        <c:noMultiLvlLbl val="0"/>
      </c:catAx>
      <c:valAx>
        <c:axId val="4012838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0128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2768194880568036E-3"/>
          <c:y val="0.91833123205298495"/>
          <c:w val="0.99272318051194319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0611629422406"/>
          <c:y val="4.732507732246885E-2"/>
          <c:w val="0.84038822185739515"/>
          <c:h val="0.7759946340069807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'Grafico Vendita'!$B$31</c:f>
              <c:strCache>
                <c:ptCount val="1"/>
                <c:pt idx="0">
                  <c:v>Impression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Vendita'!$B$32:$B$34</c:f>
              <c:numCache>
                <c:formatCode>General</c:formatCode>
                <c:ptCount val="3"/>
                <c:pt idx="0" formatCode="0%">
                  <c:v>0.75347876231235589</c:v>
                </c:pt>
                <c:pt idx="1">
                  <c:v>0</c:v>
                </c:pt>
                <c:pt idx="2" formatCode="0%">
                  <c:v>0.71302479218482884</c:v>
                </c:pt>
              </c:numCache>
            </c:numRef>
          </c:val>
        </c:ser>
        <c:ser>
          <c:idx val="0"/>
          <c:order val="1"/>
          <c:tx>
            <c:strRef>
              <c:f>'Grafico Vendita'!$C$31</c:f>
              <c:strCache>
                <c:ptCount val="1"/>
                <c:pt idx="0">
                  <c:v>Tempo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Vendita'!$C$32:$C$34</c:f>
              <c:numCache>
                <c:formatCode>General</c:formatCode>
                <c:ptCount val="3"/>
                <c:pt idx="0" formatCode="0%">
                  <c:v>0.16604274615628895</c:v>
                </c:pt>
                <c:pt idx="1">
                  <c:v>0</c:v>
                </c:pt>
                <c:pt idx="2" formatCode="0%">
                  <c:v>0.2032895365574531</c:v>
                </c:pt>
              </c:numCache>
            </c:numRef>
          </c:val>
        </c:ser>
        <c:ser>
          <c:idx val="2"/>
          <c:order val="2"/>
          <c:tx>
            <c:strRef>
              <c:f>'Grafico Vendita'!$D$31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Vendita'!$D$32:$D$34</c:f>
              <c:numCache>
                <c:formatCode>General</c:formatCode>
                <c:ptCount val="3"/>
                <c:pt idx="0" formatCode="0%">
                  <c:v>8.0478491531355265E-2</c:v>
                </c:pt>
                <c:pt idx="1">
                  <c:v>0</c:v>
                </c:pt>
                <c:pt idx="2" formatCode="0%">
                  <c:v>8.3685671257718017E-2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401284616"/>
        <c:axId val="401285008"/>
      </c:barChart>
      <c:catAx>
        <c:axId val="40128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pPr>
            <a:endParaRPr lang="it-IT"/>
          </a:p>
        </c:txPr>
        <c:crossAx val="401285008"/>
        <c:crosses val="autoZero"/>
        <c:auto val="1"/>
        <c:lblAlgn val="ctr"/>
        <c:lblOffset val="100"/>
        <c:tickLblSkip val="1"/>
        <c:noMultiLvlLbl val="1"/>
      </c:catAx>
      <c:valAx>
        <c:axId val="401285008"/>
        <c:scaling>
          <c:orientation val="minMax"/>
          <c:max val="1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crossAx val="4012846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77554783096775E-2"/>
          <c:y val="2.1401838695510451E-2"/>
          <c:w val="0.93888888888888888"/>
          <c:h val="0.750164348590665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'Grafici storici'!$J$1</c:f>
              <c:strCache>
                <c:ptCount val="1"/>
                <c:pt idx="0">
                  <c:v>Podcasting/Video Banner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storici'!$I$2:$I$5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storici'!$J$2:$J$5</c:f>
              <c:numCache>
                <c:formatCode>0%</c:formatCode>
                <c:ptCount val="4"/>
                <c:pt idx="0">
                  <c:v>0.50816016802309671</c:v>
                </c:pt>
                <c:pt idx="1">
                  <c:v>0.44034635244257186</c:v>
                </c:pt>
                <c:pt idx="2">
                  <c:v>0.36582646715452349</c:v>
                </c:pt>
                <c:pt idx="3">
                  <c:v>0.25233792510166964</c:v>
                </c:pt>
              </c:numCache>
            </c:numRef>
          </c:val>
        </c:ser>
        <c:ser>
          <c:idx val="1"/>
          <c:order val="1"/>
          <c:tx>
            <c:strRef>
              <c:f>'Grafici storici'!$K$1</c:f>
              <c:strCache>
                <c:ptCount val="1"/>
                <c:pt idx="0">
                  <c:v>Pre-Mid-Post Roll </c:v>
                </c:pt>
              </c:strCache>
            </c:strRef>
          </c:tx>
          <c:spPr>
            <a:solidFill>
              <a:srgbClr val="A1ACD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storici'!$I$2:$I$5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storici'!$K$2:$K$5</c:f>
              <c:numCache>
                <c:formatCode>0%</c:formatCode>
                <c:ptCount val="4"/>
                <c:pt idx="0">
                  <c:v>0.49183983197690345</c:v>
                </c:pt>
                <c:pt idx="1">
                  <c:v>0.5596536475574283</c:v>
                </c:pt>
                <c:pt idx="2">
                  <c:v>0.63417353284547651</c:v>
                </c:pt>
                <c:pt idx="3">
                  <c:v>0.74766207489833048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01285792"/>
        <c:axId val="401286184"/>
      </c:barChart>
      <c:catAx>
        <c:axId val="4012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401286184"/>
        <c:crosses val="autoZero"/>
        <c:auto val="1"/>
        <c:lblAlgn val="ctr"/>
        <c:lblOffset val="100"/>
        <c:noMultiLvlLbl val="0"/>
      </c:catAx>
      <c:valAx>
        <c:axId val="40128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0128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87608161916231508"/>
          <c:w val="0.89057252932096831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97346860610334"/>
          <c:y val="2.6740645219249896E-2"/>
          <c:w val="0.81577347219437846"/>
          <c:h val="0.768247741433167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'Grafico Video'!$C$31</c:f>
              <c:strCache>
                <c:ptCount val="1"/>
                <c:pt idx="0">
                  <c:v>Video Banner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Video'!$C$32:$C$34</c:f>
              <c:numCache>
                <c:formatCode>General</c:formatCode>
                <c:ptCount val="3"/>
                <c:pt idx="0" formatCode="0%">
                  <c:v>0.22734147489437564</c:v>
                </c:pt>
                <c:pt idx="1">
                  <c:v>0</c:v>
                </c:pt>
                <c:pt idx="2" formatCode="0%">
                  <c:v>0.18642043529473692</c:v>
                </c:pt>
              </c:numCache>
            </c:numRef>
          </c:val>
        </c:ser>
        <c:ser>
          <c:idx val="2"/>
          <c:order val="1"/>
          <c:tx>
            <c:strRef>
              <c:f>'Grafico Video'!$D$31</c:f>
              <c:strCache>
                <c:ptCount val="1"/>
                <c:pt idx="0">
                  <c:v>Video Out Stream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Video'!$D$32:$D$34</c:f>
              <c:numCache>
                <c:formatCode>General</c:formatCode>
                <c:ptCount val="3"/>
                <c:pt idx="0" formatCode="0%">
                  <c:v>2.9909875508605268E-2</c:v>
                </c:pt>
                <c:pt idx="1">
                  <c:v>0</c:v>
                </c:pt>
                <c:pt idx="2" formatCode="0%">
                  <c:v>5.5174625235012327E-2</c:v>
                </c:pt>
              </c:numCache>
            </c:numRef>
          </c:val>
        </c:ser>
        <c:ser>
          <c:idx val="1"/>
          <c:order val="2"/>
          <c:tx>
            <c:strRef>
              <c:f>'Grafico Video'!$B$31</c:f>
              <c:strCache>
                <c:ptCount val="1"/>
                <c:pt idx="0">
                  <c:v>Pre-Mid-Post Roll</c:v>
                </c:pt>
              </c:strCache>
            </c:strRef>
          </c:tx>
          <c:spPr>
            <a:solidFill>
              <a:srgbClr val="A1ACD1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Video'!$B$32:$B$34</c:f>
              <c:numCache>
                <c:formatCode>General</c:formatCode>
                <c:ptCount val="3"/>
                <c:pt idx="0" formatCode="0%">
                  <c:v>0.74274864959701925</c:v>
                </c:pt>
                <c:pt idx="1">
                  <c:v>0</c:v>
                </c:pt>
                <c:pt idx="2" formatCode="0%">
                  <c:v>0.75840493947025078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401286968"/>
        <c:axId val="401814408"/>
      </c:barChart>
      <c:catAx>
        <c:axId val="40128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pPr>
            <a:endParaRPr lang="it-IT"/>
          </a:p>
        </c:txPr>
        <c:crossAx val="401814408"/>
        <c:crosses val="autoZero"/>
        <c:auto val="1"/>
        <c:lblAlgn val="ctr"/>
        <c:lblOffset val="100"/>
        <c:tickLblSkip val="1"/>
        <c:noMultiLvlLbl val="1"/>
      </c:catAx>
      <c:valAx>
        <c:axId val="401814408"/>
        <c:scaling>
          <c:orientation val="minMax"/>
          <c:max val="1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crossAx val="401286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822849828669398E-3"/>
          <c:y val="0.89106988783434005"/>
          <c:w val="0.99871771501713302"/>
          <c:h val="8.5160753583728557E-2"/>
        </c:manualLayout>
      </c:layout>
      <c:overlay val="0"/>
      <c:txPr>
        <a:bodyPr/>
        <a:lstStyle/>
        <a:p>
          <a:pPr>
            <a:defRPr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29434374924144E-2"/>
          <c:y val="7.4551396243061008E-2"/>
          <c:w val="0.93587238585883592"/>
          <c:h val="0.5114935255423667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Foglio1!$H$2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Foglio1!$A$3:$F$29</c:f>
              <c:multiLvlStrCache>
                <c:ptCount val="27"/>
                <c:lvl>
                  <c:pt idx="0">
                    <c:v>Automobili</c:v>
                  </c:pt>
                  <c:pt idx="1">
                    <c:v>Varie</c:v>
                  </c:pt>
                  <c:pt idx="2">
                    <c:v>Media/Editoria</c:v>
                  </c:pt>
                  <c:pt idx="3">
                    <c:v>Alimentari</c:v>
                  </c:pt>
                  <c:pt idx="4">
                    <c:v>Abbigliamento</c:v>
                  </c:pt>
                  <c:pt idx="5">
                    <c:v>Servizi Professionali</c:v>
                  </c:pt>
                  <c:pt idx="6">
                    <c:v>Finanza/Assicurazioni</c:v>
                  </c:pt>
                  <c:pt idx="7">
                    <c:v>Telecomunicazioni</c:v>
                  </c:pt>
                  <c:pt idx="8">
                    <c:v>Distribuzione</c:v>
                  </c:pt>
                  <c:pt idx="9">
                    <c:v>Cura persona</c:v>
                  </c:pt>
                  <c:pt idx="10">
                    <c:v>Locale</c:v>
                  </c:pt>
                  <c:pt idx="11">
                    <c:v>Farmaceutici/Sanitari</c:v>
                  </c:pt>
                  <c:pt idx="12">
                    <c:v>Turismo/Viaggi</c:v>
                  </c:pt>
                  <c:pt idx="13">
                    <c:v>Tempo libero</c:v>
                  </c:pt>
                  <c:pt idx="14">
                    <c:v>Informatica/Fotografia</c:v>
                  </c:pt>
                  <c:pt idx="15">
                    <c:v>Enti/Istituzioni</c:v>
                  </c:pt>
                  <c:pt idx="16">
                    <c:v>Industria/Edilizia/Attività</c:v>
                  </c:pt>
                  <c:pt idx="17">
                    <c:v>Abitazione</c:v>
                  </c:pt>
                  <c:pt idx="18">
                    <c:v>Bevande/Alcoolici</c:v>
                  </c:pt>
                  <c:pt idx="19">
                    <c:v>Oggetti personali</c:v>
                  </c:pt>
                  <c:pt idx="20">
                    <c:v>Gestione casa</c:v>
                  </c:pt>
                  <c:pt idx="21">
                    <c:v>Toiletries</c:v>
                  </c:pt>
                  <c:pt idx="22">
                    <c:v>Elettrodomestici</c:v>
                  </c:pt>
                  <c:pt idx="23">
                    <c:v>Moto/Veicoli</c:v>
                  </c:pt>
                  <c:pt idx="24">
                    <c:v>Di Servizio</c:v>
                  </c:pt>
                  <c:pt idx="25">
                    <c:v>Giochi/Articoli scolastici</c:v>
                  </c:pt>
                  <c:pt idx="26">
                    <c:v>Rubricata</c:v>
                  </c:pt>
                </c:lvl>
                <c:lvl>
                  <c:pt idx="0">
                    <c:v>21%</c:v>
                  </c:pt>
                  <c:pt idx="1">
                    <c:v>24%</c:v>
                  </c:pt>
                  <c:pt idx="2">
                    <c:v>1%</c:v>
                  </c:pt>
                  <c:pt idx="3">
                    <c:v>-5%</c:v>
                  </c:pt>
                  <c:pt idx="4">
                    <c:v>-28%</c:v>
                  </c:pt>
                  <c:pt idx="5">
                    <c:v>-4%</c:v>
                  </c:pt>
                  <c:pt idx="6">
                    <c:v>-37%</c:v>
                  </c:pt>
                  <c:pt idx="7">
                    <c:v>-35%</c:v>
                  </c:pt>
                  <c:pt idx="8">
                    <c:v>-9%</c:v>
                  </c:pt>
                  <c:pt idx="9">
                    <c:v>6%</c:v>
                  </c:pt>
                  <c:pt idx="10">
                    <c:v>69%</c:v>
                  </c:pt>
                  <c:pt idx="11">
                    <c:v>-29%</c:v>
                  </c:pt>
                  <c:pt idx="12">
                    <c:v>-45%</c:v>
                  </c:pt>
                  <c:pt idx="13">
                    <c:v>12%</c:v>
                  </c:pt>
                  <c:pt idx="14">
                    <c:v>-15%</c:v>
                  </c:pt>
                  <c:pt idx="15">
                    <c:v>46%</c:v>
                  </c:pt>
                  <c:pt idx="16">
                    <c:v>-42%</c:v>
                  </c:pt>
                  <c:pt idx="17">
                    <c:v>-30%</c:v>
                  </c:pt>
                  <c:pt idx="18">
                    <c:v>20%</c:v>
                  </c:pt>
                  <c:pt idx="19">
                    <c:v>-19%</c:v>
                  </c:pt>
                  <c:pt idx="20">
                    <c:v>-27%</c:v>
                  </c:pt>
                  <c:pt idx="21">
                    <c:v>-17%</c:v>
                  </c:pt>
                  <c:pt idx="22">
                    <c:v>4%</c:v>
                  </c:pt>
                  <c:pt idx="23">
                    <c:v>51%</c:v>
                  </c:pt>
                  <c:pt idx="24">
                    <c:v>20%</c:v>
                  </c:pt>
                  <c:pt idx="25">
                    <c:v>190%</c:v>
                  </c:pt>
                  <c:pt idx="26">
                    <c:v>-53%</c:v>
                  </c:pt>
                </c:lvl>
                <c:lvl>
                  <c:pt idx="0">
                    <c:v>6%</c:v>
                  </c:pt>
                  <c:pt idx="1">
                    <c:v>1%</c:v>
                  </c:pt>
                  <c:pt idx="2">
                    <c:v>7%</c:v>
                  </c:pt>
                  <c:pt idx="3">
                    <c:v>18%</c:v>
                  </c:pt>
                  <c:pt idx="4">
                    <c:v>1%</c:v>
                  </c:pt>
                  <c:pt idx="5">
                    <c:v>3%</c:v>
                  </c:pt>
                  <c:pt idx="6">
                    <c:v>4%</c:v>
                  </c:pt>
                  <c:pt idx="7">
                    <c:v>1%</c:v>
                  </c:pt>
                  <c:pt idx="8">
                    <c:v>2%</c:v>
                  </c:pt>
                  <c:pt idx="9">
                    <c:v>2%</c:v>
                  </c:pt>
                  <c:pt idx="10">
                    <c:v>6%</c:v>
                  </c:pt>
                  <c:pt idx="11">
                    <c:v>1%</c:v>
                  </c:pt>
                  <c:pt idx="12">
                    <c:v>0%</c:v>
                  </c:pt>
                  <c:pt idx="13">
                    <c:v>2%</c:v>
                  </c:pt>
                  <c:pt idx="14">
                    <c:v>2%</c:v>
                  </c:pt>
                  <c:pt idx="15">
                    <c:v>9%</c:v>
                  </c:pt>
                  <c:pt idx="16">
                    <c:v>0%</c:v>
                  </c:pt>
                  <c:pt idx="17">
                    <c:v>1%</c:v>
                  </c:pt>
                  <c:pt idx="18">
                    <c:v>6%</c:v>
                  </c:pt>
                  <c:pt idx="19">
                    <c:v>5%</c:v>
                  </c:pt>
                  <c:pt idx="20">
                    <c:v>2%</c:v>
                  </c:pt>
                  <c:pt idx="21">
                    <c:v>1%</c:v>
                  </c:pt>
                  <c:pt idx="22">
                    <c:v>2%</c:v>
                  </c:pt>
                  <c:pt idx="23">
                    <c:v>14%</c:v>
                  </c:pt>
                  <c:pt idx="24">
                    <c:v>3%</c:v>
                  </c:pt>
                  <c:pt idx="25">
                    <c:v>0%</c:v>
                  </c:pt>
                  <c:pt idx="26">
                    <c:v>0%</c:v>
                  </c:pt>
                </c:lvl>
                <c:lvl>
                  <c:pt idx="0">
                    <c:v>5%</c:v>
                  </c:pt>
                  <c:pt idx="1">
                    <c:v>2%</c:v>
                  </c:pt>
                  <c:pt idx="2">
                    <c:v>6%</c:v>
                  </c:pt>
                  <c:pt idx="3">
                    <c:v>20%</c:v>
                  </c:pt>
                  <c:pt idx="4">
                    <c:v>2%</c:v>
                  </c:pt>
                  <c:pt idx="5">
                    <c:v>4%</c:v>
                  </c:pt>
                  <c:pt idx="6">
                    <c:v>5%</c:v>
                  </c:pt>
                  <c:pt idx="7">
                    <c:v>1%</c:v>
                  </c:pt>
                  <c:pt idx="8">
                    <c:v>2%</c:v>
                  </c:pt>
                  <c:pt idx="9">
                    <c:v>3%</c:v>
                  </c:pt>
                  <c:pt idx="10">
                    <c:v>5%</c:v>
                  </c:pt>
                  <c:pt idx="11">
                    <c:v>1%</c:v>
                  </c:pt>
                  <c:pt idx="12">
                    <c:v>0%</c:v>
                  </c:pt>
                  <c:pt idx="13">
                    <c:v>2%</c:v>
                  </c:pt>
                  <c:pt idx="14">
                    <c:v>2%</c:v>
                  </c:pt>
                  <c:pt idx="15">
                    <c:v>9%</c:v>
                  </c:pt>
                  <c:pt idx="16">
                    <c:v>0%</c:v>
                  </c:pt>
                  <c:pt idx="17">
                    <c:v>1%</c:v>
                  </c:pt>
                  <c:pt idx="18">
                    <c:v>6%</c:v>
                  </c:pt>
                  <c:pt idx="19">
                    <c:v>5%</c:v>
                  </c:pt>
                  <c:pt idx="20">
                    <c:v>3%</c:v>
                  </c:pt>
                  <c:pt idx="21">
                    <c:v>1%</c:v>
                  </c:pt>
                  <c:pt idx="22">
                    <c:v>3%</c:v>
                  </c:pt>
                  <c:pt idx="23">
                    <c:v>11%</c:v>
                  </c:pt>
                  <c:pt idx="24">
                    <c:v>2%</c:v>
                  </c:pt>
                  <c:pt idx="25">
                    <c:v>0%</c:v>
                  </c:pt>
                  <c:pt idx="26">
                    <c:v>1%</c:v>
                  </c:pt>
                </c:lvl>
                <c:lvl>
                  <c:pt idx="0">
                    <c:v>Abbigliamento</c:v>
                  </c:pt>
                  <c:pt idx="1">
                    <c:v>Abitazione</c:v>
                  </c:pt>
                  <c:pt idx="2">
                    <c:v>Alimentari</c:v>
                  </c:pt>
                  <c:pt idx="3">
                    <c:v>Automobili</c:v>
                  </c:pt>
                  <c:pt idx="4">
                    <c:v>Bevande/Alcoolici</c:v>
                  </c:pt>
                  <c:pt idx="5">
                    <c:v>Cura persona</c:v>
                  </c:pt>
                  <c:pt idx="6">
                    <c:v>Distribuzione</c:v>
                  </c:pt>
                  <c:pt idx="7">
                    <c:v>Elettrodomestici</c:v>
                  </c:pt>
                  <c:pt idx="8">
                    <c:v>Enti/Istituzioni</c:v>
                  </c:pt>
                  <c:pt idx="9">
                    <c:v>Farmaceutici/Sanitari</c:v>
                  </c:pt>
                  <c:pt idx="10">
                    <c:v>Finanza/Assicurazioni</c:v>
                  </c:pt>
                  <c:pt idx="11">
                    <c:v>Gestione casa</c:v>
                  </c:pt>
                  <c:pt idx="12">
                    <c:v>Giochi/Articoli scolastici</c:v>
                  </c:pt>
                  <c:pt idx="13">
                    <c:v>Industria/Edilizia/Attività</c:v>
                  </c:pt>
                  <c:pt idx="14">
                    <c:v>Informatica/Fotografia</c:v>
                  </c:pt>
                  <c:pt idx="15">
                    <c:v>Media/Editoria</c:v>
                  </c:pt>
                  <c:pt idx="16">
                    <c:v>Moto/Veicoli</c:v>
                  </c:pt>
                  <c:pt idx="17">
                    <c:v>Oggetti personali</c:v>
                  </c:pt>
                  <c:pt idx="18">
                    <c:v>Servizi Professionali</c:v>
                  </c:pt>
                  <c:pt idx="19">
                    <c:v>Telecomunicazioni</c:v>
                  </c:pt>
                  <c:pt idx="20">
                    <c:v>Tempo libero</c:v>
                  </c:pt>
                  <c:pt idx="21">
                    <c:v>Toiletries</c:v>
                  </c:pt>
                  <c:pt idx="22">
                    <c:v>Turismo/Viaggi</c:v>
                  </c:pt>
                  <c:pt idx="23">
                    <c:v>Varie</c:v>
                  </c:pt>
                  <c:pt idx="24">
                    <c:v>Locale</c:v>
                  </c:pt>
                  <c:pt idx="25">
                    <c:v>Rubricata</c:v>
                  </c:pt>
                  <c:pt idx="26">
                    <c:v>Di Servizio</c:v>
                  </c:pt>
                </c:lvl>
              </c:multiLvlStrCache>
            </c:multiLvlStrRef>
          </c:cat>
          <c:val>
            <c:numRef>
              <c:f>Foglio1!$H$3:$H$29</c:f>
              <c:numCache>
                <c:formatCode>0.0%</c:formatCode>
                <c:ptCount val="27"/>
                <c:pt idx="0">
                  <c:v>0.18185040940053118</c:v>
                </c:pt>
                <c:pt idx="1">
                  <c:v>0.13948316476141837</c:v>
                </c:pt>
                <c:pt idx="2">
                  <c:v>9.0209488869089291E-2</c:v>
                </c:pt>
                <c:pt idx="3">
                  <c:v>6.5707051655923179E-2</c:v>
                </c:pt>
                <c:pt idx="4">
                  <c:v>5.9934101191545928E-2</c:v>
                </c:pt>
                <c:pt idx="5">
                  <c:v>5.8817958852016745E-2</c:v>
                </c:pt>
                <c:pt idx="6">
                  <c:v>5.7362694939348757E-2</c:v>
                </c:pt>
                <c:pt idx="7">
                  <c:v>4.817711608997171E-2</c:v>
                </c:pt>
                <c:pt idx="8">
                  <c:v>4.1526660146287808E-2</c:v>
                </c:pt>
                <c:pt idx="9">
                  <c:v>3.443632643382917E-2</c:v>
                </c:pt>
                <c:pt idx="10">
                  <c:v>2.7732294297440504E-2</c:v>
                </c:pt>
                <c:pt idx="11">
                  <c:v>2.3978211202560683E-2</c:v>
                </c:pt>
                <c:pt idx="12">
                  <c:v>2.3816296866143258E-2</c:v>
                </c:pt>
                <c:pt idx="13">
                  <c:v>2.3028668457182665E-2</c:v>
                </c:pt>
                <c:pt idx="14">
                  <c:v>2.0003852538486563E-2</c:v>
                </c:pt>
                <c:pt idx="15">
                  <c:v>1.6512336127587089E-2</c:v>
                </c:pt>
                <c:pt idx="16">
                  <c:v>1.6077504920878002E-2</c:v>
                </c:pt>
                <c:pt idx="17">
                  <c:v>1.3329428454702988E-2</c:v>
                </c:pt>
                <c:pt idx="18">
                  <c:v>1.1114100665063412E-2</c:v>
                </c:pt>
                <c:pt idx="19">
                  <c:v>1.0670046929670565E-2</c:v>
                </c:pt>
                <c:pt idx="20">
                  <c:v>9.7239895038622026E-3</c:v>
                </c:pt>
                <c:pt idx="21">
                  <c:v>9.1184178393151731E-3</c:v>
                </c:pt>
                <c:pt idx="22">
                  <c:v>7.6419755602323237E-3</c:v>
                </c:pt>
                <c:pt idx="23">
                  <c:v>3.764831811170751E-3</c:v>
                </c:pt>
                <c:pt idx="24">
                  <c:v>3.2177916927139021E-3</c:v>
                </c:pt>
                <c:pt idx="25">
                  <c:v>2.6216861885441137E-3</c:v>
                </c:pt>
                <c:pt idx="26">
                  <c:v>1.4359460448356269E-4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1815192"/>
        <c:axId val="401815584"/>
      </c:barChart>
      <c:lineChart>
        <c:grouping val="standard"/>
        <c:varyColors val="0"/>
        <c:ser>
          <c:idx val="0"/>
          <c:order val="0"/>
          <c:tx>
            <c:strRef>
              <c:f>Foglio1!$G$2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Foglio1!$F$3:$F$29</c:f>
              <c:strCache>
                <c:ptCount val="27"/>
                <c:pt idx="0">
                  <c:v>Automobili</c:v>
                </c:pt>
                <c:pt idx="1">
                  <c:v>Varie</c:v>
                </c:pt>
                <c:pt idx="2">
                  <c:v>Media/Editoria</c:v>
                </c:pt>
                <c:pt idx="3">
                  <c:v>Alimentari</c:v>
                </c:pt>
                <c:pt idx="4">
                  <c:v>Abbigliamento</c:v>
                </c:pt>
                <c:pt idx="5">
                  <c:v>Servizi Professionali</c:v>
                </c:pt>
                <c:pt idx="6">
                  <c:v>Finanza/Assicurazioni</c:v>
                </c:pt>
                <c:pt idx="7">
                  <c:v>Telecomunicazioni</c:v>
                </c:pt>
                <c:pt idx="8">
                  <c:v>Distribuzione</c:v>
                </c:pt>
                <c:pt idx="9">
                  <c:v>Cura persona</c:v>
                </c:pt>
                <c:pt idx="10">
                  <c:v>Locale</c:v>
                </c:pt>
                <c:pt idx="11">
                  <c:v>Farmaceutici/Sanitari</c:v>
                </c:pt>
                <c:pt idx="12">
                  <c:v>Turismo/Viaggi</c:v>
                </c:pt>
                <c:pt idx="13">
                  <c:v>Tempo libero</c:v>
                </c:pt>
                <c:pt idx="14">
                  <c:v>Informatica/Fotografia</c:v>
                </c:pt>
                <c:pt idx="15">
                  <c:v>Enti/Istituzioni</c:v>
                </c:pt>
                <c:pt idx="16">
                  <c:v>Industria/Edilizia/Attività</c:v>
                </c:pt>
                <c:pt idx="17">
                  <c:v>Abitazione</c:v>
                </c:pt>
                <c:pt idx="18">
                  <c:v>Bevande/Alcoolici</c:v>
                </c:pt>
                <c:pt idx="19">
                  <c:v>Oggetti personali</c:v>
                </c:pt>
                <c:pt idx="20">
                  <c:v>Gestione casa</c:v>
                </c:pt>
                <c:pt idx="21">
                  <c:v>Toiletries</c:v>
                </c:pt>
                <c:pt idx="22">
                  <c:v>Elettrodomestici</c:v>
                </c:pt>
                <c:pt idx="23">
                  <c:v>Moto/Veicoli</c:v>
                </c:pt>
                <c:pt idx="24">
                  <c:v>Di Servizio</c:v>
                </c:pt>
                <c:pt idx="25">
                  <c:v>Giochi/Articoli scolastici</c:v>
                </c:pt>
                <c:pt idx="26">
                  <c:v>Rubricata</c:v>
                </c:pt>
              </c:strCache>
            </c:strRef>
          </c:cat>
          <c:val>
            <c:numRef>
              <c:f>Foglio1!$G$3:$G$29</c:f>
              <c:numCache>
                <c:formatCode>0%</c:formatCode>
                <c:ptCount val="27"/>
                <c:pt idx="0">
                  <c:v>0.1977139417520134</c:v>
                </c:pt>
                <c:pt idx="1">
                  <c:v>0.10527527955238875</c:v>
                </c:pt>
                <c:pt idx="2">
                  <c:v>8.6778373758710975E-2</c:v>
                </c:pt>
                <c:pt idx="3">
                  <c:v>6.4377677969049196E-2</c:v>
                </c:pt>
                <c:pt idx="4">
                  <c:v>5.1824392497534885E-2</c:v>
                </c:pt>
                <c:pt idx="5">
                  <c:v>5.9528215066251541E-2</c:v>
                </c:pt>
                <c:pt idx="6">
                  <c:v>4.5734227303967617E-2</c:v>
                </c:pt>
                <c:pt idx="7">
                  <c:v>4.9410958528508651E-2</c:v>
                </c:pt>
                <c:pt idx="8">
                  <c:v>4.8025093755886067E-2</c:v>
                </c:pt>
                <c:pt idx="9">
                  <c:v>3.6086085890406426E-2</c:v>
                </c:pt>
                <c:pt idx="10">
                  <c:v>2.4491785087178787E-2</c:v>
                </c:pt>
                <c:pt idx="11">
                  <c:v>2.7017722476720477E-2</c:v>
                </c:pt>
                <c:pt idx="12">
                  <c:v>2.5555437959669365E-2</c:v>
                </c:pt>
                <c:pt idx="13">
                  <c:v>2.6859909833545872E-2</c:v>
                </c:pt>
                <c:pt idx="14">
                  <c:v>2.0454443123163614E-2</c:v>
                </c:pt>
                <c:pt idx="15">
                  <c:v>1.7735704867050422E-2</c:v>
                </c:pt>
                <c:pt idx="16">
                  <c:v>2.0529381496883353E-2</c:v>
                </c:pt>
                <c:pt idx="17">
                  <c:v>1.6922368597348483E-2</c:v>
                </c:pt>
                <c:pt idx="18">
                  <c:v>1.5285931550726141E-2</c:v>
                </c:pt>
                <c:pt idx="19">
                  <c:v>1.115109195888259E-2</c:v>
                </c:pt>
                <c:pt idx="20">
                  <c:v>9.5659139647404981E-3</c:v>
                </c:pt>
                <c:pt idx="21">
                  <c:v>1.0694650539949467E-2</c:v>
                </c:pt>
                <c:pt idx="22">
                  <c:v>1.2838097867646545E-2</c:v>
                </c:pt>
                <c:pt idx="23">
                  <c:v>4.9871335508325015E-3</c:v>
                </c:pt>
                <c:pt idx="24">
                  <c:v>6.4890738870548815E-3</c:v>
                </c:pt>
                <c:pt idx="25">
                  <c:v>4.5629615387102716E-3</c:v>
                </c:pt>
                <c:pt idx="26">
                  <c:v>1.041456251790365E-4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815192"/>
        <c:axId val="401815584"/>
      </c:lineChart>
      <c:catAx>
        <c:axId val="40181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01815584"/>
        <c:crosses val="autoZero"/>
        <c:auto val="1"/>
        <c:lblAlgn val="ctr"/>
        <c:lblOffset val="100"/>
        <c:noMultiLvlLbl val="0"/>
      </c:catAx>
      <c:valAx>
        <c:axId val="40181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0181519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129023190166455"/>
          <c:y val="0.91507074330511007"/>
          <c:w val="0.22890141083177545"/>
          <c:h val="7.1166490602498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0.44508</cdr:x>
      <cdr:y>0</cdr:y>
    </cdr:from>
    <cdr:to>
      <cdr:x>0.64216</cdr:x>
      <cdr:y>0.93368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2148782" y="0"/>
          <a:ext cx="951499" cy="37583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0.45781</cdr:x>
      <cdr:y>0</cdr:y>
    </cdr:from>
    <cdr:to>
      <cdr:x>0.61373</cdr:x>
      <cdr:y>0.9081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2114027" y="0"/>
          <a:ext cx="720000" cy="37095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4E21-AA1D-BE49-8829-DEA10D5CF4C8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DF2B-E534-A049-A267-F065CD458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89079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6D68F-7DBE-1C48-BC1F-E6A07B52C7E0}" type="datetimeFigureOut">
              <a:rPr lang="it-IT" smtClean="0"/>
              <a:t>21/05/2018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627C-DB68-9A4D-8B30-F0E92B6BDF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0326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084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696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93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353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2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6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37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21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87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27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703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175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3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8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2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3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2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21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2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-121920" y="6472612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E9B29D2-0877-4FAC-9DF8-6EC3DF9A57F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0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9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27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6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3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8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41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035019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30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7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39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2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68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40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61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22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95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12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30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7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8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2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31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7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05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33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1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3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7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3" r:id="rId3"/>
    <p:sldLayoutId id="2147483680" r:id="rId4"/>
    <p:sldLayoutId id="2147483677" r:id="rId5"/>
    <p:sldLayoutId id="2147483682" r:id="rId6"/>
    <p:sldLayoutId id="2147483684" r:id="rId7"/>
    <p:sldLayoutId id="2147483666" r:id="rId8"/>
    <p:sldLayoutId id="2147483662" r:id="rId9"/>
    <p:sldLayoutId id="2147483664" r:id="rId10"/>
    <p:sldLayoutId id="2147483685" r:id="rId11"/>
    <p:sldLayoutId id="2147483678" r:id="rId12"/>
    <p:sldLayoutId id="2147483679" r:id="rId13"/>
    <p:sldLayoutId id="2147483667" r:id="rId14"/>
    <p:sldLayoutId id="2147483671" r:id="rId15"/>
  </p:sldLayoutIdLst>
  <p:hf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74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15237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 smtClean="0">
                <a:solidFill>
                  <a:srgbClr val="FFFFFF"/>
                </a:solidFill>
              </a:rPr>
              <a:t>PRESENTAZIONE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DATI APRILE 2018</a:t>
            </a:r>
            <a:r>
              <a:rPr lang="it-IT" sz="4400" dirty="0">
                <a:solidFill>
                  <a:srgbClr val="FFFFFF"/>
                </a:solidFill>
              </a:rPr>
              <a:t/>
            </a:r>
            <a:br>
              <a:rPr lang="it-IT" sz="4400" dirty="0">
                <a:solidFill>
                  <a:srgbClr val="FFFFFF"/>
                </a:solidFill>
              </a:rPr>
            </a:br>
            <a:endParaRPr lang="it-IT" sz="2000" dirty="0" smtClean="0">
              <a:solidFill>
                <a:srgbClr val="FFFFFF"/>
              </a:solidFill>
            </a:endParaRPr>
          </a:p>
          <a:p>
            <a:r>
              <a:rPr lang="it-IT" sz="4400" dirty="0" smtClean="0">
                <a:solidFill>
                  <a:srgbClr val="FFFFFF"/>
                </a:solidFill>
              </a:rPr>
              <a:t>OSSERVATORIO - FCP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ASSOINTERNET</a:t>
            </a:r>
            <a:endParaRPr lang="it-IT" sz="440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369781" y="5175273"/>
            <a:ext cx="7585612" cy="438427"/>
          </a:xfrm>
        </p:spPr>
        <p:txBody>
          <a:bodyPr/>
          <a:lstStyle/>
          <a:p>
            <a:r>
              <a:rPr lang="it-IT" sz="1800" dirty="0" smtClean="0"/>
              <a:t>Milano, 22 maggio 2018</a:t>
            </a:r>
            <a:endParaRPr lang="it-IT" sz="1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3"/>
          <p:cNvSpPr>
            <a:spLocks noGrp="1"/>
          </p:cNvSpPr>
          <p:nvPr>
            <p:ph type="subTitle" idx="10"/>
          </p:nvPr>
        </p:nvSpPr>
        <p:spPr>
          <a:xfrm>
            <a:off x="0" y="17974"/>
            <a:ext cx="12192000" cy="350821"/>
          </a:xfrm>
        </p:spPr>
        <p:txBody>
          <a:bodyPr/>
          <a:lstStyle/>
          <a:p>
            <a:r>
              <a:rPr lang="it-IT" sz="1150" i="1" dirty="0" smtClean="0"/>
              <a:t>PESO % SUL TOTALE DEGLI INVESTIMENTI NETTI nel mese di APRILE 2018 PER SETTORE MERCEOLOGICO e delta % sull’anno precedente </a:t>
            </a:r>
            <a:endParaRPr lang="it-IT" sz="1150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314230"/>
              </p:ext>
            </p:extLst>
          </p:nvPr>
        </p:nvGraphicFramePr>
        <p:xfrm>
          <a:off x="3420111" y="352372"/>
          <a:ext cx="5351779" cy="591508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2952069"/>
                <a:gridCol w="185035"/>
                <a:gridCol w="1086727"/>
                <a:gridCol w="1127948"/>
              </a:tblGrid>
              <a:tr h="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Settore merceologico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Automobili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51,4%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Media/Editoria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46,0%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Finanza/Assicurazioni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69,1%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Abbigliamento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Alimentari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Servizi Professionali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Distribuzione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-36,7%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Cura persona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Turismo/Viaggi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Telecomunicazioni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-19,3%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Locale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Tempo libero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-27,3%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Abitazione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Farmaceutici/Sanitari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Industria/Edilizia/Attività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Enti/Istituzioni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Informatica/Fotografia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Bevande/Alcoolici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Elettrodomestici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Toiletries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Gestione casa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-28,9%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Oggetti personali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-30,1%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Moto/Veicoli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Giochi/Articoli scolastici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 Servizio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Rubricata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190,3%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10</a:t>
            </a:fld>
            <a:endParaRPr lang="en-US" sz="1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3468" y="6578244"/>
            <a:ext cx="11441372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it-IT" sz="900" i="1" dirty="0" smtClean="0">
                <a:latin typeface="Arial Black" panose="020B0A04020102020204" pitchFamily="34" charset="0"/>
              </a:rPr>
              <a:t>N.B Nella tavola sono indicati i pesi % di ciascun settore merceologico e non il totale investimenti in quanto una delle Aziende Dichiaranti non è in grado di fornire il dettaglio di tale dato. Segnaliamo che il dato può ritenersi rappresentativo.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82989" y="6293740"/>
            <a:ext cx="1049649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900" i="1" dirty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it-IT" sz="900" i="1" dirty="0">
                <a:latin typeface="Arial Black" panose="020B0A04020102020204" pitchFamily="34" charset="0"/>
              </a:rPr>
              <a:t> La </a:t>
            </a:r>
            <a:r>
              <a:rPr lang="it-IT" sz="900" i="1" dirty="0" err="1">
                <a:latin typeface="Arial Black" panose="020B0A04020102020204" pitchFamily="34" charset="0"/>
              </a:rPr>
              <a:t>Diff</a:t>
            </a:r>
            <a:r>
              <a:rPr lang="it-IT" sz="900" i="1" dirty="0">
                <a:latin typeface="Arial Black" panose="020B0A04020102020204" pitchFamily="34" charset="0"/>
              </a:rPr>
              <a:t> % è calcolata sugli investimenti netti espressi in migliaia di euro: (Investimenti Netti 2018 – Investimenti netti 2017)/ Investimenti Netti 2017.</a:t>
            </a:r>
          </a:p>
        </p:txBody>
      </p:sp>
    </p:spTree>
    <p:extLst>
      <p:ext uri="{BB962C8B-B14F-4D97-AF65-F5344CB8AC3E}">
        <p14:creationId xmlns:p14="http://schemas.microsoft.com/office/powerpoint/2010/main" val="36780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3"/>
          <p:cNvSpPr>
            <a:spLocks noGrp="1"/>
          </p:cNvSpPr>
          <p:nvPr>
            <p:ph type="subTitle" idx="10"/>
          </p:nvPr>
        </p:nvSpPr>
        <p:spPr>
          <a:xfrm>
            <a:off x="355227" y="82142"/>
            <a:ext cx="11481547" cy="438427"/>
          </a:xfrm>
        </p:spPr>
        <p:txBody>
          <a:bodyPr/>
          <a:lstStyle/>
          <a:p>
            <a:r>
              <a:rPr lang="it-IT" sz="1400" i="1" dirty="0" smtClean="0"/>
              <a:t>PESO % SUL TOTALE DEGLI INVESTIMENTI NETTI progressivi Ad aprile 2018 PER SETTORE MERCEOLOGICO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11</a:t>
            </a:fld>
            <a:endParaRPr lang="en-US" sz="1000" dirty="0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120407"/>
              </p:ext>
            </p:extLst>
          </p:nvPr>
        </p:nvGraphicFramePr>
        <p:xfrm>
          <a:off x="466725" y="742708"/>
          <a:ext cx="11258550" cy="5524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03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764730"/>
              </p:ext>
            </p:extLst>
          </p:nvPr>
        </p:nvGraphicFramePr>
        <p:xfrm>
          <a:off x="1404038" y="255036"/>
          <a:ext cx="9383924" cy="6373028"/>
        </p:xfrm>
        <a:graphic>
          <a:graphicData uri="http://schemas.openxmlformats.org/drawingml/2006/table">
            <a:tbl>
              <a:tblPr/>
              <a:tblGrid>
                <a:gridCol w="1494007"/>
                <a:gridCol w="1014079"/>
                <a:gridCol w="1092075"/>
                <a:gridCol w="1092075"/>
                <a:gridCol w="1191313"/>
                <a:gridCol w="1092075"/>
                <a:gridCol w="1191313"/>
                <a:gridCol w="119562"/>
                <a:gridCol w="1097425"/>
              </a:tblGrid>
              <a:tr h="145524">
                <a:tc gridSpan="2">
                  <a:txBody>
                    <a:bodyPr/>
                    <a:lstStyle/>
                    <a:p>
                      <a:pPr algn="l" rtl="0" fontAlgn="ctr"/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E: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10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7.000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</a:tr>
              <a:tr h="12864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it-IT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it-IT" sz="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0,</a:t>
                      </a:r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DEGLI INVESTIMENTI PUBBLICITARI </a:t>
                      </a:r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</a:t>
                      </a:r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MESE 2018</a:t>
                      </a:r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 2017 </a:t>
                      </a:r>
                    </a:p>
                    <a:p>
                      <a:pPr algn="ctr" fontAlgn="ctr"/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  <a:endParaRPr lang="it-IT" sz="12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rowSpan="1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DEGLI INVESTIMENTI PUBBLICITARI PER MESE DELLE AZIENDE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INVESTIMENTI 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Sottotitolo 3"/>
          <p:cNvSpPr txBox="1">
            <a:spLocks/>
          </p:cNvSpPr>
          <p:nvPr/>
        </p:nvSpPr>
        <p:spPr>
          <a:xfrm>
            <a:off x="428064" y="-79222"/>
            <a:ext cx="11481547" cy="438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6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8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None/>
              <a:defRPr lang="it-IT"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dirty="0" smtClean="0"/>
              <a:t>Ranking per fascia di INVESTIMENTO totale (per 1.000) - Crescita % E PESO DEGLI INVESTIMENTI MENSILE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12</a:t>
            </a:fld>
            <a:endParaRPr lang="en-US" sz="1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56640" y="6692472"/>
            <a:ext cx="1001014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dagli investimenti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netti pubblicitari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 esclusa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/Search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"</a:t>
            </a:r>
            <a:endParaRPr lang="it-IT" sz="1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3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217104"/>
              </p:ext>
            </p:extLst>
          </p:nvPr>
        </p:nvGraphicFramePr>
        <p:xfrm>
          <a:off x="1404038" y="268483"/>
          <a:ext cx="9383924" cy="6373028"/>
        </p:xfrm>
        <a:graphic>
          <a:graphicData uri="http://schemas.openxmlformats.org/drawingml/2006/table">
            <a:tbl>
              <a:tblPr/>
              <a:tblGrid>
                <a:gridCol w="1494007"/>
                <a:gridCol w="1014079"/>
                <a:gridCol w="1092075"/>
                <a:gridCol w="1092075"/>
                <a:gridCol w="1191313"/>
                <a:gridCol w="1092075"/>
                <a:gridCol w="1191313"/>
                <a:gridCol w="119562"/>
                <a:gridCol w="1097425"/>
              </a:tblGrid>
              <a:tr h="220570">
                <a:tc gridSpan="2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E: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10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7.000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</a:tr>
              <a:tr h="16898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it-IT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011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DEGLI INVESTIMENTI PUBBLICITARI PROGRESSIVI</a:t>
                      </a:r>
                      <a:r>
                        <a:rPr lang="it-IT" sz="1200" b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 2017 </a:t>
                      </a:r>
                    </a:p>
                    <a:p>
                      <a:pPr algn="ctr" fontAlgn="ctr"/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  <a:endParaRPr lang="it-IT" sz="12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011">
                <a:tc rowSpan="1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DEGLI INVESTIMENTI PUBBLICITARI PROGRESSIVI DELLE AZIENDE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INVESTIMENTI 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056640" y="6692472"/>
            <a:ext cx="1001014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dagli investimenti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netti pubblicitari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 esclusa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/Search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"</a:t>
            </a:r>
            <a:endParaRPr lang="it-IT" sz="1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ttotitolo 3"/>
          <p:cNvSpPr txBox="1">
            <a:spLocks/>
          </p:cNvSpPr>
          <p:nvPr/>
        </p:nvSpPr>
        <p:spPr>
          <a:xfrm>
            <a:off x="0" y="-79222"/>
            <a:ext cx="12192000" cy="438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6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8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None/>
              <a:defRPr lang="it-IT"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dirty="0" smtClean="0"/>
              <a:t>Ranking per fascia di INVESTIMENTO totale (per 1.000) - Crescita % E PESO DEGLI INVESTIMENTI PROGRESSIVO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2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35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 rot="5400000">
            <a:off x="5755297" y="-4658733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5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07269"/>
              </p:ext>
            </p:extLst>
          </p:nvPr>
        </p:nvGraphicFramePr>
        <p:xfrm>
          <a:off x="737850" y="345267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NUOVI NEL MESE DI APRILE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Nessuno</a:t>
                      </a:r>
                      <a:endParaRPr lang="de-DE" sz="1800" b="0" i="0" dirty="0" smtClean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hteck 4"/>
          <p:cNvSpPr/>
          <p:nvPr/>
        </p:nvSpPr>
        <p:spPr>
          <a:xfrm rot="5400000">
            <a:off x="5755297" y="-1265596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7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15603"/>
              </p:ext>
            </p:extLst>
          </p:nvPr>
        </p:nvGraphicFramePr>
        <p:xfrm>
          <a:off x="737850" y="3738404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CHIUSI NEL MESE DI APRILE 2018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Arial  "/>
                          <a:cs typeface="Arial"/>
                        </a:rPr>
                        <a:t>Nessuno</a:t>
                      </a:r>
                      <a:endParaRPr lang="de-DE" sz="1800" b="0" i="0" dirty="0">
                        <a:solidFill>
                          <a:srgbClr val="000000"/>
                        </a:solidFill>
                        <a:latin typeface="Arial  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43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459819" y="58845"/>
            <a:ext cx="9272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DEVICE/STRUMENTO</a:t>
            </a:r>
            <a:endParaRPr lang="it-IT" i="1" dirty="0"/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671443"/>
              </p:ext>
            </p:extLst>
          </p:nvPr>
        </p:nvGraphicFramePr>
        <p:xfrm>
          <a:off x="300790" y="832574"/>
          <a:ext cx="8075119" cy="552583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10652"/>
                <a:gridCol w="1083892"/>
                <a:gridCol w="839383"/>
                <a:gridCol w="839383"/>
                <a:gridCol w="839383"/>
                <a:gridCol w="714047"/>
                <a:gridCol w="820588"/>
                <a:gridCol w="138820"/>
                <a:gridCol w="958368"/>
                <a:gridCol w="830603"/>
              </a:tblGrid>
              <a:tr h="4179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DESKTOP/TABLET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SMARTPHONE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TV/CONS.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20.571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6.022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27.482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7.891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32.225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10.131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28.966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10.352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40,1%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-59,1%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39.372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109.244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34.395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27,7%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-11,6%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143.883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8562475" y="845416"/>
            <a:ext cx="3438514" cy="2649544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DESKTOP/TABLET</a:t>
            </a:r>
          </a:p>
          <a:p>
            <a:pPr algn="just"/>
            <a:endParaRPr lang="it-IT" sz="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latin typeface="+mj-lt"/>
                <a:cs typeface="Arial" panose="020B0604020202020204" pitchFamily="34" charset="0"/>
              </a:rPr>
              <a:t>Rappresenta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circa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il 74</a:t>
            </a: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% degli investimenti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pubblicitari totali. Tale</a:t>
            </a: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percentuale è in calo rispetto allo scorso anno </a:t>
            </a: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(aprile 2017 pari a circa l’80%)</a:t>
            </a:r>
          </a:p>
          <a:p>
            <a:pPr algn="just"/>
            <a:endParaRPr lang="it-IT" sz="500" dirty="0" smtClean="0"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latin typeface="+mj-lt"/>
              </a:rPr>
              <a:t>Il 99</a:t>
            </a:r>
            <a:r>
              <a:rPr lang="it-IT" sz="1300" b="1" dirty="0" smtClean="0">
                <a:latin typeface="+mj-lt"/>
              </a:rPr>
              <a:t>%</a:t>
            </a:r>
            <a:r>
              <a:rPr lang="it-IT" sz="1300" dirty="0" smtClean="0">
                <a:latin typeface="+mj-lt"/>
              </a:rPr>
              <a:t> </a:t>
            </a:r>
            <a:r>
              <a:rPr lang="it-IT" sz="1300" dirty="0" smtClean="0">
                <a:cs typeface="Arial" panose="020B0604020202020204" pitchFamily="34" charset="0"/>
              </a:rPr>
              <a:t>è dichiarato in </a:t>
            </a:r>
            <a:r>
              <a:rPr lang="it-IT" sz="1300" b="1" dirty="0" err="1" smtClean="0">
                <a:cs typeface="Arial" panose="020B0604020202020204" pitchFamily="34" charset="0"/>
              </a:rPr>
              <a:t>Browsing</a:t>
            </a:r>
            <a:endParaRPr lang="it-IT" sz="1300" b="1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Banner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 vale </a:t>
            </a:r>
            <a:r>
              <a:rPr lang="it-IT" sz="1300" dirty="0">
                <a:latin typeface="+mj-lt"/>
                <a:cs typeface="Arial" panose="020B0604020202020204" pitchFamily="34" charset="0"/>
              </a:rPr>
              <a:t>circa il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61% </a:t>
            </a:r>
            <a:r>
              <a:rPr lang="it-IT" sz="1300" dirty="0">
                <a:latin typeface="+mj-lt"/>
                <a:cs typeface="Arial" panose="020B0604020202020204" pitchFamily="34" charset="0"/>
              </a:rPr>
              <a:t>del totale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Desktop/Tablet, seguito dal </a:t>
            </a: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Video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 che vale il 22%. Il Banner risulta in crescita a discapito del Video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562475" y="3610084"/>
            <a:ext cx="3438514" cy="2664933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</a:t>
            </a:r>
          </a:p>
          <a:p>
            <a:pPr algn="just"/>
            <a:endParaRPr lang="it-IT" sz="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Cresce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la </a:t>
            </a:r>
            <a:r>
              <a:rPr lang="it-IT" sz="1300" dirty="0">
                <a:latin typeface="+mj-lt"/>
                <a:cs typeface="Arial" panose="020B0604020202020204" pitchFamily="34" charset="0"/>
              </a:rPr>
              <a:t>quota </a:t>
            </a: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dell’erogato su </a:t>
            </a:r>
            <a:r>
              <a:rPr lang="it-IT" sz="1300" b="1" dirty="0">
                <a:latin typeface="+mj-lt"/>
                <a:cs typeface="Arial" panose="020B0604020202020204" pitchFamily="34" charset="0"/>
              </a:rPr>
              <a:t>Smartphone</a:t>
            </a:r>
            <a:r>
              <a:rPr lang="it-IT" sz="1300" dirty="0">
                <a:latin typeface="+mj-lt"/>
                <a:cs typeface="Arial" panose="020B0604020202020204" pitchFamily="34" charset="0"/>
              </a:rPr>
              <a:t>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(</a:t>
            </a: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26% </a:t>
            </a: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ad </a:t>
            </a: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aprile 2018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verso il 20% ad aprile 2017)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latin typeface="+mj-lt"/>
                <a:cs typeface="Arial" panose="020B0604020202020204" pitchFamily="34" charset="0"/>
              </a:rPr>
              <a:t>La quota di </a:t>
            </a:r>
            <a:r>
              <a:rPr lang="it-IT" sz="1300" b="1" dirty="0" err="1" smtClean="0">
                <a:latin typeface="+mj-lt"/>
                <a:cs typeface="Arial" panose="020B0604020202020204" pitchFamily="34" charset="0"/>
              </a:rPr>
              <a:t>App</a:t>
            </a: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 è pari al 15% del totale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, e risulta in crescita rispetto ad Aprile 2017 (pari al 12%)</a:t>
            </a:r>
            <a:endParaRPr lang="it-IT" sz="500" dirty="0"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latin typeface="+mj-lt"/>
                <a:cs typeface="Arial" panose="020B0604020202020204" pitchFamily="34" charset="0"/>
              </a:rPr>
              <a:t>Le tipologie </a:t>
            </a: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Banner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e</a:t>
            </a: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 Video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pesano rispettivamente il 62% e il 22%, entrambe in calo rispetto ad aprile 2017 (rispettivamente pari al 63% e al 24%)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20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  <p:bldP spid="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459819" y="45720"/>
            <a:ext cx="9272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FRUIZIONE</a:t>
            </a:r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23476"/>
              </p:ext>
            </p:extLst>
          </p:nvPr>
        </p:nvGraphicFramePr>
        <p:xfrm>
          <a:off x="519747" y="713066"/>
          <a:ext cx="6917388" cy="542561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93190"/>
                <a:gridCol w="924961"/>
                <a:gridCol w="924961"/>
                <a:gridCol w="924961"/>
                <a:gridCol w="924961"/>
                <a:gridCol w="152980"/>
                <a:gridCol w="1056078"/>
                <a:gridCol w="915296"/>
              </a:tblGrid>
              <a:tr h="4179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BROWSING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25.339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33.929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1.512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41.002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1.455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37.633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1.739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61,5%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39.372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137.903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5.980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59,7%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143.883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7920795" y="760952"/>
            <a:ext cx="3438514" cy="2649544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BROWSING</a:t>
            </a:r>
          </a:p>
          <a:p>
            <a:pPr algn="just"/>
            <a:endParaRPr lang="it-IT" sz="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cs typeface="Arial" panose="020B0604020202020204" pitchFamily="34" charset="0"/>
              </a:rPr>
              <a:t>Il 76% </a:t>
            </a:r>
            <a:r>
              <a:rPr lang="it-IT" sz="1300" dirty="0" smtClean="0">
                <a:cs typeface="Arial" panose="020B0604020202020204" pitchFamily="34" charset="0"/>
              </a:rPr>
              <a:t>dell’erogato è generato da</a:t>
            </a:r>
            <a:r>
              <a:rPr lang="it-IT" sz="1300" b="1" dirty="0" smtClean="0">
                <a:cs typeface="Arial" panose="020B0604020202020204" pitchFamily="34" charset="0"/>
              </a:rPr>
              <a:t> Desktop/Tablet,</a:t>
            </a:r>
            <a:r>
              <a:rPr lang="it-IT" sz="1300" dirty="0" smtClean="0">
                <a:cs typeface="Arial" panose="020B0604020202020204" pitchFamily="34" charset="0"/>
              </a:rPr>
              <a:t> in calo rispetto ad aprile 2017 (82%)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30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latin typeface="+mj-lt"/>
                <a:cs typeface="Arial" panose="020B0604020202020204" pitchFamily="34" charset="0"/>
              </a:rPr>
              <a:t>Il </a:t>
            </a: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61%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è erogato nella tipologia </a:t>
            </a: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Banner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(ad aprile 2017 valeva circa il 59%)</a:t>
            </a:r>
          </a:p>
          <a:p>
            <a:pPr algn="just"/>
            <a:endParaRPr lang="it-IT" sz="50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cs typeface="Arial" panose="020B0604020202020204" pitchFamily="34" charset="0"/>
              </a:rPr>
              <a:t>Anche la tipologia </a:t>
            </a:r>
            <a:r>
              <a:rPr lang="it-IT" sz="1300" b="1" dirty="0" smtClean="0">
                <a:cs typeface="Arial" panose="020B0604020202020204" pitchFamily="34" charset="0"/>
              </a:rPr>
              <a:t>Video (pari al 21%) risulta </a:t>
            </a:r>
            <a:r>
              <a:rPr lang="it-IT" sz="1300" b="1" dirty="0">
                <a:cs typeface="Arial" panose="020B0604020202020204" pitchFamily="34" charset="0"/>
              </a:rPr>
              <a:t>in </a:t>
            </a:r>
            <a:r>
              <a:rPr lang="it-IT" sz="1300" b="1" dirty="0" smtClean="0">
                <a:cs typeface="Arial" panose="020B0604020202020204" pitchFamily="34" charset="0"/>
              </a:rPr>
              <a:t>calo </a:t>
            </a:r>
            <a:r>
              <a:rPr lang="it-IT" sz="1300" dirty="0" smtClean="0">
                <a:cs typeface="Arial" panose="020B0604020202020204" pitchFamily="34" charset="0"/>
              </a:rPr>
              <a:t>rispetto allo stesso mese dell’anno scorso (24%)</a:t>
            </a:r>
            <a:endParaRPr lang="it-IT" sz="1300" dirty="0">
              <a:cs typeface="Arial" panose="020B0604020202020204" pitchFamily="34" charset="0"/>
            </a:endParaRPr>
          </a:p>
          <a:p>
            <a:pPr algn="just"/>
            <a:endParaRPr lang="it-IT" sz="13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920795" y="3617004"/>
            <a:ext cx="3438514" cy="1972436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cs typeface="Arial" panose="020B0604020202020204" pitchFamily="34" charset="0"/>
              </a:rPr>
              <a:t>L’87% </a:t>
            </a:r>
            <a:r>
              <a:rPr lang="it-IT" sz="1300" dirty="0" smtClean="0">
                <a:cs typeface="Arial" panose="020B0604020202020204" pitchFamily="34" charset="0"/>
              </a:rPr>
              <a:t>dell’erogato è generato da </a:t>
            </a:r>
            <a:r>
              <a:rPr lang="it-IT" sz="1300" b="1" dirty="0" smtClean="0">
                <a:cs typeface="Arial" panose="020B0604020202020204" pitchFamily="34" charset="0"/>
              </a:rPr>
              <a:t>Smartphone</a:t>
            </a:r>
            <a:r>
              <a:rPr lang="it-IT" sz="1300" b="1" dirty="0">
                <a:cs typeface="Arial" panose="020B0604020202020204" pitchFamily="34" charset="0"/>
              </a:rPr>
              <a:t> </a:t>
            </a:r>
            <a:r>
              <a:rPr lang="it-IT" sz="1300" dirty="0" smtClean="0">
                <a:cs typeface="Arial" panose="020B0604020202020204" pitchFamily="34" charset="0"/>
              </a:rPr>
              <a:t>(aprile 2017 pari all’83%)</a:t>
            </a:r>
          </a:p>
          <a:p>
            <a:pPr algn="just"/>
            <a:endParaRPr lang="it-IT" sz="1300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latin typeface="+mj-lt"/>
                <a:cs typeface="Arial" panose="020B0604020202020204" pitchFamily="34" charset="0"/>
              </a:rPr>
              <a:t>Il </a:t>
            </a: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34%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è erogato nella tipologia </a:t>
            </a: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Video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e il </a:t>
            </a: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59% in Banner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300" b="1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it-IT" sz="13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429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211580" y="45607"/>
            <a:ext cx="9768840" cy="438427"/>
          </a:xfrm>
        </p:spPr>
        <p:txBody>
          <a:bodyPr/>
          <a:lstStyle/>
          <a:p>
            <a:r>
              <a:rPr lang="it-IT" i="1" dirty="0"/>
              <a:t>INVESTIMENTI PUBBLICITARI in </a:t>
            </a:r>
            <a:r>
              <a:rPr lang="it-IT" i="1" dirty="0" smtClean="0"/>
              <a:t>migliaia di euro per </a:t>
            </a:r>
            <a:r>
              <a:rPr lang="it-IT" i="1" dirty="0" err="1" smtClean="0"/>
              <a:t>MODALITà</a:t>
            </a:r>
            <a:r>
              <a:rPr lang="it-IT" i="1" dirty="0" smtClean="0"/>
              <a:t> DI VENDITA</a:t>
            </a:r>
            <a:endParaRPr lang="it-IT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423966"/>
              </p:ext>
            </p:extLst>
          </p:nvPr>
        </p:nvGraphicFramePr>
        <p:xfrm>
          <a:off x="336885" y="834190"/>
          <a:ext cx="8106855" cy="5530661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26694"/>
                <a:gridCol w="938629"/>
                <a:gridCol w="942952"/>
                <a:gridCol w="821361"/>
                <a:gridCol w="821361"/>
                <a:gridCol w="821361"/>
                <a:gridCol w="768086"/>
                <a:gridCol w="137015"/>
                <a:gridCol w="930462"/>
                <a:gridCol w="898934"/>
              </a:tblGrid>
              <a:tr h="46880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IMPRESSION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TEMPO 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19.965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4.423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2.225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25.290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7.598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2.553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31.151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8.063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3.243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28.536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7.947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39.372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104.943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28.031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10.910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143.883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8767195" y="3698156"/>
            <a:ext cx="3173792" cy="2572600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algn="just"/>
            <a:endParaRPr lang="it-IT" sz="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Continua l’andamento positivo del Canale di vendita Performance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(che vale il 7% del totale)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300" b="1" dirty="0"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cs typeface="Arial" panose="020B0604020202020204" pitchFamily="34" charset="0"/>
              </a:rPr>
              <a:t>Aumenta </a:t>
            </a:r>
            <a:r>
              <a:rPr lang="it-IT" sz="1300" dirty="0">
                <a:cs typeface="Arial" panose="020B0604020202020204" pitchFamily="34" charset="0"/>
              </a:rPr>
              <a:t>il venduto su </a:t>
            </a:r>
            <a:r>
              <a:rPr lang="it-IT" sz="1300" b="1" dirty="0">
                <a:cs typeface="Arial" panose="020B0604020202020204" pitchFamily="34" charset="0"/>
              </a:rPr>
              <a:t>Smartphone </a:t>
            </a:r>
            <a:r>
              <a:rPr lang="it-IT" sz="1300" dirty="0">
                <a:cs typeface="Arial" panose="020B0604020202020204" pitchFamily="34" charset="0"/>
              </a:rPr>
              <a:t>(</a:t>
            </a:r>
            <a:r>
              <a:rPr lang="it-IT" sz="1300" b="1" dirty="0" smtClean="0">
                <a:cs typeface="Arial" panose="020B0604020202020204" pitchFamily="34" charset="0"/>
              </a:rPr>
              <a:t>21% </a:t>
            </a:r>
            <a:r>
              <a:rPr lang="it-IT" sz="1300" b="1" dirty="0">
                <a:cs typeface="Arial" panose="020B0604020202020204" pitchFamily="34" charset="0"/>
              </a:rPr>
              <a:t>ad aprile 2018</a:t>
            </a:r>
            <a:r>
              <a:rPr lang="it-IT" sz="1300" dirty="0">
                <a:cs typeface="Arial" panose="020B0604020202020204" pitchFamily="34" charset="0"/>
              </a:rPr>
              <a:t> verso il </a:t>
            </a:r>
            <a:r>
              <a:rPr lang="it-IT" sz="1300" dirty="0" smtClean="0">
                <a:cs typeface="Arial" panose="020B0604020202020204" pitchFamily="34" charset="0"/>
              </a:rPr>
              <a:t>13% </a:t>
            </a:r>
            <a:r>
              <a:rPr lang="it-IT" sz="1300" dirty="0">
                <a:cs typeface="Arial" panose="020B0604020202020204" pitchFamily="34" charset="0"/>
              </a:rPr>
              <a:t>ad aprile 2017). Segnaliamo in particolare una crescita di </a:t>
            </a:r>
            <a:r>
              <a:rPr lang="it-IT" sz="1300" dirty="0" smtClean="0">
                <a:cs typeface="Arial" panose="020B0604020202020204" pitchFamily="34" charset="0"/>
              </a:rPr>
              <a:t>Smartphone/Direct </a:t>
            </a:r>
            <a:r>
              <a:rPr lang="it-IT" sz="1300" dirty="0" err="1" smtClean="0">
                <a:cs typeface="Arial" panose="020B0604020202020204" pitchFamily="34" charset="0"/>
              </a:rPr>
              <a:t>Mkt</a:t>
            </a:r>
            <a:endParaRPr lang="it-IT" sz="50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67194" y="861893"/>
            <a:ext cx="3173793" cy="2664933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</a:t>
            </a:r>
          </a:p>
          <a:p>
            <a:pPr algn="just"/>
            <a:endParaRPr lang="it-IT" sz="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Il 20% degli investimenti è erogato a Tempo,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in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leggera crescita rispetto all’anno scorso (19%)</a:t>
            </a:r>
          </a:p>
          <a:p>
            <a:pPr algn="just"/>
            <a:endParaRPr lang="it-IT" sz="5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latin typeface="+mj-lt"/>
                <a:cs typeface="Arial" panose="020B0604020202020204" pitchFamily="34" charset="0"/>
              </a:rPr>
              <a:t>Aumenta il venduto su </a:t>
            </a: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Smartphone 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(</a:t>
            </a:r>
            <a:r>
              <a:rPr lang="it-IT" sz="1300" b="1" dirty="0" smtClean="0">
                <a:latin typeface="+mj-lt"/>
                <a:cs typeface="Arial" panose="020B0604020202020204" pitchFamily="34" charset="0"/>
              </a:rPr>
              <a:t>22% ad aprile 2018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 verso il 16% ad aprile 2017). Segnaliamo in particolare una crescita di Smartphone/Native e Smartphone /Banner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64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dirty="0" smtClean="0"/>
              <a:t>Trend STORICO modalità di vendita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156346" y="520859"/>
            <a:ext cx="7995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Peso % degli investimenti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pubblicitari di ciascuna </a:t>
            </a:r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modalità di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vendita</a:t>
            </a:r>
            <a:endParaRPr lang="it-IT" sz="1500" i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624" y="6112032"/>
            <a:ext cx="1074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N.B. i valori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%  fino al 2016 sono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stati calcolati a partire dai dati presenti nei report consolidati dei singoli anni.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Ricordiamo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che il perimetro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delle Aziende Dichiaranti non è omogeneo per gli anni analizzati.</a:t>
            </a:r>
            <a:endParaRPr lang="it-IT" sz="1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6</a:t>
            </a:fld>
            <a:endParaRPr lang="en-US" sz="100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637716" y="1025882"/>
            <a:ext cx="10948601" cy="4881743"/>
            <a:chOff x="637716" y="1025882"/>
            <a:chExt cx="10948601" cy="4881743"/>
          </a:xfrm>
        </p:grpSpPr>
        <p:graphicFrame>
          <p:nvGraphicFramePr>
            <p:cNvPr id="13" name="Grafico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70106412"/>
                </p:ext>
              </p:extLst>
            </p:nvPr>
          </p:nvGraphicFramePr>
          <p:xfrm>
            <a:off x="637716" y="1577672"/>
            <a:ext cx="5826584" cy="4329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4" name="Gruppo 13"/>
            <p:cNvGrpSpPr/>
            <p:nvPr/>
          </p:nvGrpSpPr>
          <p:grpSpPr>
            <a:xfrm>
              <a:off x="6779317" y="1025882"/>
              <a:ext cx="4807000" cy="4881743"/>
              <a:chOff x="6779317" y="1025882"/>
              <a:chExt cx="4807000" cy="4881743"/>
            </a:xfrm>
          </p:grpSpPr>
          <p:sp>
            <p:nvSpPr>
              <p:cNvPr id="15" name="Rettangolo 14"/>
              <p:cNvSpPr/>
              <p:nvPr/>
            </p:nvSpPr>
            <p:spPr>
              <a:xfrm>
                <a:off x="6906317" y="1025882"/>
                <a:ext cx="4680000" cy="488174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aphicFrame>
            <p:nvGraphicFramePr>
              <p:cNvPr id="17" name="Grafico 1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67303063"/>
                  </p:ext>
                </p:extLst>
              </p:nvPr>
            </p:nvGraphicFramePr>
            <p:xfrm>
              <a:off x="6779317" y="1519362"/>
              <a:ext cx="4773589" cy="40253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0207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650319" y="-1308"/>
            <a:ext cx="8891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oggetto/tipologia</a:t>
            </a:r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538962"/>
              </p:ext>
            </p:extLst>
          </p:nvPr>
        </p:nvGraphicFramePr>
        <p:xfrm>
          <a:off x="173823" y="447735"/>
          <a:ext cx="11844354" cy="484658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545584"/>
                <a:gridCol w="740773"/>
                <a:gridCol w="729378"/>
                <a:gridCol w="663071"/>
                <a:gridCol w="755900"/>
                <a:gridCol w="729378"/>
                <a:gridCol w="729378"/>
                <a:gridCol w="729378"/>
                <a:gridCol w="729378"/>
                <a:gridCol w="649810"/>
                <a:gridCol w="769162"/>
                <a:gridCol w="623286"/>
                <a:gridCol w="663071"/>
                <a:gridCol w="649810"/>
                <a:gridCol w="707274"/>
                <a:gridCol w="116842"/>
                <a:gridCol w="623286"/>
                <a:gridCol w="689595"/>
              </a:tblGrid>
              <a:tr h="50717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BANNER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VIDEO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MKT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CLASSIFIED/</a:t>
                      </a:r>
                      <a:b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DIRECTORIES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NATIVE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ALTRE TIPOLOGIE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lang="it-IT" sz="1300" b="1" i="1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  <a:tr h="2983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16.508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5.752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3612,1%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29,5%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20.961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1532,3%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2.747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1.614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1.188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3.373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2.212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23.932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8.594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3.617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1.776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39.372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81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86.698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33.171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155,6%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3.679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1.873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-4,7%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11.610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6.808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143.883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Rettangolo 10"/>
          <p:cNvSpPr/>
          <p:nvPr/>
        </p:nvSpPr>
        <p:spPr>
          <a:xfrm>
            <a:off x="550339" y="5447006"/>
            <a:ext cx="3528000" cy="1273032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algn="just"/>
            <a:r>
              <a:rPr lang="it-IT" sz="1300" dirty="0" smtClean="0">
                <a:cs typeface="Arial" panose="020B0604020202020204" pitchFamily="34" charset="0"/>
              </a:rPr>
              <a:t>Circa il 22% degli investimenti pubblicitari è erogato su Video. L’andamento risulta negativo rispetto aprile 2017 (25%) in particolare per Desktop/Tablet fruito tramite </a:t>
            </a:r>
            <a:r>
              <a:rPr lang="it-IT" sz="1300" dirty="0" err="1" smtClean="0">
                <a:cs typeface="Arial" panose="020B0604020202020204" pitchFamily="34" charset="0"/>
              </a:rPr>
              <a:t>Browsing</a:t>
            </a:r>
            <a:r>
              <a:rPr lang="it-IT" sz="1300" dirty="0" smtClean="0">
                <a:cs typeface="Arial" panose="020B0604020202020204" pitchFamily="34" charset="0"/>
              </a:rPr>
              <a:t>. </a:t>
            </a:r>
            <a:endParaRPr lang="it-IT" sz="13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853080" y="5447006"/>
            <a:ext cx="3528000" cy="1274400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NATIVE</a:t>
            </a:r>
          </a:p>
          <a:p>
            <a:pPr algn="just"/>
            <a:r>
              <a:rPr lang="it-IT" sz="1300" dirty="0" smtClean="0">
                <a:latin typeface="+mj-lt"/>
                <a:cs typeface="Arial" panose="020B0604020202020204" pitchFamily="34" charset="0"/>
              </a:rPr>
              <a:t>Rappresenta circa il 9% degli investimenti e viene dichiarato per la quasi totalità su </a:t>
            </a:r>
            <a:r>
              <a:rPr lang="it-IT" sz="1300" dirty="0" err="1" smtClean="0">
                <a:latin typeface="+mj-lt"/>
                <a:cs typeface="Arial" panose="020B0604020202020204" pitchFamily="34" charset="0"/>
              </a:rPr>
              <a:t>Browsing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it-IT" sz="1300" dirty="0">
                <a:cs typeface="Arial" panose="020B0604020202020204" pitchFamily="34" charset="0"/>
              </a:rPr>
              <a:t>(98</a:t>
            </a:r>
            <a:r>
              <a:rPr lang="it-IT" sz="1300" dirty="0" smtClean="0">
                <a:cs typeface="Arial" panose="020B0604020202020204" pitchFamily="34" charset="0"/>
              </a:rPr>
              <a:t>%)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. </a:t>
            </a:r>
            <a:endParaRPr lang="it-IT" sz="5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7</a:t>
            </a:fld>
            <a:endParaRPr lang="en-US" sz="1000" dirty="0"/>
          </a:p>
        </p:txBody>
      </p:sp>
      <p:sp>
        <p:nvSpPr>
          <p:cNvPr id="7" name="Rettangolo 6"/>
          <p:cNvSpPr/>
          <p:nvPr/>
        </p:nvSpPr>
        <p:spPr>
          <a:xfrm>
            <a:off x="4195481" y="5450070"/>
            <a:ext cx="3528000" cy="1273032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MKT</a:t>
            </a:r>
          </a:p>
          <a:p>
            <a:pPr algn="just"/>
            <a:r>
              <a:rPr lang="it-IT" sz="1300" dirty="0" smtClean="0">
                <a:latin typeface="+mj-lt"/>
                <a:cs typeface="Arial" panose="020B0604020202020204" pitchFamily="34" charset="0"/>
              </a:rPr>
              <a:t>Cresce la quota di Direct </a:t>
            </a:r>
            <a:r>
              <a:rPr lang="it-IT" sz="1300" dirty="0" err="1" smtClean="0">
                <a:latin typeface="+mj-lt"/>
                <a:cs typeface="Arial" panose="020B0604020202020204" pitchFamily="34" charset="0"/>
              </a:rPr>
              <a:t>Mkt</a:t>
            </a:r>
            <a:r>
              <a:rPr lang="it-IT" sz="1300" dirty="0" smtClean="0">
                <a:latin typeface="+mj-lt"/>
                <a:cs typeface="Arial" panose="020B0604020202020204" pitchFamily="34" charset="0"/>
              </a:rPr>
              <a:t> (che passa dal 2% ad Aprile 2017 al 3% ad Aprile 2018).</a:t>
            </a:r>
          </a:p>
          <a:p>
            <a:pPr algn="just"/>
            <a:r>
              <a:rPr lang="it-IT" sz="1300" dirty="0" smtClean="0">
                <a:latin typeface="+mj-lt"/>
                <a:cs typeface="Arial" panose="020B0604020202020204" pitchFamily="34" charset="0"/>
              </a:rPr>
              <a:t>Circa il 60% delle Concessionarie che dichiarano tale dato presentano valori in crescita</a:t>
            </a:r>
            <a:r>
              <a:rPr lang="it-IT" sz="13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it-IT" sz="50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  <p:bldP spid="1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737276" y="155354"/>
            <a:ext cx="8717449" cy="438427"/>
          </a:xfrm>
        </p:spPr>
        <p:txBody>
          <a:bodyPr/>
          <a:lstStyle/>
          <a:p>
            <a:r>
              <a:rPr lang="it-IT" altLang="it-IT" sz="1400" i="1" dirty="0" smtClean="0"/>
              <a:t>INVESTIMENTI PUBBLICITARI VIDEO </a:t>
            </a:r>
            <a:r>
              <a:rPr lang="it-IT" altLang="it-IT" sz="1400" i="1" dirty="0"/>
              <a:t>per mese </a:t>
            </a:r>
            <a:r>
              <a:rPr lang="it-IT" altLang="it-IT" sz="1400" i="1" dirty="0" smtClean="0"/>
              <a:t>e progressivo AD APRILE 2018 </a:t>
            </a:r>
            <a:r>
              <a:rPr lang="it-IT" altLang="it-IT" sz="1400" i="1" dirty="0"/>
              <a:t>in valore assoluto e percentuale suddiviso per le </a:t>
            </a:r>
            <a:r>
              <a:rPr lang="it-IT" altLang="it-IT" sz="1400" i="1" dirty="0" smtClean="0"/>
              <a:t>TRE tipologie video</a:t>
            </a:r>
            <a:endParaRPr lang="it-IT" altLang="it-IT" sz="1400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45328"/>
              </p:ext>
            </p:extLst>
          </p:nvPr>
        </p:nvGraphicFramePr>
        <p:xfrm>
          <a:off x="657899" y="857756"/>
          <a:ext cx="10876202" cy="5514024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436438"/>
                <a:gridCol w="856635"/>
                <a:gridCol w="856635"/>
                <a:gridCol w="856635"/>
                <a:gridCol w="856635"/>
                <a:gridCol w="856635"/>
                <a:gridCol w="856635"/>
                <a:gridCol w="856635"/>
                <a:gridCol w="856635"/>
                <a:gridCol w="141936"/>
                <a:gridCol w="825102"/>
                <a:gridCol w="809823"/>
                <a:gridCol w="809823"/>
              </a:tblGrid>
              <a:tr h="247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108" marR="45108" marT="45109" marB="451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sul Totale 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170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08" marR="45108" marT="45109" marB="4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Banner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Out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  <a:p>
                      <a:pPr algn="ctr" rtl="0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  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Banner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Out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  <a:tr h="21144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  <a:tr h="314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4.516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-20,1%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5.752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6.700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1.766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77,7%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7.300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158,3%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6.313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1.684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8.594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05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64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24.829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6.328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2.015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116,6%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33.171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21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smtClean="0"/>
              <a:t>Trend STORICO DEL FATTURATO VIDEO  suddiviso per tipologia</a:t>
            </a:r>
            <a:endParaRPr lang="it-IT" sz="1400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9624" y="6193920"/>
            <a:ext cx="1074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N.B. i valori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% fino al 2016 sono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stati calcolati a partire dai dati presenti nei report consolidati dei singoli anni.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Ricordiamo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che il perimetro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delle Aziende Dichiaranti non è omogeneo per gli anni analizzati.</a:t>
            </a:r>
            <a:endParaRPr lang="it-IT" sz="1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9</a:t>
            </a:fld>
            <a:endParaRPr lang="en-US" sz="1000" dirty="0"/>
          </a:p>
        </p:txBody>
      </p:sp>
      <p:sp>
        <p:nvSpPr>
          <p:cNvPr id="20" name="Rettangolo 19"/>
          <p:cNvSpPr/>
          <p:nvPr/>
        </p:nvSpPr>
        <p:spPr>
          <a:xfrm>
            <a:off x="2156346" y="520859"/>
            <a:ext cx="7995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Peso % degli investimenti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pubblicitari di ciascuna tipologia video</a:t>
            </a:r>
            <a:endParaRPr lang="it-IT" sz="1500" i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703635" y="980426"/>
            <a:ext cx="10757743" cy="4881743"/>
            <a:chOff x="703635" y="980426"/>
            <a:chExt cx="10757743" cy="4881743"/>
          </a:xfrm>
        </p:grpSpPr>
        <p:graphicFrame>
          <p:nvGraphicFramePr>
            <p:cNvPr id="16" name="Grafico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00754579"/>
                </p:ext>
              </p:extLst>
            </p:nvPr>
          </p:nvGraphicFramePr>
          <p:xfrm>
            <a:off x="703635" y="1454055"/>
            <a:ext cx="5629930" cy="43809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" name="Gruppo 1"/>
            <p:cNvGrpSpPr/>
            <p:nvPr/>
          </p:nvGrpSpPr>
          <p:grpSpPr>
            <a:xfrm>
              <a:off x="6333566" y="980426"/>
              <a:ext cx="5127812" cy="4881743"/>
              <a:chOff x="6333566" y="980426"/>
              <a:chExt cx="5127812" cy="4881743"/>
            </a:xfrm>
          </p:grpSpPr>
          <p:sp>
            <p:nvSpPr>
              <p:cNvPr id="18" name="Rettangolo 17"/>
              <p:cNvSpPr/>
              <p:nvPr/>
            </p:nvSpPr>
            <p:spPr>
              <a:xfrm>
                <a:off x="6535271" y="980426"/>
                <a:ext cx="4926106" cy="488174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aphicFrame>
            <p:nvGraphicFramePr>
              <p:cNvPr id="11" name="Grafico 1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3204097"/>
                  </p:ext>
                </p:extLst>
              </p:nvPr>
            </p:nvGraphicFramePr>
            <p:xfrm>
              <a:off x="6333566" y="1454055"/>
              <a:ext cx="5127812" cy="42743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15258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2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2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3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Reply Consulting PRESENTATION WHITE 4.3</Template>
  <TotalTime>6031</TotalTime>
  <Words>2579</Words>
  <Application>Microsoft Office PowerPoint</Application>
  <PresentationFormat>Widescreen</PresentationFormat>
  <Paragraphs>1430</Paragraphs>
  <Slides>14</Slides>
  <Notes>13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Arial</vt:lpstr>
      <vt:lpstr>Arial  </vt:lpstr>
      <vt:lpstr>Arial Black</vt:lpstr>
      <vt:lpstr>Calibri</vt:lpstr>
      <vt:lpstr>Verdana</vt:lpstr>
      <vt:lpstr>Wingdings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Manager/>
  <Company>Reply S.p.A.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OF YOUR PRESENTATION</dc:title>
  <dc:subject/>
  <dc:creator>Selvaggi Laura</dc:creator>
  <cp:keywords/>
  <dc:description/>
  <cp:lastModifiedBy>Sacchi Matteo</cp:lastModifiedBy>
  <cp:revision>285</cp:revision>
  <cp:lastPrinted>2018-04-20T07:23:48Z</cp:lastPrinted>
  <dcterms:created xsi:type="dcterms:W3CDTF">2017-09-15T07:09:01Z</dcterms:created>
  <dcterms:modified xsi:type="dcterms:W3CDTF">2018-05-21T13:49:36Z</dcterms:modified>
  <cp:category/>
</cp:coreProperties>
</file>