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3" r:id="rId2"/>
    <p:sldMasterId id="2147483696" r:id="rId3"/>
    <p:sldMasterId id="2147483712" r:id="rId4"/>
  </p:sldMasterIdLst>
  <p:notesMasterIdLst>
    <p:notesMasterId r:id="rId22"/>
  </p:notesMasterIdLst>
  <p:handoutMasterIdLst>
    <p:handoutMasterId r:id="rId23"/>
  </p:handoutMasterIdLst>
  <p:sldIdLst>
    <p:sldId id="421" r:id="rId5"/>
    <p:sldId id="389" r:id="rId6"/>
    <p:sldId id="410" r:id="rId7"/>
    <p:sldId id="426" r:id="rId8"/>
    <p:sldId id="422" r:id="rId9"/>
    <p:sldId id="423" r:id="rId10"/>
    <p:sldId id="413" r:id="rId11"/>
    <p:sldId id="414" r:id="rId12"/>
    <p:sldId id="432" r:id="rId13"/>
    <p:sldId id="428" r:id="rId14"/>
    <p:sldId id="427" r:id="rId15"/>
    <p:sldId id="416" r:id="rId16"/>
    <p:sldId id="417" r:id="rId17"/>
    <p:sldId id="429" r:id="rId18"/>
    <p:sldId id="430" r:id="rId19"/>
    <p:sldId id="431" r:id="rId20"/>
    <p:sldId id="408" r:id="rId21"/>
  </p:sldIdLst>
  <p:sldSz cx="12192000" cy="6858000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stelli Chiara" initials="CC" lastIdx="3" clrIdx="0"/>
  <p:cmAuthor id="1" name="Selvaggi Laura" initials="SL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B25"/>
    <a:srgbClr val="576B8A"/>
    <a:srgbClr val="FFB400"/>
    <a:srgbClr val="DBE2ED"/>
    <a:srgbClr val="FDE88D"/>
    <a:srgbClr val="FFD88B"/>
    <a:srgbClr val="EE832A"/>
    <a:srgbClr val="FFB219"/>
    <a:srgbClr val="FFDC95"/>
    <a:srgbClr val="BAC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11" autoAdjust="0"/>
    <p:restoredTop sz="94434" autoAdjust="0"/>
  </p:normalViewPr>
  <p:slideViewPr>
    <p:cSldViewPr>
      <p:cViewPr varScale="1">
        <p:scale>
          <a:sx n="71" d="100"/>
          <a:sy n="71" d="100"/>
        </p:scale>
        <p:origin x="450" y="54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3054" y="-10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acchi\Documents\Clienti%20-%20FCP\AssoStampa\2018\03.%20Marzo\Output_Report%20Marzo%2018\x_PRESENTAZIONE%20Marzo%202018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acchi\Documents\Clienti%20-%20FCP\AssoStampa\2018\03.%20Marzo\Output_Report%20Marzo%2018\x_PRESENTAZIONE%20Marzo%202018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acchi\Documents\Clienti%20-%20FCP\AssoStampa\2018\03.%20Marzo\Output_Report%20Marzo%2018\x_PRESENTAZIONE%20Marzo%202018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529354167516625E-2"/>
          <c:y val="1.6894490305093244E-2"/>
          <c:w val="0.92907168210191338"/>
          <c:h val="0.8076375610344921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'Pag 3'!$R$2:$R$4</c:f>
              <c:strCache>
                <c:ptCount val="3"/>
                <c:pt idx="0">
                  <c:v>Fatturato totale</c:v>
                </c:pt>
                <c:pt idx="2">
                  <c:v>2018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'Pag 3'!$P$5:$P$17</c:f>
              <c:strCache>
                <c:ptCount val="13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Totale Progressivo</c:v>
                </c:pt>
              </c:strCache>
            </c:strRef>
          </c:cat>
          <c:val>
            <c:numRef>
              <c:f>'Pag 3'!$R$5:$R$7</c:f>
              <c:numCache>
                <c:formatCode>#,##0</c:formatCode>
                <c:ptCount val="3"/>
                <c:pt idx="0">
                  <c:v>37162.190699442515</c:v>
                </c:pt>
                <c:pt idx="1">
                  <c:v>40938.259028288288</c:v>
                </c:pt>
                <c:pt idx="2">
                  <c:v>52029.485116455682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050360"/>
        <c:axId val="213051144"/>
      </c:barChart>
      <c:lineChart>
        <c:grouping val="standard"/>
        <c:varyColors val="0"/>
        <c:ser>
          <c:idx val="0"/>
          <c:order val="0"/>
          <c:tx>
            <c:strRef>
              <c:f>'Pag 3'!$Q$2:$Q$4</c:f>
              <c:strCache>
                <c:ptCount val="3"/>
                <c:pt idx="0">
                  <c:v>Fatturato totale</c:v>
                </c:pt>
                <c:pt idx="2">
                  <c:v>2017</c:v>
                </c:pt>
              </c:strCache>
            </c:strRef>
          </c:tx>
          <c:spPr>
            <a:ln w="28575" cap="rnd">
              <a:solidFill>
                <a:srgbClr val="576B8A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'Pag 3'!$P$5:$P$17</c:f>
              <c:strCache>
                <c:ptCount val="13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Totale Progressivo</c:v>
                </c:pt>
              </c:strCache>
            </c:strRef>
          </c:cat>
          <c:val>
            <c:numRef>
              <c:f>'Pag 3'!$Q$5:$Q$16</c:f>
              <c:numCache>
                <c:formatCode>#,##0</c:formatCode>
                <c:ptCount val="12"/>
                <c:pt idx="0">
                  <c:v>40204.254653710188</c:v>
                </c:pt>
                <c:pt idx="1">
                  <c:v>45122.397903047939</c:v>
                </c:pt>
                <c:pt idx="2">
                  <c:v>57844.725481745241</c:v>
                </c:pt>
                <c:pt idx="3">
                  <c:v>48337.571343315474</c:v>
                </c:pt>
                <c:pt idx="4">
                  <c:v>55632.839072040035</c:v>
                </c:pt>
                <c:pt idx="5">
                  <c:v>48574.773014135164</c:v>
                </c:pt>
                <c:pt idx="6">
                  <c:v>38980.337880752952</c:v>
                </c:pt>
                <c:pt idx="7">
                  <c:v>27009.217469476142</c:v>
                </c:pt>
                <c:pt idx="8">
                  <c:v>51219.515120911703</c:v>
                </c:pt>
                <c:pt idx="9">
                  <c:v>56416.292877013591</c:v>
                </c:pt>
                <c:pt idx="10">
                  <c:v>61091.783511135422</c:v>
                </c:pt>
                <c:pt idx="11">
                  <c:v>62557.450500143706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050360"/>
        <c:axId val="213051144"/>
      </c:lineChart>
      <c:catAx>
        <c:axId val="213050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213051144"/>
        <c:crosses val="autoZero"/>
        <c:auto val="1"/>
        <c:lblAlgn val="ctr"/>
        <c:lblOffset val="100"/>
        <c:noMultiLvlLbl val="0"/>
      </c:catAx>
      <c:valAx>
        <c:axId val="213051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2130503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3"/>
          <c:order val="1"/>
          <c:tx>
            <c:strRef>
              <c:f>'Pag 3'!$U$2:$U$4</c:f>
              <c:strCache>
                <c:ptCount val="3"/>
                <c:pt idx="0">
                  <c:v>Totale Avvisi</c:v>
                </c:pt>
                <c:pt idx="2">
                  <c:v>2018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'Pag 3'!$P$5:$P$17</c:f>
              <c:strCache>
                <c:ptCount val="13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Totale Progressivo</c:v>
                </c:pt>
              </c:strCache>
            </c:strRef>
          </c:cat>
          <c:val>
            <c:numRef>
              <c:f>'Pag 3'!$U$5:$U$7</c:f>
              <c:numCache>
                <c:formatCode>#,##0</c:formatCode>
                <c:ptCount val="3"/>
                <c:pt idx="0">
                  <c:v>27406.382400790491</c:v>
                </c:pt>
                <c:pt idx="1">
                  <c:v>28682.31125212257</c:v>
                </c:pt>
                <c:pt idx="2">
                  <c:v>36274.040833201914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051928"/>
        <c:axId val="213052320"/>
      </c:barChart>
      <c:lineChart>
        <c:grouping val="standard"/>
        <c:varyColors val="0"/>
        <c:ser>
          <c:idx val="2"/>
          <c:order val="0"/>
          <c:tx>
            <c:strRef>
              <c:f>'Pag 3'!$T$2:$T$4</c:f>
              <c:strCache>
                <c:ptCount val="3"/>
                <c:pt idx="0">
                  <c:v>Totale Avvisi</c:v>
                </c:pt>
                <c:pt idx="2">
                  <c:v>2017</c:v>
                </c:pt>
              </c:strCache>
            </c:strRef>
          </c:tx>
          <c:spPr>
            <a:ln w="28575" cap="rnd">
              <a:solidFill>
                <a:srgbClr val="576B8A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'Pag 3'!$P$5:$P$17</c:f>
              <c:strCache>
                <c:ptCount val="13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Totale Progressivo</c:v>
                </c:pt>
              </c:strCache>
            </c:strRef>
          </c:cat>
          <c:val>
            <c:numRef>
              <c:f>'Pag 3'!$T$5:$T$16</c:f>
              <c:numCache>
                <c:formatCode>#,##0</c:formatCode>
                <c:ptCount val="12"/>
                <c:pt idx="0">
                  <c:v>27664.437978347767</c:v>
                </c:pt>
                <c:pt idx="1">
                  <c:v>29927.437171849517</c:v>
                </c:pt>
                <c:pt idx="2">
                  <c:v>36421.578906977396</c:v>
                </c:pt>
                <c:pt idx="3">
                  <c:v>34444.525509417675</c:v>
                </c:pt>
                <c:pt idx="4">
                  <c:v>36617.628578118893</c:v>
                </c:pt>
                <c:pt idx="5">
                  <c:v>32899.218662735453</c:v>
                </c:pt>
                <c:pt idx="6">
                  <c:v>31284.872735723657</c:v>
                </c:pt>
                <c:pt idx="7">
                  <c:v>23686.529965415793</c:v>
                </c:pt>
                <c:pt idx="8">
                  <c:v>34451.653352081448</c:v>
                </c:pt>
                <c:pt idx="9">
                  <c:v>36686.926955455521</c:v>
                </c:pt>
                <c:pt idx="10">
                  <c:v>38492.011526341958</c:v>
                </c:pt>
                <c:pt idx="11">
                  <c:v>42722.230369894809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051928"/>
        <c:axId val="213052320"/>
      </c:lineChart>
      <c:catAx>
        <c:axId val="213051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213052320"/>
        <c:crosses val="autoZero"/>
        <c:auto val="1"/>
        <c:lblAlgn val="ctr"/>
        <c:lblOffset val="100"/>
        <c:noMultiLvlLbl val="0"/>
      </c:catAx>
      <c:valAx>
        <c:axId val="213052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2130519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101893903915533E-2"/>
          <c:y val="3.6640960902372746E-2"/>
          <c:w val="0.88044395426110844"/>
          <c:h val="0.792441103315089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'Pag 7 P tot'!$W$20</c:f>
              <c:strCache>
                <c:ptCount val="1"/>
                <c:pt idx="0">
                  <c:v>Settimanali</c:v>
                </c:pt>
              </c:strCache>
            </c:strRef>
          </c:tx>
          <c:spPr>
            <a:solidFill>
              <a:srgbClr val="576B8A"/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'Pag 7 P tot'!$X$19:$Y$19</c:f>
              <c:numCache>
                <c:formatCode>mmm\-yy</c:formatCode>
                <c:ptCount val="2"/>
                <c:pt idx="0">
                  <c:v>42795</c:v>
                </c:pt>
                <c:pt idx="1">
                  <c:v>43160</c:v>
                </c:pt>
              </c:numCache>
            </c:numRef>
          </c:cat>
          <c:val>
            <c:numRef>
              <c:f>'Pag 7 P tot'!$X$20:$Y$20</c:f>
              <c:numCache>
                <c:formatCode>#,##0</c:formatCode>
                <c:ptCount val="2"/>
                <c:pt idx="0">
                  <c:v>22624</c:v>
                </c:pt>
                <c:pt idx="1">
                  <c:v>20222</c:v>
                </c:pt>
              </c:numCache>
            </c:numRef>
          </c:val>
        </c:ser>
        <c:ser>
          <c:idx val="1"/>
          <c:order val="1"/>
          <c:tx>
            <c:strRef>
              <c:f>'Pag 7 P tot'!$W$21</c:f>
              <c:strCache>
                <c:ptCount val="1"/>
                <c:pt idx="0">
                  <c:v>Mensili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'Pag 7 P tot'!$X$19:$Y$19</c:f>
              <c:numCache>
                <c:formatCode>mmm\-yy</c:formatCode>
                <c:ptCount val="2"/>
                <c:pt idx="0">
                  <c:v>42795</c:v>
                </c:pt>
                <c:pt idx="1">
                  <c:v>43160</c:v>
                </c:pt>
              </c:numCache>
            </c:numRef>
          </c:cat>
          <c:val>
            <c:numRef>
              <c:f>'Pag 7 P tot'!$X$21:$Y$21</c:f>
              <c:numCache>
                <c:formatCode>#,##0</c:formatCode>
                <c:ptCount val="2"/>
                <c:pt idx="0">
                  <c:v>16560</c:v>
                </c:pt>
                <c:pt idx="1">
                  <c:v>14786</c:v>
                </c:pt>
              </c:numCache>
            </c:numRef>
          </c:val>
        </c:ser>
        <c:ser>
          <c:idx val="2"/>
          <c:order val="2"/>
          <c:tx>
            <c:strRef>
              <c:f>'Pag 7 P tot'!$W$22</c:f>
              <c:strCache>
                <c:ptCount val="1"/>
                <c:pt idx="0">
                  <c:v>Altre periodicità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'Pag 7 P tot'!$X$19:$Y$19</c:f>
              <c:numCache>
                <c:formatCode>mmm\-yy</c:formatCode>
                <c:ptCount val="2"/>
                <c:pt idx="0">
                  <c:v>42795</c:v>
                </c:pt>
                <c:pt idx="1">
                  <c:v>43160</c:v>
                </c:pt>
              </c:numCache>
            </c:numRef>
          </c:cat>
          <c:val>
            <c:numRef>
              <c:f>'Pag 7 P tot'!$X$22:$Y$22</c:f>
              <c:numCache>
                <c:formatCode>#,##0</c:formatCode>
                <c:ptCount val="2"/>
                <c:pt idx="0">
                  <c:v>1111</c:v>
                </c:pt>
                <c:pt idx="1">
                  <c:v>878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295048120"/>
        <c:axId val="295048512"/>
      </c:barChart>
      <c:catAx>
        <c:axId val="29504812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295048512"/>
        <c:crosses val="autoZero"/>
        <c:auto val="0"/>
        <c:lblAlgn val="ctr"/>
        <c:lblOffset val="100"/>
        <c:noMultiLvlLbl val="0"/>
      </c:catAx>
      <c:valAx>
        <c:axId val="29504851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950481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300"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4CA06CC-DF2B-4766-BFC7-FDC658E828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604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2950"/>
            <a:ext cx="6618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6" y="4714875"/>
            <a:ext cx="54387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C1303C6-5D75-4EB5-AB33-C6E03672B9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796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737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emf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383598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176967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779852"/>
      </p:ext>
    </p:extLst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2665872679"/>
      </p:ext>
    </p:extLst>
  </p:cSld>
  <p:clrMapOvr>
    <a:masterClrMapping/>
  </p:clrMapOvr>
  <p:transition spd="med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589816"/>
      </p:ext>
    </p:extLst>
  </p:cSld>
  <p:clrMapOvr>
    <a:masterClrMapping/>
  </p:clrMapOvr>
  <p:transition spd="med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826689"/>
      </p:ext>
    </p:extLst>
  </p:cSld>
  <p:clrMapOvr>
    <a:masterClrMapping/>
  </p:clrMapOvr>
  <p:transition spd="med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306583"/>
      </p:ext>
    </p:extLst>
  </p:cSld>
  <p:clrMapOvr>
    <a:masterClrMapping/>
  </p:clrMapOvr>
  <p:transition spd="med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50887"/>
      </p:ext>
    </p:extLst>
  </p:cSld>
  <p:clrMapOvr>
    <a:masterClrMapping/>
  </p:clrMapOvr>
  <p:transition spd="med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738116"/>
      </p:ext>
    </p:extLst>
  </p:cSld>
  <p:clrMapOvr>
    <a:masterClrMapping/>
  </p:clrMapOvr>
  <p:transition spd="med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409807"/>
      </p:ext>
    </p:extLst>
  </p:cSld>
  <p:clrMapOvr>
    <a:masterClrMapping/>
  </p:clrMapOvr>
  <p:transition spd="med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837974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459494"/>
      </p:ext>
    </p:extLst>
  </p:cSld>
  <p:clrMapOvr>
    <a:masterClrMapping/>
  </p:clrMapOvr>
  <p:transition spd="med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54045"/>
      </p:ext>
    </p:extLst>
  </p:cSld>
  <p:clrMapOvr>
    <a:masterClrMapping/>
  </p:clrMapOvr>
  <p:transition spd="med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0230347"/>
      </p:ext>
    </p:extLst>
  </p:cSld>
  <p:clrMapOvr>
    <a:masterClrMapping/>
  </p:clrMapOvr>
  <p:transition spd="med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677282"/>
      </p:ext>
    </p:extLst>
  </p:cSld>
  <p:clrMapOvr>
    <a:masterClrMapping/>
  </p:clrMapOvr>
  <p:transition spd="med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808767"/>
      </p:ext>
    </p:extLst>
  </p:cSld>
  <p:clrMapOvr>
    <a:masterClrMapping/>
  </p:clrMapOvr>
  <p:transition spd="med"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021146096"/>
      </p:ext>
    </p:extLst>
  </p:cSld>
  <p:clrMapOvr>
    <a:masterClrMapping/>
  </p:clrMapOvr>
  <p:transition spd="med"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694" y="1006476"/>
            <a:ext cx="11128415" cy="4500563"/>
          </a:xfrm>
          <a:prstGeom prst="rect">
            <a:avLst/>
          </a:prstGeom>
        </p:spPr>
        <p:txBody>
          <a:bodyPr/>
          <a:lstStyle>
            <a:lvl1pPr marL="174625" indent="-174625">
              <a:spcAft>
                <a:spcPts val="115"/>
              </a:spcAft>
              <a:buFont typeface="Arial" pitchFamily="34" charset="0"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6688" indent="-166688">
              <a:spcAft>
                <a:spcPts val="115"/>
              </a:spcAft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77800">
              <a:spcAft>
                <a:spcPts val="115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77800">
              <a:spcAft>
                <a:spcPts val="115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4625" indent="-174625">
              <a:spcAft>
                <a:spcPts val="115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629693" y="249387"/>
            <a:ext cx="11148321" cy="583127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text styles</a:t>
            </a:r>
            <a:endParaRPr lang="it-IT" dirty="0"/>
          </a:p>
        </p:txBody>
      </p:sp>
      <p:pic>
        <p:nvPicPr>
          <p:cNvPr id="2050" name="Picture 2" descr="C:\MARKETING\PROGETTI\PPT REPLY TEMPLATE\elements\omini tutti colori 3d\green\reply_3d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218902" y="6283327"/>
            <a:ext cx="521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005305-56AA-41FB-8E52-9E09D388040D}" type="slidenum">
              <a:rPr lang="it-IT" sz="1000" smtClean="0">
                <a:solidFill>
                  <a:srgbClr val="000000"/>
                </a:solidFill>
              </a:rPr>
              <a:pPr algn="r"/>
              <a:t>‹N›</a:t>
            </a:fld>
            <a:endParaRPr lang="it-IT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62301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5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373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08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1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3151"/>
      </p:ext>
    </p:extLst>
  </p:cSld>
  <p:clrMapOvr>
    <a:masterClrMapping/>
  </p:clrMapOvr>
  <p:transition spd="med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20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25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41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27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254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4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10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52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920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41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006452"/>
      </p:ext>
    </p:extLst>
  </p:cSld>
  <p:clrMapOvr>
    <a:masterClrMapping/>
  </p:clrMapOvr>
  <p:transition spd="med"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389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5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102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186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511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885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757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374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49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8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414115"/>
      </p:ext>
    </p:extLst>
  </p:cSld>
  <p:clrMapOvr>
    <a:masterClrMapping/>
  </p:clrMapOvr>
  <p:transition spd="med"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94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622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970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0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6224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8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929287"/>
      </p:ext>
    </p:extLst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348115"/>
      </p:ext>
    </p:extLst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745735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196655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sp>
        <p:nvSpPr>
          <p:cNvPr id="2" name="Rettangolo 1"/>
          <p:cNvSpPr/>
          <p:nvPr userDrawn="1"/>
        </p:nvSpPr>
        <p:spPr>
          <a:xfrm>
            <a:off x="217095" y="6137095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3005305-56AA-41FB-8E52-9E09D388040D}" type="slidenum">
              <a:rPr lang="it-IT" sz="1100" smtClean="0">
                <a:solidFill>
                  <a:srgbClr val="000000"/>
                </a:solidFill>
              </a:rPr>
              <a:pPr/>
              <a:t>‹N›</a:t>
            </a:fld>
            <a:endParaRPr lang="it-IT" sz="1100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pic>
        <p:nvPicPr>
          <p:cNvPr id="4" name="Picture 2" descr="C:\MARKETING\PROGETTI\PPT REPLY TEMPLATE\elements\omini tutti colori 3d\green\reply_3d.png"/>
          <p:cNvPicPr>
            <a:picLocks noChangeAspect="1" noChangeArrowheads="1"/>
          </p:cNvPicPr>
          <p:nvPr userDrawn="1"/>
        </p:nvPicPr>
        <p:blipFill>
          <a:blip r:embed="rId15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5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47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1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c.castelli@reply.eu" TargetMode="Externa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911424" y="2198485"/>
            <a:ext cx="10081120" cy="3216228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sz="4400" dirty="0"/>
              <a:t>PRESENTAZIONE </a:t>
            </a:r>
            <a:endParaRPr lang="it-IT" sz="4400" dirty="0" smtClean="0"/>
          </a:p>
          <a:p>
            <a:r>
              <a:rPr lang="it-IT" sz="4400" dirty="0" smtClean="0"/>
              <a:t>DATI Marzo 2018</a:t>
            </a:r>
            <a:r>
              <a:rPr lang="it-IT" sz="4400" dirty="0"/>
              <a:t/>
            </a:r>
            <a:br>
              <a:rPr lang="it-IT" sz="4400" dirty="0"/>
            </a:br>
            <a:endParaRPr lang="it-IT" sz="2000" dirty="0" smtClean="0"/>
          </a:p>
          <a:p>
            <a:endParaRPr lang="it-IT" sz="4400" dirty="0" smtClean="0"/>
          </a:p>
          <a:p>
            <a:r>
              <a:rPr lang="it-IT" sz="4400" i="1" dirty="0" smtClean="0"/>
              <a:t>OSSERVATORIO DEGLI INVESTIMENTI PUBBLICITARI </a:t>
            </a:r>
            <a:r>
              <a:rPr lang="it-IT" sz="4400" i="1" dirty="0"/>
              <a:t>SULLA STAMPA</a:t>
            </a: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958660" y="5654869"/>
            <a:ext cx="7585612" cy="438427"/>
          </a:xfrm>
        </p:spPr>
        <p:txBody>
          <a:bodyPr/>
          <a:lstStyle/>
          <a:p>
            <a:r>
              <a:rPr lang="it-IT" sz="2000" dirty="0" smtClean="0"/>
              <a:t>Milano, 24 aprile 2018</a:t>
            </a:r>
            <a:endParaRPr lang="it-IT" sz="20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424" y="373634"/>
            <a:ext cx="3425003" cy="17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2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0" y="260648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PERIODICI </a:t>
            </a:r>
            <a:r>
              <a:rPr lang="it-IT" altLang="it-IT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 Totale (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per 1.000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)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1117824" y="1143193"/>
            <a:ext cx="9302928" cy="5139705"/>
            <a:chOff x="1117824" y="1143193"/>
            <a:chExt cx="9302928" cy="5139705"/>
          </a:xfrm>
        </p:grpSpPr>
        <p:graphicFrame>
          <p:nvGraphicFramePr>
            <p:cNvPr id="20" name="Grafico 1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49264666"/>
                </p:ext>
              </p:extLst>
            </p:nvPr>
          </p:nvGraphicFramePr>
          <p:xfrm>
            <a:off x="1117824" y="1143193"/>
            <a:ext cx="9136608" cy="42025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5" name="Parentesi graffa chiusa 24"/>
            <p:cNvSpPr/>
            <p:nvPr/>
          </p:nvSpPr>
          <p:spPr bwMode="auto">
            <a:xfrm>
              <a:off x="8976320" y="1996092"/>
              <a:ext cx="72008" cy="2592000"/>
            </a:xfrm>
            <a:prstGeom prst="rightBrac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9311768" y="3121536"/>
              <a:ext cx="720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-10,9%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5162640" y="6021288"/>
              <a:ext cx="104697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Settimanali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28" name="Rettangolo 27"/>
            <p:cNvSpPr/>
            <p:nvPr/>
          </p:nvSpPr>
          <p:spPr bwMode="auto">
            <a:xfrm>
              <a:off x="4871944" y="6070215"/>
              <a:ext cx="288032" cy="163757"/>
            </a:xfrm>
            <a:prstGeom prst="rect">
              <a:avLst/>
            </a:prstGeom>
            <a:solidFill>
              <a:srgbClr val="576B8A"/>
            </a:solidFill>
            <a:ln w="28575">
              <a:solidFill>
                <a:srgbClr val="576B8A"/>
              </a:solidFill>
              <a:round/>
              <a:headEnd/>
              <a:tailEnd/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6683192" y="6021288"/>
              <a:ext cx="7437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Mensili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30" name="Rettangolo 29"/>
            <p:cNvSpPr/>
            <p:nvPr/>
          </p:nvSpPr>
          <p:spPr bwMode="auto">
            <a:xfrm>
              <a:off x="6379920" y="6070215"/>
              <a:ext cx="288032" cy="163757"/>
            </a:xfrm>
            <a:prstGeom prst="rect">
              <a:avLst/>
            </a:prstGeom>
            <a:solidFill>
              <a:srgbClr val="FFB400"/>
            </a:solidFill>
            <a:ln w="28575">
              <a:solidFill>
                <a:srgbClr val="FFB400"/>
              </a:solidFill>
              <a:round/>
              <a:headEnd/>
              <a:tailEnd/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9772752" y="6026093"/>
              <a:ext cx="648000" cy="25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Diff % </a:t>
              </a:r>
              <a:endParaRPr lang="en-US" dirty="0"/>
            </a:p>
          </p:txBody>
        </p:sp>
        <p:sp>
          <p:nvSpPr>
            <p:cNvPr id="32" name="Rettangolo 31"/>
            <p:cNvSpPr/>
            <p:nvPr/>
          </p:nvSpPr>
          <p:spPr bwMode="auto">
            <a:xfrm>
              <a:off x="9462624" y="6070215"/>
              <a:ext cx="288032" cy="163757"/>
            </a:xfrm>
            <a:prstGeom prst="rect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7930952" y="6021288"/>
              <a:ext cx="14969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Altre</a:t>
              </a:r>
              <a:r>
                <a:rPr lang="en-US" dirty="0" smtClean="0"/>
                <a:t> </a:t>
              </a:r>
              <a:r>
                <a:rPr lang="en-US" dirty="0" err="1" smtClean="0"/>
                <a:t>periodicità</a:t>
              </a:r>
              <a:endParaRPr lang="en-US" dirty="0"/>
            </a:p>
          </p:txBody>
        </p:sp>
        <p:sp>
          <p:nvSpPr>
            <p:cNvPr id="34" name="Rettangolo 33"/>
            <p:cNvSpPr/>
            <p:nvPr/>
          </p:nvSpPr>
          <p:spPr bwMode="auto">
            <a:xfrm>
              <a:off x="7627680" y="6070215"/>
              <a:ext cx="288032" cy="163757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rgbClr val="92D050"/>
              </a:solidFill>
              <a:round/>
              <a:headEnd/>
              <a:tailEnd/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5647594" y="1488163"/>
              <a:ext cx="720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</a:t>
              </a:r>
              <a:r>
                <a:rPr lang="en-US" sz="1300" dirty="0">
                  <a:solidFill>
                    <a:schemeClr val="bg1"/>
                  </a:solidFill>
                </a:rPr>
                <a:t>2</a:t>
              </a:r>
              <a:r>
                <a:rPr lang="en-US" sz="1300" dirty="0" smtClean="0">
                  <a:solidFill>
                    <a:schemeClr val="bg1"/>
                  </a:solidFill>
                </a:rPr>
                <a:t>1,0%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5659920" y="2376694"/>
              <a:ext cx="720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-10,7%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5659920" y="3690274"/>
              <a:ext cx="720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-10,6%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681438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0" y="260648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PERIODICI -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Totale (per 1.000)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899291"/>
              </p:ext>
            </p:extLst>
          </p:nvPr>
        </p:nvGraphicFramePr>
        <p:xfrm>
          <a:off x="3467709" y="934566"/>
          <a:ext cx="5256583" cy="5217588"/>
        </p:xfrm>
        <a:graphic>
          <a:graphicData uri="http://schemas.openxmlformats.org/drawingml/2006/table">
            <a:tbl>
              <a:tblPr/>
              <a:tblGrid>
                <a:gridCol w="2021511"/>
                <a:gridCol w="808768"/>
                <a:gridCol w="808768"/>
                <a:gridCol w="808768"/>
                <a:gridCol w="808768"/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124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Totale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10.259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21.401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35.886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67.546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425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-11,0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5461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Settimanali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5.244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13.116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20.222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38.582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-6,6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4.602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8.080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14.786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27.468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>
                          <a:effectLst/>
                          <a:latin typeface="Arial" panose="020B0604020202020204" pitchFamily="34" charset="0"/>
                        </a:rPr>
                        <a:t>-12,9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Altre periodicità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1.496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-31,5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i="1" u="sng" strike="noStrike" dirty="0">
                          <a:effectLst/>
                          <a:latin typeface="Arial" panose="020B0604020202020204" pitchFamily="34" charset="0"/>
                        </a:rPr>
                        <a:t>-51,2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05931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435343" y="260648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PERIODICI -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(per 1.000)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e Spazio Tabellare 2018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024061"/>
              </p:ext>
            </p:extLst>
          </p:nvPr>
        </p:nvGraphicFramePr>
        <p:xfrm>
          <a:off x="3060853" y="764391"/>
          <a:ext cx="6070294" cy="5792574"/>
        </p:xfrm>
        <a:graphic>
          <a:graphicData uri="http://schemas.openxmlformats.org/drawingml/2006/table">
            <a:tbl>
              <a:tblPr/>
              <a:tblGrid>
                <a:gridCol w="2598122"/>
                <a:gridCol w="868043"/>
                <a:gridCol w="868043"/>
                <a:gridCol w="868043"/>
                <a:gridCol w="868043"/>
              </a:tblGrid>
              <a:tr h="6846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Fatturato Tabellare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9.510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19.601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33.405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62.516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-9,3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Totale </a:t>
                      </a:r>
                      <a:r>
                        <a:rPr kumimoji="0" lang="it-IT" sz="13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Spazio Tabellare</a:t>
                      </a:r>
                      <a:endParaRPr kumimoji="0" lang="it-IT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3.675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5.682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9.201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18.558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-2,8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Settimanali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4.928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12.331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18.896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36.155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-6,0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Spazio Settimanali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2.210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3.571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5.622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11.403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4.204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7.064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13.688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24.957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-9,8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Spazio 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1.256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1.958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3.180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6.394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7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300" b="1" i="0" u="sng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Altre Per.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378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206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821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1.404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-73,8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-31,5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>
                          <a:effectLst/>
                          <a:latin typeface="Arial" panose="020B0604020202020204" pitchFamily="34" charset="0"/>
                        </a:rPr>
                        <a:t>-49,8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Spazio Altre Per.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208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154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399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761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70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-56,9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1" u="sng" strike="noStrike" dirty="0">
                          <a:effectLst/>
                          <a:latin typeface="Arial" panose="020B0604020202020204" pitchFamily="34" charset="0"/>
                        </a:rPr>
                        <a:t>-31,6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29721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649326" y="182166"/>
            <a:ext cx="8640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   PERIODICI - </a:t>
            </a:r>
            <a:r>
              <a:rPr lang="it-IT" altLang="it-IT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(per 1.000) Speciale </a:t>
            </a:r>
            <a:r>
              <a:rPr lang="it-IT" altLang="it-IT" sz="18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</a:t>
            </a:r>
            <a:endParaRPr lang="it-IT" altLang="it-IT" sz="1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575106"/>
              </p:ext>
            </p:extLst>
          </p:nvPr>
        </p:nvGraphicFramePr>
        <p:xfrm>
          <a:off x="3017657" y="939203"/>
          <a:ext cx="6156686" cy="4957356"/>
        </p:xfrm>
        <a:graphic>
          <a:graphicData uri="http://schemas.openxmlformats.org/drawingml/2006/table">
            <a:tbl>
              <a:tblPr/>
              <a:tblGrid>
                <a:gridCol w="2651706"/>
                <a:gridCol w="876245"/>
                <a:gridCol w="876245"/>
                <a:gridCol w="876245"/>
                <a:gridCol w="876245"/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Fatturato Speciale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750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1.800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2.481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5.030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-53,5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-28,3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Settimanali</a:t>
                      </a:r>
                      <a:endParaRPr kumimoji="0" lang="it-IT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1.326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2.427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-20,8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Mensili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1.097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2.511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-35,0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3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Altre periodicità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36774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19436" y="17807"/>
            <a:ext cx="10153128" cy="98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Testate divise per Gruppi</a:t>
            </a:r>
            <a:b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Periodo Gennaio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2017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Marzo 2018 - </a:t>
            </a:r>
            <a:r>
              <a:rPr lang="it-IT" altLang="it-IT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FATTURATI (per 1.000) E SPAZI</a:t>
            </a:r>
            <a: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it-IT" sz="18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105649"/>
              </p:ext>
            </p:extLst>
          </p:nvPr>
        </p:nvGraphicFramePr>
        <p:xfrm>
          <a:off x="605390" y="1052737"/>
          <a:ext cx="10981220" cy="4936021"/>
        </p:xfrm>
        <a:graphic>
          <a:graphicData uri="http://schemas.openxmlformats.org/drawingml/2006/table">
            <a:tbl>
              <a:tblPr/>
              <a:tblGrid>
                <a:gridCol w="2613834"/>
                <a:gridCol w="1160208"/>
                <a:gridCol w="1029850"/>
                <a:gridCol w="1106708"/>
                <a:gridCol w="965112"/>
                <a:gridCol w="219971"/>
                <a:gridCol w="1219546"/>
                <a:gridCol w="1130167"/>
                <a:gridCol w="219403"/>
                <a:gridCol w="1316421"/>
              </a:tblGrid>
              <a:tr h="78600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 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(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tabellare+speciale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Tabellare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54460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A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Femminili attualità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28.253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-6,1%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5.946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-2,9%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-5,0%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D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Femminili moda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13.066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-12,3%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1.842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-9,6%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6,40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6,39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-0,2%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3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M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Maschili stili di vita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4.103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-23,4%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-7,8%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-11,8%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H –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Familiari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3.565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-2,4%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2.650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12,2%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-13,1%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P –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Automotive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3.386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-4,1%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701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-9,2%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4,07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22,3%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T1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Arredamento design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2.914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-7,6%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634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-4,2%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O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Economia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2.615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8,5%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5,9%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7,55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7,74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2,5%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75012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19436" y="17807"/>
            <a:ext cx="10153128" cy="98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Testate divise per Gruppi</a:t>
            </a:r>
            <a:b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Periodo Gennaio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2017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Marzo 2018 - </a:t>
            </a:r>
            <a:r>
              <a:rPr lang="it-IT" altLang="it-IT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FATTURATI (per 1.000) E SPAZI</a:t>
            </a:r>
            <a: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it-IT" sz="18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113335"/>
              </p:ext>
            </p:extLst>
          </p:nvPr>
        </p:nvGraphicFramePr>
        <p:xfrm>
          <a:off x="577064" y="1052737"/>
          <a:ext cx="10847528" cy="4936021"/>
        </p:xfrm>
        <a:graphic>
          <a:graphicData uri="http://schemas.openxmlformats.org/drawingml/2006/table">
            <a:tbl>
              <a:tblPr/>
              <a:tblGrid>
                <a:gridCol w="2609022"/>
                <a:gridCol w="1142338"/>
                <a:gridCol w="1013987"/>
                <a:gridCol w="1089662"/>
                <a:gridCol w="950247"/>
                <a:gridCol w="216583"/>
                <a:gridCol w="1200762"/>
                <a:gridCol w="1112759"/>
                <a:gridCol w="216024"/>
                <a:gridCol w="1296144"/>
              </a:tblGrid>
              <a:tr h="78600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 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(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tabellare+speciale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Tabellare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54460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L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Maschili attualità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2.215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-29,2%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681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7,7%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-10,2%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U – Arredamento</a:t>
                      </a:r>
                      <a:b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professionale</a:t>
                      </a:r>
                      <a:endParaRPr lang="it-IT" sz="15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1.367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-3,5%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539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-2,4%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-9,5%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3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T2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Altri Arredamento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1.125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-9,5%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525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-6,8%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-3,5%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G –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Benessere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1.027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-29,1%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740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-11,5%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-21,4%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M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1 - Altri Maschili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806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21,0%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7,8%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10,7%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R –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Turismo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745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29,3%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28,7%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-17,6%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Y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Varie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616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-10,7%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533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-10,2%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2882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19436" y="17807"/>
            <a:ext cx="10153128" cy="98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Testate divise per Gruppi</a:t>
            </a:r>
            <a:b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Periodo Gennaio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2017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Marzo 2018 - </a:t>
            </a:r>
            <a:r>
              <a:rPr lang="it-IT" altLang="it-IT" sz="18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FATTURATI (per 1.000) E SPAZI</a:t>
            </a:r>
            <a: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1800" dirty="0">
                <a:solidFill>
                  <a:srgbClr val="A19DF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it-IT" sz="18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862200"/>
              </p:ext>
            </p:extLst>
          </p:nvPr>
        </p:nvGraphicFramePr>
        <p:xfrm>
          <a:off x="577064" y="1052737"/>
          <a:ext cx="10847528" cy="4425021"/>
        </p:xfrm>
        <a:graphic>
          <a:graphicData uri="http://schemas.openxmlformats.org/drawingml/2006/table">
            <a:tbl>
              <a:tblPr/>
              <a:tblGrid>
                <a:gridCol w="2609022"/>
                <a:gridCol w="1142338"/>
                <a:gridCol w="1013987"/>
                <a:gridCol w="1089662"/>
                <a:gridCol w="950247"/>
                <a:gridCol w="216583"/>
                <a:gridCol w="1200762"/>
                <a:gridCol w="1112759"/>
                <a:gridCol w="216024"/>
                <a:gridCol w="1296144"/>
              </a:tblGrid>
              <a:tr h="78600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 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(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tabellare+speciale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Tabellare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Medi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54460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∆% su 2017</a:t>
                      </a:r>
                    </a:p>
                  </a:txBody>
                  <a:tcPr marL="91437" marR="91437" marT="45715" marB="4571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E –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Cucina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554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-5,0%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-15,2%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V –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Professionali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-80,4%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-66,0%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2,13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-36,2%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3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B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Altri Femminili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8,5%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625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15,1%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0,39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0,35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-11,3%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X –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Natura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-21,1%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-6,8%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-7,5%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I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Guide e altri Familiari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213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19,4%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353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19,7%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0,52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0,52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-0,2%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S </a:t>
                      </a:r>
                      <a:r>
                        <a:rPr lang="it-IT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 Bambini e ragazzi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-43,6%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-21,8%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>
                          <a:effectLst/>
                          <a:latin typeface="Arial" panose="020B0604020202020204" pitchFamily="34" charset="0"/>
                        </a:rPr>
                        <a:t>1,54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effectLst/>
                          <a:latin typeface="Arial" panose="020B0604020202020204" pitchFamily="34" charset="0"/>
                        </a:rPr>
                        <a:t>-17,8%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94960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1433788" y="2877954"/>
            <a:ext cx="5274716" cy="1564614"/>
          </a:xfrm>
        </p:spPr>
        <p:txBody>
          <a:bodyPr/>
          <a:lstStyle/>
          <a:p>
            <a:r>
              <a:rPr lang="it-IT" sz="6000" dirty="0" err="1" smtClean="0"/>
              <a:t>Thank</a:t>
            </a:r>
            <a:r>
              <a:rPr lang="it-IT" sz="6000" dirty="0" smtClean="0"/>
              <a:t> </a:t>
            </a:r>
            <a:r>
              <a:rPr lang="it-IT" sz="6000" dirty="0" err="1" smtClean="0"/>
              <a:t>you</a:t>
            </a:r>
            <a:endParaRPr lang="it-IT" sz="6000" dirty="0"/>
          </a:p>
        </p:txBody>
      </p:sp>
      <p:sp>
        <p:nvSpPr>
          <p:cNvPr id="7" name="Sottotitolo 4"/>
          <p:cNvSpPr>
            <a:spLocks noGrp="1"/>
          </p:cNvSpPr>
          <p:nvPr>
            <p:ph type="subTitle" idx="1"/>
          </p:nvPr>
        </p:nvSpPr>
        <p:spPr>
          <a:xfrm>
            <a:off x="1541365" y="4501190"/>
            <a:ext cx="9337921" cy="1232066"/>
          </a:xfrm>
        </p:spPr>
        <p:txBody>
          <a:bodyPr/>
          <a:lstStyle/>
          <a:p>
            <a:pPr algn="l"/>
            <a:r>
              <a:rPr lang="it-IT" sz="2000" dirty="0" smtClean="0"/>
              <a:t>Chiara Castelli</a:t>
            </a:r>
            <a:br>
              <a:rPr lang="it-IT" sz="2000" dirty="0" smtClean="0"/>
            </a:br>
            <a:r>
              <a:rPr lang="it-IT" sz="2000" dirty="0" smtClean="0"/>
              <a:t>Tel. +39 348 1001107</a:t>
            </a:r>
            <a:br>
              <a:rPr lang="it-IT" sz="2000" dirty="0" smtClean="0"/>
            </a:br>
            <a:r>
              <a:rPr lang="it-IT" sz="2000" dirty="0" smtClean="0">
                <a:hlinkClick r:id="rId2"/>
              </a:rPr>
              <a:t>c.castelli@reply.eu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www.reply.com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37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102526"/>
              </p:ext>
            </p:extLst>
          </p:nvPr>
        </p:nvGraphicFramePr>
        <p:xfrm>
          <a:off x="751297" y="345267"/>
          <a:ext cx="10728000" cy="2503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/>
              </a:tblGrid>
              <a:tr h="708833"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QUOTIDIANE NUOVE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Marzo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2018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ctr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Nessuna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132791"/>
              </p:ext>
            </p:extLst>
          </p:nvPr>
        </p:nvGraphicFramePr>
        <p:xfrm>
          <a:off x="751297" y="3738404"/>
          <a:ext cx="10728000" cy="2514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/>
              </a:tblGrid>
              <a:tr h="719296"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QUOTIDIANE CHIUSE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Marzo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2018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ctr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Avvisatore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Marittimo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 (</a:t>
                      </a:r>
                      <a:r>
                        <a:rPr lang="de-DE" sz="1800" b="1" i="0" baseline="0" dirty="0" err="1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Dic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  <a:cs typeface="Arial"/>
                        </a:rPr>
                        <a:t>. 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61153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4000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– Totale Fatturato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(per 1.000) e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Spazi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337683" y="737052"/>
            <a:ext cx="11516635" cy="6001188"/>
            <a:chOff x="295019" y="737052"/>
            <a:chExt cx="11516635" cy="6001188"/>
          </a:xfrm>
        </p:grpSpPr>
        <p:sp>
          <p:nvSpPr>
            <p:cNvPr id="9" name="Rettangolo 8"/>
            <p:cNvSpPr/>
            <p:nvPr/>
          </p:nvSpPr>
          <p:spPr bwMode="auto">
            <a:xfrm>
              <a:off x="295019" y="3586463"/>
              <a:ext cx="11507961" cy="273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3" name="Rettangolo 2"/>
            <p:cNvSpPr/>
            <p:nvPr/>
          </p:nvSpPr>
          <p:spPr bwMode="auto">
            <a:xfrm>
              <a:off x="303693" y="745123"/>
              <a:ext cx="11507961" cy="2736000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9296019" y="737052"/>
              <a:ext cx="2506961" cy="30777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chemeClr val="bg1"/>
                  </a:solidFill>
                </a:rPr>
                <a:t>Totale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Fatturato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9296018" y="3586056"/>
              <a:ext cx="2506961" cy="30777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chemeClr val="bg1"/>
                  </a:solidFill>
                </a:rPr>
                <a:t>Totale</a:t>
              </a:r>
              <a:r>
                <a:rPr lang="en-US" sz="1400" dirty="0" smtClean="0">
                  <a:solidFill>
                    <a:schemeClr val="bg1"/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Spazi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1343472" y="3828211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-0,9%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2" name="CasellaDiTesto 1"/>
            <p:cNvSpPr txBox="1"/>
            <p:nvPr/>
          </p:nvSpPr>
          <p:spPr>
            <a:xfrm>
              <a:off x="1267234" y="898635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-7,6%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grpSp>
          <p:nvGrpSpPr>
            <p:cNvPr id="21" name="Gruppo 20"/>
            <p:cNvGrpSpPr/>
            <p:nvPr/>
          </p:nvGrpSpPr>
          <p:grpSpPr>
            <a:xfrm>
              <a:off x="7968208" y="6476630"/>
              <a:ext cx="2902344" cy="261610"/>
              <a:chOff x="7968208" y="6476630"/>
              <a:chExt cx="2902344" cy="261610"/>
            </a:xfrm>
          </p:grpSpPr>
          <p:sp>
            <p:nvSpPr>
              <p:cNvPr id="12" name="CasellaDiTesto 11"/>
              <p:cNvSpPr txBox="1"/>
              <p:nvPr/>
            </p:nvSpPr>
            <p:spPr>
              <a:xfrm>
                <a:off x="8289384" y="6476630"/>
                <a:ext cx="4972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2017 </a:t>
                </a:r>
                <a:endParaRPr lang="en-US" dirty="0"/>
              </a:p>
            </p:txBody>
          </p:sp>
          <p:sp>
            <p:nvSpPr>
              <p:cNvPr id="13" name="Rettangolo 12"/>
              <p:cNvSpPr/>
              <p:nvPr/>
            </p:nvSpPr>
            <p:spPr bwMode="auto">
              <a:xfrm>
                <a:off x="7968208" y="6525557"/>
                <a:ext cx="288032" cy="163757"/>
              </a:xfrm>
              <a:prstGeom prst="rect">
                <a:avLst/>
              </a:prstGeom>
              <a:solidFill>
                <a:srgbClr val="576B8A"/>
              </a:solidFill>
              <a:ln w="28575">
                <a:solidFill>
                  <a:srgbClr val="576B8A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CasellaDiTesto 13"/>
              <p:cNvSpPr txBox="1"/>
              <p:nvPr/>
            </p:nvSpPr>
            <p:spPr>
              <a:xfrm>
                <a:off x="9305880" y="6476630"/>
                <a:ext cx="4972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2018 </a:t>
                </a:r>
                <a:endParaRPr lang="en-US" dirty="0"/>
              </a:p>
            </p:txBody>
          </p:sp>
          <p:sp>
            <p:nvSpPr>
              <p:cNvPr id="15" name="Rettangolo 14"/>
              <p:cNvSpPr/>
              <p:nvPr/>
            </p:nvSpPr>
            <p:spPr bwMode="auto">
              <a:xfrm>
                <a:off x="9002608" y="6525557"/>
                <a:ext cx="288032" cy="163757"/>
              </a:xfrm>
              <a:prstGeom prst="rect">
                <a:avLst/>
              </a:prstGeom>
              <a:solidFill>
                <a:srgbClr val="FFB400"/>
              </a:solidFill>
              <a:ln w="28575">
                <a:solidFill>
                  <a:srgbClr val="FFB400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10222552" y="6479758"/>
                <a:ext cx="648000" cy="25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Diff % </a:t>
                </a:r>
                <a:endParaRPr lang="en-US" dirty="0"/>
              </a:p>
            </p:txBody>
          </p:sp>
          <p:sp>
            <p:nvSpPr>
              <p:cNvPr id="20" name="Rettangolo 19"/>
              <p:cNvSpPr/>
              <p:nvPr/>
            </p:nvSpPr>
            <p:spPr bwMode="auto">
              <a:xfrm>
                <a:off x="9912424" y="6528685"/>
                <a:ext cx="288032" cy="163757"/>
              </a:xfrm>
              <a:prstGeom prst="rect">
                <a:avLst/>
              </a:prstGeom>
              <a:solidFill>
                <a:srgbClr val="C00000"/>
              </a:solidFill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rtlCol="0" anchor="ctr">
                <a:sp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CasellaDiTesto 23"/>
            <p:cNvSpPr txBox="1"/>
            <p:nvPr/>
          </p:nvSpPr>
          <p:spPr>
            <a:xfrm>
              <a:off x="2148401" y="898635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-9,3%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2175295" y="3828211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</a:t>
              </a:r>
              <a:r>
                <a:rPr lang="en-US" sz="1300" dirty="0">
                  <a:solidFill>
                    <a:schemeClr val="bg1"/>
                  </a:solidFill>
                </a:rPr>
                <a:t>4</a:t>
              </a:r>
              <a:r>
                <a:rPr lang="en-US" sz="1300" dirty="0" smtClean="0">
                  <a:solidFill>
                    <a:schemeClr val="bg1"/>
                  </a:solidFill>
                </a:rPr>
                <a:t>,2%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22" name="Grafico 2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63942686"/>
                </p:ext>
              </p:extLst>
            </p:nvPr>
          </p:nvGraphicFramePr>
          <p:xfrm>
            <a:off x="486990" y="1236999"/>
            <a:ext cx="11124017" cy="21280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CasellaDiTesto 22"/>
            <p:cNvSpPr txBox="1"/>
            <p:nvPr/>
          </p:nvSpPr>
          <p:spPr>
            <a:xfrm>
              <a:off x="2942162" y="904364"/>
              <a:ext cx="720008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-10,1%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26" name="Grafico 2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98968592"/>
                </p:ext>
              </p:extLst>
            </p:nvPr>
          </p:nvGraphicFramePr>
          <p:xfrm>
            <a:off x="486990" y="4120599"/>
            <a:ext cx="11124017" cy="20814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9" name="CasellaDiTesto 28"/>
            <p:cNvSpPr txBox="1"/>
            <p:nvPr/>
          </p:nvSpPr>
          <p:spPr>
            <a:xfrm>
              <a:off x="3028684" y="3827664"/>
              <a:ext cx="648000" cy="29238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chemeClr val="bg1"/>
                  </a:solidFill>
                </a:rPr>
                <a:t>-0,4%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489352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3999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– Totale Fatturato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(per 1.000) e Spazi</a:t>
            </a: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143951"/>
              </p:ext>
            </p:extLst>
          </p:nvPr>
        </p:nvGraphicFramePr>
        <p:xfrm>
          <a:off x="3179677" y="1556792"/>
          <a:ext cx="5832647" cy="3089172"/>
        </p:xfrm>
        <a:graphic>
          <a:graphicData uri="http://schemas.openxmlformats.org/drawingml/2006/table">
            <a:tbl>
              <a:tblPr/>
              <a:tblGrid>
                <a:gridCol w="2033867"/>
                <a:gridCol w="913525"/>
                <a:gridCol w="913525"/>
                <a:gridCol w="913525"/>
                <a:gridCol w="1058205"/>
              </a:tblGrid>
              <a:tr h="7875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Gen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Feb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Mar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Prog</a:t>
                      </a: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Mar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2018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26" marB="4572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Quotidiani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37.162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40.938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52.029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130.130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5236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9,3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-10,1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 smtClean="0">
                          <a:effectLst/>
                          <a:latin typeface="Arial" panose="020B0604020202020204" pitchFamily="34" charset="0"/>
                        </a:rPr>
                        <a:t>-9,1</a:t>
                      </a:r>
                      <a:endParaRPr lang="it-IT" sz="1400" b="1" i="1" u="sng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558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Quotidiani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27.406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28.682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36.274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92.363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5236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-0,4</a:t>
                      </a:r>
                      <a:endParaRPr lang="it-IT" sz="14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 smtClean="0">
                          <a:effectLst/>
                          <a:latin typeface="Arial" panose="020B0604020202020204" pitchFamily="34" charset="0"/>
                        </a:rPr>
                        <a:t>-1,8</a:t>
                      </a:r>
                      <a:endParaRPr lang="it-IT" sz="1400" b="1" i="1" u="sng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34471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4000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-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(per 1.000) e Spazi</a:t>
            </a: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277856"/>
              </p:ext>
            </p:extLst>
          </p:nvPr>
        </p:nvGraphicFramePr>
        <p:xfrm>
          <a:off x="3125671" y="1220404"/>
          <a:ext cx="5940659" cy="4803636"/>
        </p:xfrm>
        <a:graphic>
          <a:graphicData uri="http://schemas.openxmlformats.org/drawingml/2006/table">
            <a:tbl>
              <a:tblPr/>
              <a:tblGrid>
                <a:gridCol w="1905495"/>
                <a:gridCol w="1008791"/>
                <a:gridCol w="1008791"/>
                <a:gridCol w="1008791"/>
                <a:gridCol w="1008791"/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Nazionale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12.281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15.613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23.510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51.404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Spazi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Nazionale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4.670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5.094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7.845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17.609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23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Locale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12.561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13.365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16.317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42.243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9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Locale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20.507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21.298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26.187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67.991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0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57809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1524000" y="21054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-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Fatturato (per 1.000) e Spazi</a:t>
            </a: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478513"/>
              </p:ext>
            </p:extLst>
          </p:nvPr>
        </p:nvGraphicFramePr>
        <p:xfrm>
          <a:off x="2657618" y="764704"/>
          <a:ext cx="6876764" cy="5619945"/>
        </p:xfrm>
        <a:graphic>
          <a:graphicData uri="http://schemas.openxmlformats.org/drawingml/2006/table">
            <a:tbl>
              <a:tblPr/>
              <a:tblGrid>
                <a:gridCol w="3051564"/>
                <a:gridCol w="956300"/>
                <a:gridCol w="956300"/>
                <a:gridCol w="956300"/>
                <a:gridCol w="956300"/>
              </a:tblGrid>
              <a:tr h="67829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Testate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126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9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Classified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5.226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4.599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4.916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14.741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81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2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Classified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876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81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-14,4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-16,1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690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Legale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4.763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4.855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4.930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14.548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81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-19,1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12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Legale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1.005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3633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1690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Finanziaria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2.330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2.507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2.356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7.194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81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453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Finanziaria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387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361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  <a:tr h="281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% su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63244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0" y="44624"/>
            <a:ext cx="9144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dirty="0">
                <a:latin typeface="Arial Black" panose="020B0A04020102020204" pitchFamily="34" charset="0"/>
                <a:cs typeface="Arial" panose="020B0604020202020204" pitchFamily="34" charset="0"/>
              </a:rPr>
              <a:t>QUOTIDIANI – </a:t>
            </a: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Peso % del Fatturato e degli Spazi 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2000" i="1" dirty="0">
                <a:latin typeface="Arial Black" panose="020B0A04020102020204" pitchFamily="34" charset="0"/>
                <a:cs typeface="Arial" panose="020B0604020202020204" pitchFamily="34" charset="0"/>
              </a:rPr>
              <a:t>Progressivo </a:t>
            </a:r>
            <a:r>
              <a:rPr lang="it-IT" altLang="it-IT" sz="2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a Marzo</a:t>
            </a:r>
            <a:endParaRPr lang="it-IT" altLang="it-IT" sz="20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816121"/>
              </p:ext>
            </p:extLst>
          </p:nvPr>
        </p:nvGraphicFramePr>
        <p:xfrm>
          <a:off x="814341" y="1448644"/>
          <a:ext cx="10563318" cy="4283637"/>
        </p:xfrm>
        <a:graphic>
          <a:graphicData uri="http://schemas.openxmlformats.org/drawingml/2006/table">
            <a:tbl>
              <a:tblPr/>
              <a:tblGrid>
                <a:gridCol w="1217612"/>
                <a:gridCol w="1721223"/>
                <a:gridCol w="1438836"/>
                <a:gridCol w="1371600"/>
                <a:gridCol w="282388"/>
                <a:gridCol w="1788459"/>
                <a:gridCol w="1398494"/>
                <a:gridCol w="1344706"/>
              </a:tblGrid>
              <a:tr h="1254215"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Netto progressivo a Marzo</a:t>
                      </a:r>
                      <a:endParaRPr lang="it-IT" sz="1400" b="1" i="0" u="none" strike="noStrike" baseline="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(per 1.000</a:t>
                      </a:r>
                      <a:r>
                        <a:rPr lang="it-IT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progressivo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Marzo</a:t>
                      </a:r>
                    </a:p>
                    <a:p>
                      <a:pPr algn="ctr" fontAlgn="b"/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 progressivo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Marzo</a:t>
                      </a:r>
                    </a:p>
                    <a:p>
                      <a:pPr algn="ctr" fontAlgn="b"/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 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progressivi a 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progressivo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Marzo</a:t>
                      </a:r>
                    </a:p>
                    <a:p>
                      <a:pPr algn="ctr" fontAlgn="b"/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it-IT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%  progressivo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Marzo</a:t>
                      </a:r>
                    </a:p>
                    <a:p>
                      <a:pPr algn="ctr" fontAlgn="b"/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</a:tr>
              <a:tr h="134470">
                <a:tc>
                  <a:txBody>
                    <a:bodyPr/>
                    <a:lstStyle/>
                    <a:p>
                      <a:pPr algn="ctr" fontAlgn="b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effectLst/>
                          <a:latin typeface="Arial" panose="020B0604020202020204" pitchFamily="34" charset="0"/>
                        </a:rPr>
                        <a:t>130.130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effectLst/>
                          <a:latin typeface="Arial" panose="020B0604020202020204" pitchFamily="34" charset="0"/>
                        </a:rPr>
                        <a:t>92.363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Nazionale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51.404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39,5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41,0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17.609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19,1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19,4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Locale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42.243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67.991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73,6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72,6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Classified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14.741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10,9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2.544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Legale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14.548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11,2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12,6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3.166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49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Finanziaria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7.194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5,5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 dirty="0">
                          <a:effectLst/>
                          <a:latin typeface="Arial" panose="020B0604020202020204" pitchFamily="34" charset="0"/>
                        </a:rPr>
                        <a:t>5,0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effectLst/>
                          <a:latin typeface="Arial" panose="020B0604020202020204" pitchFamily="34" charset="0"/>
                        </a:rPr>
                        <a:t>1.053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1" u="none" strike="noStrike" dirty="0"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96129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993053"/>
              </p:ext>
            </p:extLst>
          </p:nvPr>
        </p:nvGraphicFramePr>
        <p:xfrm>
          <a:off x="732000" y="1569720"/>
          <a:ext cx="1072800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0399"/>
                <a:gridCol w="5517601"/>
              </a:tblGrid>
              <a:tr h="579090"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PERIODICHE NUOVE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Marzo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2018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42630">
                <a:tc>
                  <a:txBody>
                    <a:bodyPr/>
                    <a:lstStyle/>
                    <a:p>
                      <a:pPr algn="l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Avvisatore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Marittimo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(Gen. 2018)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(Y)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Piace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Cucinare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(Feb. 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Giallo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Zafferano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(Apr. 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Mag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Accessory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(Mar. 2018)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Femminili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30909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Millennium (Mag. 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Maschili</a:t>
                      </a:r>
                      <a:r>
                        <a:rPr lang="de-DE" sz="1800" b="1" i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Stili di Vita (M)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Spy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Giu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Familiari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(H)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30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Uomini e Donne Magazine (Mar. 2018)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Familiari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(H)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Visto Tv (Mar. 2018)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Guide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altri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Familiari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(I)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70049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112151"/>
              </p:ext>
            </p:extLst>
          </p:nvPr>
        </p:nvGraphicFramePr>
        <p:xfrm>
          <a:off x="732000" y="1752600"/>
          <a:ext cx="107280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0399"/>
                <a:gridCol w="5517601"/>
              </a:tblGrid>
              <a:tr h="549879"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TESTATE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PERIODICHE CHIUSE</a:t>
                      </a:r>
                    </a:p>
                    <a:p>
                      <a:pPr algn="ctr"/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Gennaio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2017 – </a:t>
                      </a:r>
                      <a:r>
                        <a:rPr lang="de-DE" sz="1800" b="0" i="0" baseline="0" dirty="0" err="1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Marzo</a:t>
                      </a:r>
                      <a:r>
                        <a:rPr lang="de-DE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2018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30924">
                <a:tc>
                  <a:txBody>
                    <a:bodyPr/>
                    <a:lstStyle/>
                    <a:p>
                      <a:pPr algn="ctr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" b="1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Stai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(Lug. 2017)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Benessere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(G)</a:t>
                      </a:r>
                      <a:endParaRPr lang="de-DE" sz="1800" b="1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M.C.</a:t>
                      </a:r>
                      <a:r>
                        <a:rPr lang="it-IT" altLang="it-IT" sz="1800" b="1" i="0" kern="1200" baseline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Bis Sfilate (Gen. 2018)</a:t>
                      </a:r>
                      <a:endParaRPr lang="it-IT" altLang="it-IT" sz="1800" b="1" i="0" kern="1200" noProof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Femminili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Moda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(D)</a:t>
                      </a:r>
                      <a:endParaRPr lang="de-DE" sz="1800" b="1" i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Sorrisi in Tavola (Mar.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Cucina</a:t>
                      </a:r>
                      <a:r>
                        <a:rPr lang="de-DE" sz="1800" b="1" i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Accessory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Ott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(V)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Bambini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Ott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(V)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Gioiello (Gen.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(V)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Vogue Sposa (</a:t>
                      </a:r>
                      <a:r>
                        <a:rPr lang="it-IT" sz="1800" b="1" i="0" kern="1200" noProof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Ott</a:t>
                      </a:r>
                      <a:r>
                        <a:rPr lang="it-IT" sz="1800" b="1" i="0" kern="120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2017)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Gruppo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i="0" kern="12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Professionali</a:t>
                      </a:r>
                      <a:r>
                        <a:rPr lang="de-DE" sz="1800" b="1" i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(V)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92608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4.xml><?xml version="1.0" encoding="utf-8"?>
<a:theme xmlns:a="http://schemas.openxmlformats.org/drawingml/2006/main" name="1_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23895</TotalTime>
  <Words>1478</Words>
  <Application>Microsoft Office PowerPoint</Application>
  <PresentationFormat>Widescreen</PresentationFormat>
  <Paragraphs>723</Paragraphs>
  <Slides>17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Calibri</vt:lpstr>
      <vt:lpstr>Verdana</vt:lpstr>
      <vt:lpstr>Wingdings</vt:lpstr>
      <vt:lpstr>1_Default Design</vt:lpstr>
      <vt:lpstr>2_Default Design</vt:lpstr>
      <vt:lpstr>Reply</vt:lpstr>
      <vt:lpstr>1_Reply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Testate divise per Gruppi Periodo Gennaio 2017 – Marzo 2018 - FATTURATI (per 1.000) E SPAZI </vt:lpstr>
      <vt:lpstr> Testate divise per Gruppi Periodo Gennaio 2017 – Marzo 2018 - FATTURATI (per 1.000) E SPAZI </vt:lpstr>
      <vt:lpstr> Testate divise per Gruppi Periodo Gennaio 2017 – Marzo 2018 - FATTURATI (per 1.000) E SPAZI </vt:lpstr>
      <vt:lpstr>Thank you</vt:lpstr>
    </vt:vector>
  </TitlesOfParts>
  <Company>Reply Consulting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Dati Mensili Osservatorio Stampa</dc:title>
  <dc:creator>Reply Consulting</dc:creator>
  <cp:lastModifiedBy>Sacchi Matteo</cp:lastModifiedBy>
  <cp:revision>2012</cp:revision>
  <cp:lastPrinted>2018-04-20T11:50:55Z</cp:lastPrinted>
  <dcterms:created xsi:type="dcterms:W3CDTF">2006-03-29T09:09:15Z</dcterms:created>
  <dcterms:modified xsi:type="dcterms:W3CDTF">2018-04-23T09:09:58Z</dcterms:modified>
</cp:coreProperties>
</file>