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86" r:id="rId2"/>
    <p:sldMasterId id="2147483702" r:id="rId3"/>
  </p:sldMasterIdLst>
  <p:notesMasterIdLst>
    <p:notesMasterId r:id="rId18"/>
  </p:notesMasterIdLst>
  <p:handoutMasterIdLst>
    <p:handoutMasterId r:id="rId19"/>
  </p:handoutMasterIdLst>
  <p:sldIdLst>
    <p:sldId id="324" r:id="rId4"/>
    <p:sldId id="319" r:id="rId5"/>
    <p:sldId id="310" r:id="rId6"/>
    <p:sldId id="329" r:id="rId7"/>
    <p:sldId id="311" r:id="rId8"/>
    <p:sldId id="333" r:id="rId9"/>
    <p:sldId id="320" r:id="rId10"/>
    <p:sldId id="321" r:id="rId11"/>
    <p:sldId id="334" r:id="rId12"/>
    <p:sldId id="328" r:id="rId13"/>
    <p:sldId id="330" r:id="rId14"/>
    <p:sldId id="335" r:id="rId15"/>
    <p:sldId id="338" r:id="rId16"/>
    <p:sldId id="327" r:id="rId17"/>
  </p:sldIdLst>
  <p:sldSz cx="12192000" cy="6858000"/>
  <p:notesSz cx="6797675" cy="9928225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0C1B63D-C3B3-4692-AF05-0E94781C1321}">
          <p14:sldIdLst>
            <p14:sldId id="324"/>
            <p14:sldId id="319"/>
            <p14:sldId id="310"/>
            <p14:sldId id="329"/>
            <p14:sldId id="311"/>
            <p14:sldId id="333"/>
            <p14:sldId id="320"/>
            <p14:sldId id="321"/>
            <p14:sldId id="334"/>
            <p14:sldId id="328"/>
            <p14:sldId id="330"/>
            <p14:sldId id="335"/>
            <p14:sldId id="338"/>
            <p14:sldId id="32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  <p15:guide id="3" orient="horz" pos="218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76B8A"/>
    <a:srgbClr val="FFCB25"/>
    <a:srgbClr val="5A6F90"/>
    <a:srgbClr val="63789B"/>
    <a:srgbClr val="A1ACD1"/>
    <a:srgbClr val="FEFE50"/>
    <a:srgbClr val="FC9728"/>
    <a:srgbClr val="FDE88D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25E5076-3810-47DD-B79F-674D7AD40C01}" styleName="Stile scuro 1 - Color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Stile scuro 1 - Color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Stile scuro 1 - Colore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Stile scuro 2 - Colore 3/Colore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03447BB-5D67-496B-8E87-E561075AD55C}" styleName="Stile scuro 1 - Color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85" autoAdjust="0"/>
    <p:restoredTop sz="99343" autoAdjust="0"/>
  </p:normalViewPr>
  <p:slideViewPr>
    <p:cSldViewPr snapToGrid="0" snapToObjects="1">
      <p:cViewPr varScale="1">
        <p:scale>
          <a:sx n="71" d="100"/>
          <a:sy n="71" d="100"/>
        </p:scale>
        <p:origin x="432" y="54"/>
      </p:cViewPr>
      <p:guideLst>
        <p:guide orient="horz" pos="2160"/>
        <p:guide pos="3817"/>
        <p:guide orient="horz" pos="218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4188"/>
    </p:cViewPr>
  </p:sorterViewPr>
  <p:notesViewPr>
    <p:cSldViewPr snapToGrid="0" snapToObjects="1" showGuides="1">
      <p:cViewPr varScale="1">
        <p:scale>
          <a:sx n="50" d="100"/>
          <a:sy n="50" d="100"/>
        </p:scale>
        <p:origin x="2040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.sacchi\Documents\Clienti%20-%20FCP\AssoInternet\2018\01.%20Gennaio%202018\File%20di%20Lavoro\09_Grafici%20Video%20e%20Modalit&#224;%20di%20Vendi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m.sacchi\Documents\Clienti%20-%20FCP\AssoInternet\2018\01.%20Gennaio%202018\File%20di%20Lavoro\09_Grafici%20Video%20e%20Modalit&#224;%20di%20Vendita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.sacchi\Documents\Clienti%20-%20FCP\AssoInternet\2018\01.%20Gennaio%202018\File%20di%20Lavoro\09_Grafici%20Video%20e%20Modalit&#224;%20di%20Vendi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m.sacchi\Documents\Clienti%20-%20FCP\AssoInternet\2018\03.%20Marzo%202018\File%20di%20Lavoro\09_Grafici%20Video%20e%20Modalit&#224;%20di%20Vendita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Clienti\FCP\1.%20ASSOINTERNET\2018\03_Marzo%202018\File%20di%20Lavoro\Grafico%20Settore%20merceologico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76134352478227E-2"/>
          <c:y val="3.6170846372528355E-2"/>
          <c:w val="0.94444444444444442"/>
          <c:h val="0.726456384168604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'Grafici storici'!$B$1</c:f>
              <c:strCache>
                <c:ptCount val="1"/>
                <c:pt idx="0">
                  <c:v>Impression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61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66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71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73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'Grafici storici'!$A$2:$A$5</c:f>
              <c:strCache>
                <c:ptCount val="4"/>
                <c:pt idx="0">
                  <c:v>anno 2013</c:v>
                </c:pt>
                <c:pt idx="1">
                  <c:v>anno 2014</c:v>
                </c:pt>
                <c:pt idx="2">
                  <c:v>anno 2015</c:v>
                </c:pt>
                <c:pt idx="3">
                  <c:v>anno 2016</c:v>
                </c:pt>
              </c:strCache>
            </c:strRef>
          </c:cat>
          <c:val>
            <c:numRef>
              <c:f>'Grafici storici'!$B$2:$B$5</c:f>
              <c:numCache>
                <c:formatCode>0%</c:formatCode>
                <c:ptCount val="4"/>
                <c:pt idx="0">
                  <c:v>0.60811231321245263</c:v>
                </c:pt>
                <c:pt idx="1">
                  <c:v>0.66177131193779193</c:v>
                </c:pt>
                <c:pt idx="2">
                  <c:v>0.71084370692268151</c:v>
                </c:pt>
                <c:pt idx="3">
                  <c:v>0.72926774888838508</c:v>
                </c:pt>
              </c:numCache>
            </c:numRef>
          </c:val>
        </c:ser>
        <c:ser>
          <c:idx val="1"/>
          <c:order val="1"/>
          <c:tx>
            <c:strRef>
              <c:f>'Grafici storici'!$C$1</c:f>
              <c:strCache>
                <c:ptCount val="1"/>
                <c:pt idx="0">
                  <c:v>Tempo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24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26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20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19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'Grafici storici'!$A$2:$A$5</c:f>
              <c:strCache>
                <c:ptCount val="4"/>
                <c:pt idx="0">
                  <c:v>anno 2013</c:v>
                </c:pt>
                <c:pt idx="1">
                  <c:v>anno 2014</c:v>
                </c:pt>
                <c:pt idx="2">
                  <c:v>anno 2015</c:v>
                </c:pt>
                <c:pt idx="3">
                  <c:v>anno 2016</c:v>
                </c:pt>
              </c:strCache>
            </c:strRef>
          </c:cat>
          <c:val>
            <c:numRef>
              <c:f>'Grafici storici'!$C$2:$C$5</c:f>
              <c:numCache>
                <c:formatCode>0%</c:formatCode>
                <c:ptCount val="4"/>
                <c:pt idx="0">
                  <c:v>0.24346344793706715</c:v>
                </c:pt>
                <c:pt idx="1">
                  <c:v>0.25897825694822063</c:v>
                </c:pt>
                <c:pt idx="2">
                  <c:v>0.19732231459604824</c:v>
                </c:pt>
                <c:pt idx="3">
                  <c:v>0.19058999680993075</c:v>
                </c:pt>
              </c:numCache>
            </c:numRef>
          </c:val>
        </c:ser>
        <c:ser>
          <c:idx val="2"/>
          <c:order val="2"/>
          <c:tx>
            <c:strRef>
              <c:f>'Grafici storici'!$D$1</c:f>
              <c:strCache>
                <c:ptCount val="1"/>
                <c:pt idx="0">
                  <c:v>Performance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15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8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 smtClean="0"/>
                      <a:t>8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'Grafici storici'!$A$2:$A$5</c:f>
              <c:strCache>
                <c:ptCount val="4"/>
                <c:pt idx="0">
                  <c:v>anno 2013</c:v>
                </c:pt>
                <c:pt idx="1">
                  <c:v>anno 2014</c:v>
                </c:pt>
                <c:pt idx="2">
                  <c:v>anno 2015</c:v>
                </c:pt>
                <c:pt idx="3">
                  <c:v>anno 2016</c:v>
                </c:pt>
              </c:strCache>
            </c:strRef>
          </c:cat>
          <c:val>
            <c:numRef>
              <c:f>'Grafici storici'!$D$2:$D$5</c:f>
              <c:numCache>
                <c:formatCode>0%</c:formatCode>
                <c:ptCount val="4"/>
                <c:pt idx="0">
                  <c:v>0.1484242388504802</c:v>
                </c:pt>
                <c:pt idx="1">
                  <c:v>7.9250431113987413E-2</c:v>
                </c:pt>
                <c:pt idx="2">
                  <c:v>9.183397848127034E-2</c:v>
                </c:pt>
                <c:pt idx="3">
                  <c:v>8.0142254301684257E-2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248520688"/>
        <c:axId val="248521864"/>
      </c:barChart>
      <c:catAx>
        <c:axId val="248520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cap="none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248521864"/>
        <c:crosses val="autoZero"/>
        <c:auto val="1"/>
        <c:lblAlgn val="ctr"/>
        <c:lblOffset val="100"/>
        <c:noMultiLvlLbl val="0"/>
      </c:catAx>
      <c:valAx>
        <c:axId val="24852186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248520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7.2768194880568036E-3"/>
          <c:y val="0.91833123205298495"/>
          <c:w val="0.48531134695119632"/>
          <c:h val="7.89964275298920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30611629422406"/>
          <c:y val="4.732507732246885E-2"/>
          <c:w val="0.84038822185739515"/>
          <c:h val="0.77599463400698077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'Grafico Vendita'!$B$31</c:f>
              <c:strCache>
                <c:ptCount val="1"/>
                <c:pt idx="0">
                  <c:v>Impression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74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72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'Grafico Vendita'!$A$32:$A$34</c:f>
              <c:strCache>
                <c:ptCount val="3"/>
                <c:pt idx="0">
                  <c:v>progressivo 2017</c:v>
                </c:pt>
                <c:pt idx="1">
                  <c:v>-</c:v>
                </c:pt>
                <c:pt idx="2">
                  <c:v>progressivo 2018</c:v>
                </c:pt>
              </c:strCache>
            </c:strRef>
          </c:cat>
          <c:val>
            <c:numRef>
              <c:f>'Grafico Vendita'!$B$32:$B$34</c:f>
              <c:numCache>
                <c:formatCode>General</c:formatCode>
                <c:ptCount val="3"/>
                <c:pt idx="0" formatCode="0%">
                  <c:v>0.75347876231235589</c:v>
                </c:pt>
                <c:pt idx="1">
                  <c:v>0</c:v>
                </c:pt>
                <c:pt idx="2" formatCode="0%">
                  <c:v>0.71302479218482884</c:v>
                </c:pt>
              </c:numCache>
            </c:numRef>
          </c:val>
        </c:ser>
        <c:ser>
          <c:idx val="0"/>
          <c:order val="1"/>
          <c:tx>
            <c:strRef>
              <c:f>'Grafico Vendita'!$C$31</c:f>
              <c:strCache>
                <c:ptCount val="1"/>
                <c:pt idx="0">
                  <c:v>Tempo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19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20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'Grafico Vendita'!$A$32:$A$34</c:f>
              <c:strCache>
                <c:ptCount val="3"/>
                <c:pt idx="0">
                  <c:v>progressivo 2017</c:v>
                </c:pt>
                <c:pt idx="1">
                  <c:v>-</c:v>
                </c:pt>
                <c:pt idx="2">
                  <c:v>progressivo 2018</c:v>
                </c:pt>
              </c:strCache>
            </c:strRef>
          </c:cat>
          <c:val>
            <c:numRef>
              <c:f>'Grafico Vendita'!$C$32:$C$34</c:f>
              <c:numCache>
                <c:formatCode>General</c:formatCode>
                <c:ptCount val="3"/>
                <c:pt idx="0" formatCode="0%">
                  <c:v>0.16604274615628895</c:v>
                </c:pt>
                <c:pt idx="1">
                  <c:v>0</c:v>
                </c:pt>
                <c:pt idx="2" formatCode="0%">
                  <c:v>0.2032895365574531</c:v>
                </c:pt>
              </c:numCache>
            </c:numRef>
          </c:val>
        </c:ser>
        <c:ser>
          <c:idx val="2"/>
          <c:order val="2"/>
          <c:tx>
            <c:strRef>
              <c:f>'Grafico Vendita'!$D$31</c:f>
              <c:strCache>
                <c:ptCount val="1"/>
                <c:pt idx="0">
                  <c:v>Performance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8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'Grafico Vendita'!$A$32:$A$34</c:f>
              <c:strCache>
                <c:ptCount val="3"/>
                <c:pt idx="0">
                  <c:v>progressivo 2017</c:v>
                </c:pt>
                <c:pt idx="1">
                  <c:v>-</c:v>
                </c:pt>
                <c:pt idx="2">
                  <c:v>progressivo 2018</c:v>
                </c:pt>
              </c:strCache>
            </c:strRef>
          </c:cat>
          <c:val>
            <c:numRef>
              <c:f>'Grafico Vendita'!$D$32:$D$34</c:f>
              <c:numCache>
                <c:formatCode>General</c:formatCode>
                <c:ptCount val="3"/>
                <c:pt idx="0" formatCode="0%">
                  <c:v>8.0478491531355265E-2</c:v>
                </c:pt>
                <c:pt idx="1">
                  <c:v>0</c:v>
                </c:pt>
                <c:pt idx="2" formatCode="0%">
                  <c:v>8.3685671257718017E-2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248522648"/>
        <c:axId val="248523040"/>
      </c:barChart>
      <c:catAx>
        <c:axId val="248522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txPr>
          <a:bodyPr/>
          <a:lstStyle/>
          <a:p>
            <a:pPr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defRPr>
            </a:pPr>
            <a:endParaRPr lang="it-IT"/>
          </a:p>
        </c:txPr>
        <c:crossAx val="248523040"/>
        <c:crosses val="autoZero"/>
        <c:auto val="1"/>
        <c:lblAlgn val="ctr"/>
        <c:lblOffset val="100"/>
        <c:tickLblSkip val="1"/>
        <c:noMultiLvlLbl val="1"/>
      </c:catAx>
      <c:valAx>
        <c:axId val="248523040"/>
        <c:scaling>
          <c:orientation val="minMax"/>
          <c:max val="1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0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it-IT"/>
          </a:p>
        </c:txPr>
        <c:crossAx val="24852264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477554783096775E-2"/>
          <c:y val="2.1401838695510451E-2"/>
          <c:w val="0.93888888888888888"/>
          <c:h val="0.7501643485906650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'Grafici storici'!$J$1</c:f>
              <c:strCache>
                <c:ptCount val="1"/>
                <c:pt idx="0">
                  <c:v>Podcasting/Video Banner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51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44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37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25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'Grafici storici'!$I$2:$I$5</c:f>
              <c:strCache>
                <c:ptCount val="4"/>
                <c:pt idx="0">
                  <c:v>anno 2013</c:v>
                </c:pt>
                <c:pt idx="1">
                  <c:v>anno 2014</c:v>
                </c:pt>
                <c:pt idx="2">
                  <c:v>anno 2015</c:v>
                </c:pt>
                <c:pt idx="3">
                  <c:v>anno 2016</c:v>
                </c:pt>
              </c:strCache>
            </c:strRef>
          </c:cat>
          <c:val>
            <c:numRef>
              <c:f>'Grafici storici'!$J$2:$J$5</c:f>
              <c:numCache>
                <c:formatCode>0%</c:formatCode>
                <c:ptCount val="4"/>
                <c:pt idx="0">
                  <c:v>0.50816016802309671</c:v>
                </c:pt>
                <c:pt idx="1">
                  <c:v>0.44034635244257186</c:v>
                </c:pt>
                <c:pt idx="2">
                  <c:v>0.36582646715452349</c:v>
                </c:pt>
                <c:pt idx="3">
                  <c:v>0.25233792510166964</c:v>
                </c:pt>
              </c:numCache>
            </c:numRef>
          </c:val>
        </c:ser>
        <c:ser>
          <c:idx val="1"/>
          <c:order val="1"/>
          <c:tx>
            <c:strRef>
              <c:f>'Grafici storici'!$K$1</c:f>
              <c:strCache>
                <c:ptCount val="1"/>
                <c:pt idx="0">
                  <c:v>Pre-Mid-Post Roll </c:v>
                </c:pt>
              </c:strCache>
            </c:strRef>
          </c:tx>
          <c:spPr>
            <a:solidFill>
              <a:srgbClr val="A1ACD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49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56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63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mtClean="0"/>
                      <a:t>75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'Grafici storici'!$I$2:$I$5</c:f>
              <c:strCache>
                <c:ptCount val="4"/>
                <c:pt idx="0">
                  <c:v>anno 2013</c:v>
                </c:pt>
                <c:pt idx="1">
                  <c:v>anno 2014</c:v>
                </c:pt>
                <c:pt idx="2">
                  <c:v>anno 2015</c:v>
                </c:pt>
                <c:pt idx="3">
                  <c:v>anno 2016</c:v>
                </c:pt>
              </c:strCache>
            </c:strRef>
          </c:cat>
          <c:val>
            <c:numRef>
              <c:f>'Grafici storici'!$K$2:$K$5</c:f>
              <c:numCache>
                <c:formatCode>0%</c:formatCode>
                <c:ptCount val="4"/>
                <c:pt idx="0">
                  <c:v>0.49183983197690345</c:v>
                </c:pt>
                <c:pt idx="1">
                  <c:v>0.5596536475574283</c:v>
                </c:pt>
                <c:pt idx="2">
                  <c:v>0.63417353284547651</c:v>
                </c:pt>
                <c:pt idx="3">
                  <c:v>0.74766207489833048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248523824"/>
        <c:axId val="249576632"/>
      </c:barChart>
      <c:catAx>
        <c:axId val="248523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cap="none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it-IT"/>
          </a:p>
        </c:txPr>
        <c:crossAx val="249576632"/>
        <c:crosses val="autoZero"/>
        <c:auto val="1"/>
        <c:lblAlgn val="ctr"/>
        <c:lblOffset val="100"/>
        <c:noMultiLvlLbl val="0"/>
      </c:catAx>
      <c:valAx>
        <c:axId val="249576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it-IT"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248523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0.87608161916231508"/>
          <c:w val="0.66273665924798342"/>
          <c:h val="7.89964275298920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86971059310656"/>
          <c:y val="2.6740645219249896E-2"/>
          <c:w val="0.85787726410436316"/>
          <c:h val="0.768247741433167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'Grafico Video'!$C$31</c:f>
              <c:strCache>
                <c:ptCount val="1"/>
                <c:pt idx="0">
                  <c:v>Video Banner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23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19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'Grafico Video'!$A$32:$A$34</c:f>
              <c:strCache>
                <c:ptCount val="3"/>
                <c:pt idx="0">
                  <c:v>progressivo 2017</c:v>
                </c:pt>
                <c:pt idx="1">
                  <c:v>-</c:v>
                </c:pt>
                <c:pt idx="2">
                  <c:v>progressivo 2018</c:v>
                </c:pt>
              </c:strCache>
            </c:strRef>
          </c:cat>
          <c:val>
            <c:numRef>
              <c:f>'Grafico Video'!$C$32:$C$34</c:f>
              <c:numCache>
                <c:formatCode>General</c:formatCode>
                <c:ptCount val="3"/>
                <c:pt idx="0" formatCode="0%">
                  <c:v>0.22734147489437564</c:v>
                </c:pt>
                <c:pt idx="1">
                  <c:v>0</c:v>
                </c:pt>
                <c:pt idx="2" formatCode="0%">
                  <c:v>0.18642043529473692</c:v>
                </c:pt>
              </c:numCache>
            </c:numRef>
          </c:val>
        </c:ser>
        <c:ser>
          <c:idx val="2"/>
          <c:order val="1"/>
          <c:tx>
            <c:strRef>
              <c:f>'Grafico Video'!$D$31</c:f>
              <c:strCache>
                <c:ptCount val="1"/>
                <c:pt idx="0">
                  <c:v>Video Out Stream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3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'Grafico Video'!$A$32:$A$34</c:f>
              <c:strCache>
                <c:ptCount val="3"/>
                <c:pt idx="0">
                  <c:v>progressivo 2017</c:v>
                </c:pt>
                <c:pt idx="1">
                  <c:v>-</c:v>
                </c:pt>
                <c:pt idx="2">
                  <c:v>progressivo 2018</c:v>
                </c:pt>
              </c:strCache>
            </c:strRef>
          </c:cat>
          <c:val>
            <c:numRef>
              <c:f>'Grafico Video'!$D$32:$D$34</c:f>
              <c:numCache>
                <c:formatCode>General</c:formatCode>
                <c:ptCount val="3"/>
                <c:pt idx="0" formatCode="0%">
                  <c:v>2.9909875508605268E-2</c:v>
                </c:pt>
                <c:pt idx="1">
                  <c:v>0</c:v>
                </c:pt>
                <c:pt idx="2" formatCode="0%">
                  <c:v>5.5174625235012327E-2</c:v>
                </c:pt>
              </c:numCache>
            </c:numRef>
          </c:val>
        </c:ser>
        <c:ser>
          <c:idx val="1"/>
          <c:order val="2"/>
          <c:tx>
            <c:strRef>
              <c:f>'Grafico Video'!$B$31</c:f>
              <c:strCache>
                <c:ptCount val="1"/>
                <c:pt idx="0">
                  <c:v>Pre-Mid-Post Roll</c:v>
                </c:pt>
              </c:strCache>
            </c:strRef>
          </c:tx>
          <c:spPr>
            <a:solidFill>
              <a:srgbClr val="A1ACD1"/>
            </a:solidFill>
            <a:ln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mtClean="0"/>
                      <a:t>74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mtClean="0"/>
                      <a:t>76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'Grafico Video'!$A$32:$A$34</c:f>
              <c:strCache>
                <c:ptCount val="3"/>
                <c:pt idx="0">
                  <c:v>progressivo 2017</c:v>
                </c:pt>
                <c:pt idx="1">
                  <c:v>-</c:v>
                </c:pt>
                <c:pt idx="2">
                  <c:v>progressivo 2018</c:v>
                </c:pt>
              </c:strCache>
            </c:strRef>
          </c:cat>
          <c:val>
            <c:numRef>
              <c:f>'Grafico Video'!$B$32:$B$34</c:f>
              <c:numCache>
                <c:formatCode>General</c:formatCode>
                <c:ptCount val="3"/>
                <c:pt idx="0" formatCode="0%">
                  <c:v>0.74274864959701925</c:v>
                </c:pt>
                <c:pt idx="1">
                  <c:v>0</c:v>
                </c:pt>
                <c:pt idx="2" formatCode="0%">
                  <c:v>0.75840493947025078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249577416"/>
        <c:axId val="249577808"/>
      </c:barChart>
      <c:catAx>
        <c:axId val="249577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bg1">
                <a:lumMod val="85000"/>
              </a:schemeClr>
            </a:solidFill>
          </a:ln>
        </c:spPr>
        <c:txPr>
          <a:bodyPr/>
          <a:lstStyle/>
          <a:p>
            <a:pPr>
              <a:defRPr sz="1000" b="1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</a:defRPr>
            </a:pPr>
            <a:endParaRPr lang="it-IT"/>
          </a:p>
        </c:txPr>
        <c:crossAx val="249577808"/>
        <c:crosses val="autoZero"/>
        <c:auto val="1"/>
        <c:lblAlgn val="ctr"/>
        <c:lblOffset val="100"/>
        <c:tickLblSkip val="1"/>
        <c:noMultiLvlLbl val="1"/>
      </c:catAx>
      <c:valAx>
        <c:axId val="249577808"/>
        <c:scaling>
          <c:orientation val="minMax"/>
          <c:max val="1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0%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0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it-IT"/>
          </a:p>
        </c:txPr>
        <c:crossAx val="2495774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1049392340808882E-2"/>
          <c:y val="0.89106988783434005"/>
          <c:w val="0.87973956844503343"/>
          <c:h val="8.5160753583728557E-2"/>
        </c:manualLayout>
      </c:layout>
      <c:overlay val="0"/>
      <c:txPr>
        <a:bodyPr/>
        <a:lstStyle/>
        <a:p>
          <a:pPr>
            <a:defRPr sz="12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it-IT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229410134137238E-2"/>
          <c:y val="5.8720486700985314E-2"/>
          <c:w val="0.93587238585883592"/>
          <c:h val="0.53865146309967593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Foglio1!$H$2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Foglio1!$A$3:$A$29</c:f>
              <c:strCache>
                <c:ptCount val="27"/>
                <c:pt idx="0">
                  <c:v>Abbigliamento</c:v>
                </c:pt>
                <c:pt idx="1">
                  <c:v>Abitazione</c:v>
                </c:pt>
                <c:pt idx="2">
                  <c:v>Alimentari</c:v>
                </c:pt>
                <c:pt idx="3">
                  <c:v>Automobili</c:v>
                </c:pt>
                <c:pt idx="4">
                  <c:v>Bevande/Alcoolici</c:v>
                </c:pt>
                <c:pt idx="5">
                  <c:v>Cura persona</c:v>
                </c:pt>
                <c:pt idx="6">
                  <c:v>Distribuzione</c:v>
                </c:pt>
                <c:pt idx="7">
                  <c:v>Elettrodomestici</c:v>
                </c:pt>
                <c:pt idx="8">
                  <c:v>Enti/Istituzioni</c:v>
                </c:pt>
                <c:pt idx="9">
                  <c:v>Farmaceutici/Sanitari</c:v>
                </c:pt>
                <c:pt idx="10">
                  <c:v>Finanza/Assicurazioni</c:v>
                </c:pt>
                <c:pt idx="11">
                  <c:v>Gestione casa</c:v>
                </c:pt>
                <c:pt idx="12">
                  <c:v>Giochi/Articoli scolastici</c:v>
                </c:pt>
                <c:pt idx="13">
                  <c:v>Industria/Edilizia/Attività</c:v>
                </c:pt>
                <c:pt idx="14">
                  <c:v>Informatica/Fotografia</c:v>
                </c:pt>
                <c:pt idx="15">
                  <c:v>Media/Editoria</c:v>
                </c:pt>
                <c:pt idx="16">
                  <c:v>Moto/Veicoli</c:v>
                </c:pt>
                <c:pt idx="17">
                  <c:v>Oggetti personali</c:v>
                </c:pt>
                <c:pt idx="18">
                  <c:v>Servizi Professionali</c:v>
                </c:pt>
                <c:pt idx="19">
                  <c:v>Telecomunicazioni</c:v>
                </c:pt>
                <c:pt idx="20">
                  <c:v>Tempo libero</c:v>
                </c:pt>
                <c:pt idx="21">
                  <c:v>Toiletries</c:v>
                </c:pt>
                <c:pt idx="22">
                  <c:v>Turismo/Viaggi</c:v>
                </c:pt>
                <c:pt idx="23">
                  <c:v>Varie</c:v>
                </c:pt>
                <c:pt idx="24">
                  <c:v>Locale</c:v>
                </c:pt>
                <c:pt idx="25">
                  <c:v>Rubricata</c:v>
                </c:pt>
                <c:pt idx="26">
                  <c:v>Di Servizio</c:v>
                </c:pt>
              </c:strCache>
            </c:strRef>
          </c:cat>
          <c:val>
            <c:numRef>
              <c:f>Foglio1!$H$3:$H$29</c:f>
              <c:numCache>
                <c:formatCode>0.0%</c:formatCode>
                <c:ptCount val="27"/>
                <c:pt idx="0">
                  <c:v>0.18854717559647835</c:v>
                </c:pt>
                <c:pt idx="1">
                  <c:v>0.13142701534466006</c:v>
                </c:pt>
                <c:pt idx="2">
                  <c:v>9.0083054799675835E-2</c:v>
                </c:pt>
                <c:pt idx="3">
                  <c:v>6.8905549504698113E-2</c:v>
                </c:pt>
                <c:pt idx="4">
                  <c:v>5.9934326940999087E-2</c:v>
                </c:pt>
                <c:pt idx="5">
                  <c:v>5.9205168987807893E-2</c:v>
                </c:pt>
                <c:pt idx="6">
                  <c:v>5.4569350272289444E-2</c:v>
                </c:pt>
                <c:pt idx="7">
                  <c:v>5.4515688271919251E-2</c:v>
                </c:pt>
                <c:pt idx="8">
                  <c:v>4.257138283324783E-2</c:v>
                </c:pt>
                <c:pt idx="9">
                  <c:v>3.4757856805562877E-2</c:v>
                </c:pt>
                <c:pt idx="10">
                  <c:v>2.7953070834924282E-2</c:v>
                </c:pt>
                <c:pt idx="11">
                  <c:v>2.4845375497332716E-2</c:v>
                </c:pt>
                <c:pt idx="12">
                  <c:v>2.3011288356266882E-2</c:v>
                </c:pt>
                <c:pt idx="13">
                  <c:v>2.1846113977293587E-2</c:v>
                </c:pt>
                <c:pt idx="14">
                  <c:v>2.0340719364822183E-2</c:v>
                </c:pt>
                <c:pt idx="15">
                  <c:v>1.5816188952429557E-2</c:v>
                </c:pt>
                <c:pt idx="16">
                  <c:v>1.4102679844626929E-2</c:v>
                </c:pt>
                <c:pt idx="17">
                  <c:v>1.2466807485092995E-2</c:v>
                </c:pt>
                <c:pt idx="18">
                  <c:v>1.0953687916398875E-2</c:v>
                </c:pt>
                <c:pt idx="19">
                  <c:v>9.7461572188049239E-3</c:v>
                </c:pt>
                <c:pt idx="20">
                  <c:v>9.7119313898422141E-3</c:v>
                </c:pt>
                <c:pt idx="21">
                  <c:v>9.1013543389232652E-3</c:v>
                </c:pt>
                <c:pt idx="22">
                  <c:v>6.1673914903360404E-3</c:v>
                </c:pt>
                <c:pt idx="23">
                  <c:v>3.5272685101456719E-3</c:v>
                </c:pt>
                <c:pt idx="24">
                  <c:v>3.3986435969083082E-3</c:v>
                </c:pt>
                <c:pt idx="25">
                  <c:v>2.3571167198177382E-3</c:v>
                </c:pt>
                <c:pt idx="26">
                  <c:v>1.3763514869480416E-4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85832368"/>
        <c:axId val="185831192"/>
      </c:barChart>
      <c:lineChart>
        <c:grouping val="standard"/>
        <c:varyColors val="0"/>
        <c:ser>
          <c:idx val="0"/>
          <c:order val="0"/>
          <c:tx>
            <c:strRef>
              <c:f>Foglio1!$G$2</c:f>
              <c:strCache>
                <c:ptCount val="1"/>
                <c:pt idx="0">
                  <c:v>2017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strRef>
              <c:f>Foglio1!$F$3:$F$29</c:f>
              <c:strCache>
                <c:ptCount val="27"/>
                <c:pt idx="0">
                  <c:v>Automobili</c:v>
                </c:pt>
                <c:pt idx="1">
                  <c:v>Varie</c:v>
                </c:pt>
                <c:pt idx="2">
                  <c:v>Media/Editoria</c:v>
                </c:pt>
                <c:pt idx="3">
                  <c:v>Alimentari</c:v>
                </c:pt>
                <c:pt idx="4">
                  <c:v>Servizi Professionali</c:v>
                </c:pt>
                <c:pt idx="5">
                  <c:v>Abbigliamento</c:v>
                </c:pt>
                <c:pt idx="6">
                  <c:v>Finanza/Assicurazioni</c:v>
                </c:pt>
                <c:pt idx="7">
                  <c:v>Telecomunicazioni</c:v>
                </c:pt>
                <c:pt idx="8">
                  <c:v>Distribuzione</c:v>
                </c:pt>
                <c:pt idx="9">
                  <c:v>Cura persona</c:v>
                </c:pt>
                <c:pt idx="10">
                  <c:v>Locale</c:v>
                </c:pt>
                <c:pt idx="11">
                  <c:v>Farmaceutici/Sanitari</c:v>
                </c:pt>
                <c:pt idx="12">
                  <c:v>Tempo libero</c:v>
                </c:pt>
                <c:pt idx="13">
                  <c:v>Informatica/Fotografia</c:v>
                </c:pt>
                <c:pt idx="14">
                  <c:v>Turismo/Viaggi</c:v>
                </c:pt>
                <c:pt idx="15">
                  <c:v>Enti/Istituzioni</c:v>
                </c:pt>
                <c:pt idx="16">
                  <c:v>Industria/Edilizia/Attività</c:v>
                </c:pt>
                <c:pt idx="17">
                  <c:v>Oggetti personali</c:v>
                </c:pt>
                <c:pt idx="18">
                  <c:v>Gestione casa</c:v>
                </c:pt>
                <c:pt idx="19">
                  <c:v>Abitazione</c:v>
                </c:pt>
                <c:pt idx="20">
                  <c:v>Bevande/Alcoolici</c:v>
                </c:pt>
                <c:pt idx="21">
                  <c:v>Toiletries</c:v>
                </c:pt>
                <c:pt idx="22">
                  <c:v>Elettrodomestici</c:v>
                </c:pt>
                <c:pt idx="23">
                  <c:v>Moto/Veicoli</c:v>
                </c:pt>
                <c:pt idx="24">
                  <c:v>Di Servizio</c:v>
                </c:pt>
                <c:pt idx="25">
                  <c:v>Giochi/Articoli scolastici</c:v>
                </c:pt>
                <c:pt idx="26">
                  <c:v>Rubricata</c:v>
                </c:pt>
              </c:strCache>
            </c:strRef>
          </c:cat>
          <c:val>
            <c:numRef>
              <c:f>Foglio1!$G$3:$G$29</c:f>
              <c:numCache>
                <c:formatCode>0%</c:formatCode>
                <c:ptCount val="27"/>
                <c:pt idx="0">
                  <c:v>0.20249377411526273</c:v>
                </c:pt>
                <c:pt idx="1">
                  <c:v>0.10350477967719572</c:v>
                </c:pt>
                <c:pt idx="2">
                  <c:v>9.4463773805913601E-2</c:v>
                </c:pt>
                <c:pt idx="3">
                  <c:v>6.5626688111644418E-2</c:v>
                </c:pt>
                <c:pt idx="4">
                  <c:v>6.2974116101882152E-2</c:v>
                </c:pt>
                <c:pt idx="5">
                  <c:v>5.0759169105739993E-2</c:v>
                </c:pt>
                <c:pt idx="6">
                  <c:v>4.7384387574273899E-2</c:v>
                </c:pt>
                <c:pt idx="7">
                  <c:v>5.2244847440426428E-2</c:v>
                </c:pt>
                <c:pt idx="8">
                  <c:v>4.1716942457911674E-2</c:v>
                </c:pt>
                <c:pt idx="9">
                  <c:v>3.5526374042587031E-2</c:v>
                </c:pt>
                <c:pt idx="10">
                  <c:v>2.4600984907879382E-2</c:v>
                </c:pt>
                <c:pt idx="11">
                  <c:v>2.8847990924226144E-2</c:v>
                </c:pt>
                <c:pt idx="12">
                  <c:v>2.4269515005622123E-2</c:v>
                </c:pt>
                <c:pt idx="13">
                  <c:v>2.0994541849976539E-2</c:v>
                </c:pt>
                <c:pt idx="14">
                  <c:v>2.2429720156682344E-2</c:v>
                </c:pt>
                <c:pt idx="15">
                  <c:v>1.6290354087603837E-2</c:v>
                </c:pt>
                <c:pt idx="16">
                  <c:v>2.0567669294934296E-2</c:v>
                </c:pt>
                <c:pt idx="17">
                  <c:v>1.1899072663131763E-2</c:v>
                </c:pt>
                <c:pt idx="18">
                  <c:v>9.5139082561603791E-3</c:v>
                </c:pt>
                <c:pt idx="19">
                  <c:v>1.5881002947972993E-2</c:v>
                </c:pt>
                <c:pt idx="20">
                  <c:v>1.2774252848275863E-2</c:v>
                </c:pt>
                <c:pt idx="21">
                  <c:v>1.0272100538357627E-2</c:v>
                </c:pt>
                <c:pt idx="22">
                  <c:v>1.0559452978547408E-2</c:v>
                </c:pt>
                <c:pt idx="23">
                  <c:v>3.8433298792218055E-3</c:v>
                </c:pt>
                <c:pt idx="24">
                  <c:v>6.5536416473261812E-3</c:v>
                </c:pt>
                <c:pt idx="25">
                  <c:v>3.8872351282262553E-3</c:v>
                </c:pt>
                <c:pt idx="26">
                  <c:v>1.2037445301802648E-4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832368"/>
        <c:axId val="185831192"/>
      </c:lineChart>
      <c:catAx>
        <c:axId val="185832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5831192"/>
        <c:crosses val="autoZero"/>
        <c:auto val="1"/>
        <c:lblAlgn val="ctr"/>
        <c:lblOffset val="100"/>
        <c:noMultiLvlLbl val="0"/>
      </c:catAx>
      <c:valAx>
        <c:axId val="185831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5832368"/>
        <c:crosses val="autoZero"/>
        <c:crossBetween val="between"/>
        <c:majorUnit val="2.0000000000000004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5129023190166455"/>
          <c:y val="0.91507074330511007"/>
          <c:w val="0.22890141083177545"/>
          <c:h val="7.11664906024980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300"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0.44508</cdr:x>
      <cdr:y>0</cdr:y>
    </cdr:from>
    <cdr:to>
      <cdr:x>0.64216</cdr:x>
      <cdr:y>0.93368</cdr:y>
    </cdr:to>
    <cdr:sp macro="" textlink="">
      <cdr:nvSpPr>
        <cdr:cNvPr id="2" name="Rettangolo 1"/>
        <cdr:cNvSpPr/>
      </cdr:nvSpPr>
      <cdr:spPr>
        <a:xfrm xmlns:a="http://schemas.openxmlformats.org/drawingml/2006/main">
          <a:off x="2148782" y="0"/>
          <a:ext cx="951499" cy="3758389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0.45781</cdr:x>
      <cdr:y>0</cdr:y>
    </cdr:from>
    <cdr:to>
      <cdr:x>0.61373</cdr:x>
      <cdr:y>0.9081</cdr:y>
    </cdr:to>
    <cdr:sp macro="" textlink="">
      <cdr:nvSpPr>
        <cdr:cNvPr id="2" name="Rettangolo 1"/>
        <cdr:cNvSpPr/>
      </cdr:nvSpPr>
      <cdr:spPr>
        <a:xfrm xmlns:a="http://schemas.openxmlformats.org/drawingml/2006/main">
          <a:off x="2114027" y="0"/>
          <a:ext cx="720000" cy="370954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it-IT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D4E21-AA1D-BE49-8829-DEA10D5CF4C8}" type="datetimeFigureOut">
              <a:rPr lang="it-IT" smtClean="0"/>
              <a:t>23/04/2018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8DF2B-E534-A049-A267-F065CD4583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4890798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F6D68F-7DBE-1C48-BC1F-E6A07B52C7E0}" type="datetimeFigureOut">
              <a:rPr lang="it-IT" smtClean="0"/>
              <a:t>23/04/2018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C7627C-DB68-9A4D-8B30-F0E92B6BDF8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5032663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>
                <a:solidFill>
                  <a:prstClr val="black"/>
                </a:solidFill>
              </a:rPr>
              <a:pPr/>
              <a:t>1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intestazion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20842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intestazion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46968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intestazion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69335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12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intestazion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63532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intestazion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424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intestazion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864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intestazion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3370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intestazion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62178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intestazion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8877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intestazion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4275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intestazion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5703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intestazion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7175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7627C-DB68-9A4D-8B30-F0E92B6BDF8F}" type="slidenum">
              <a:rPr lang="it-IT" smtClean="0"/>
              <a:t>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intestazion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339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4-3/Grey-Reply-Gradient_Grey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4-3/Grey-Reply-Gradient_Grey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4-3/Grey-Reply-Gradient_Grey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emf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emf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4-3/Grey-Reply-Gradient_Grey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emf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1.pn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4-3/Grey-Reply-Gradient_Grey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emf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anna/_LAVORI/REPLY/REPLY%20NEW%20LOGO/TEMPLATE%20COSTRUZIONE%20LOGO/PPT/2017-05-27%20Reply%20Gradients%20NEW%20FINAL/GREY/%3E%20grey/16-9/Grey-Reply-Gradient_Grey.png" TargetMode="Externa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emf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138" y="1065749"/>
            <a:ext cx="10114148" cy="3216228"/>
          </a:xfrm>
        </p:spPr>
        <p:txBody>
          <a:bodyPr anchor="b"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6000" i="0" u="none" kern="1200" cap="all" spc="-100" dirty="0">
                <a:solidFill>
                  <a:schemeClr val="bg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INSERT YOUR</a:t>
            </a:r>
            <a:br>
              <a:rPr lang="it-IT" dirty="0" smtClean="0"/>
            </a:br>
            <a:r>
              <a:rPr lang="it-IT" dirty="0" smtClean="0"/>
              <a:t>TITLE HERE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6" y="4501190"/>
            <a:ext cx="10114149" cy="438427"/>
          </a:xfrm>
        </p:spPr>
        <p:txBody>
          <a:bodyPr lIns="0" bIns="0" anchor="t">
            <a:noAutofit/>
          </a:bodyPr>
          <a:lstStyle>
            <a:lvl1pPr marL="0" indent="0" algn="l">
              <a:buNone/>
              <a:defRPr sz="1800" b="0" cap="none">
                <a:solidFill>
                  <a:schemeClr val="bg1"/>
                </a:solidFill>
                <a:latin typeface="+mn-lt"/>
                <a:cs typeface="Arial Blac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Immagin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640" y="6319707"/>
            <a:ext cx="1379035" cy="32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6" y="1711713"/>
            <a:ext cx="5244792" cy="4049711"/>
          </a:xfrm>
        </p:spPr>
        <p:txBody>
          <a:bodyPr/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700"/>
            </a:lvl7pPr>
            <a:lvl8pPr>
              <a:defRPr sz="1700"/>
            </a:lvl8pPr>
            <a:lvl9pPr>
              <a:defRPr sz="1600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44561" y="1711713"/>
            <a:ext cx="5244792" cy="4049711"/>
          </a:xfrm>
        </p:spPr>
        <p:txBody>
          <a:bodyPr/>
          <a:lstStyle>
            <a:lvl1pPr>
              <a:defRPr sz="1700"/>
            </a:lvl1pPr>
            <a:lvl2pPr marL="0" marR="0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600"/>
            </a:lvl6pPr>
            <a:lvl7pPr>
              <a:defRPr sz="1700"/>
            </a:lvl7pPr>
            <a:lvl8pPr>
              <a:defRPr sz="1700"/>
            </a:lvl8pPr>
            <a:lvl9pPr>
              <a:defRPr sz="1600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marL="0" marR="0" lvl="1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  <p:sp>
        <p:nvSpPr>
          <p:cNvPr id="9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on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5" descr="runningma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076" y="6376789"/>
            <a:ext cx="290043" cy="217532"/>
          </a:xfrm>
          <a:prstGeom prst="rect">
            <a:avLst/>
          </a:prstGeom>
        </p:spPr>
      </p:pic>
      <p:sp>
        <p:nvSpPr>
          <p:cNvPr id="13" name="Rettangolo 7"/>
          <p:cNvSpPr/>
          <p:nvPr userDrawn="1"/>
        </p:nvSpPr>
        <p:spPr>
          <a:xfrm>
            <a:off x="1" y="5175334"/>
            <a:ext cx="12192000" cy="16851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pic>
        <p:nvPicPr>
          <p:cNvPr id="14" name="Bild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  <p:sp>
        <p:nvSpPr>
          <p:cNvPr id="12" name="Rettangolo 6"/>
          <p:cNvSpPr/>
          <p:nvPr userDrawn="1"/>
        </p:nvSpPr>
        <p:spPr>
          <a:xfrm>
            <a:off x="0" y="1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5" name="Rettangolo 6"/>
          <p:cNvSpPr/>
          <p:nvPr userDrawn="1"/>
        </p:nvSpPr>
        <p:spPr>
          <a:xfrm>
            <a:off x="0" y="0"/>
            <a:ext cx="12192000" cy="12491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800"/>
          </a:p>
        </p:txBody>
      </p:sp>
      <p:sp>
        <p:nvSpPr>
          <p:cNvPr id="16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0" y="1250542"/>
            <a:ext cx="12192000" cy="2629091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10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088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Image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711713"/>
            <a:ext cx="3992717" cy="4049711"/>
          </a:xfrm>
        </p:spPr>
        <p:txBody>
          <a:bodyPr/>
          <a:lstStyle>
            <a:lvl1pPr>
              <a:defRPr sz="1800"/>
            </a:lvl1pPr>
            <a:lvl2pPr marL="0" marR="0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marL="0" marR="0" lvl="1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5367454" y="1684196"/>
            <a:ext cx="6824548" cy="4049183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  <p:sp>
        <p:nvSpPr>
          <p:cNvPr id="9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328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Gradient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711713"/>
            <a:ext cx="3992717" cy="4049711"/>
          </a:xfrm>
        </p:spPr>
        <p:txBody>
          <a:bodyPr/>
          <a:lstStyle>
            <a:lvl1pPr>
              <a:defRPr sz="1800"/>
            </a:lvl1pPr>
            <a:lvl2pPr marL="0" marR="0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marL="0" marR="0" lvl="1" indent="0" algn="l" defTabSz="914400" rtl="0" eaLnBrk="1" fontAlgn="auto" latinLnBrk="0" hangingPunct="1">
              <a:lnSpc>
                <a:spcPct val="12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216" y="1784079"/>
            <a:ext cx="6842651" cy="3848991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858096" y="3286397"/>
            <a:ext cx="6155715" cy="825759"/>
          </a:xfrm>
        </p:spPr>
        <p:txBody>
          <a:bodyPr anchor="t"/>
          <a:lstStyle>
            <a:lvl1pPr>
              <a:defRPr sz="5400" cap="all" spc="-100">
                <a:solidFill>
                  <a:srgbClr val="FFFFFF"/>
                </a:solidFill>
                <a:latin typeface="Arial Black"/>
                <a:cs typeface="Arial Black"/>
              </a:defRPr>
            </a:lvl1pPr>
            <a:lvl2pPr>
              <a:defRPr sz="4000">
                <a:latin typeface="Arial Black"/>
                <a:cs typeface="Arial Black"/>
              </a:defRPr>
            </a:lvl2pPr>
            <a:lvl3pPr>
              <a:defRPr sz="4000">
                <a:latin typeface="Arial Black"/>
                <a:cs typeface="Arial Black"/>
              </a:defRPr>
            </a:lvl3pPr>
            <a:lvl4pPr>
              <a:defRPr sz="4000">
                <a:latin typeface="Arial Black"/>
                <a:cs typeface="Arial Black"/>
              </a:defRPr>
            </a:lvl4pPr>
            <a:lvl5pPr>
              <a:defRPr sz="4000">
                <a:latin typeface="Arial Black"/>
                <a:cs typeface="Arial Black"/>
              </a:defRPr>
            </a:lvl5pPr>
            <a:lvl6pPr>
              <a:defRPr sz="4000">
                <a:latin typeface="Arial Black"/>
                <a:cs typeface="Arial Black"/>
              </a:defRPr>
            </a:lvl6pPr>
            <a:lvl7pPr>
              <a:defRPr sz="4000">
                <a:latin typeface="Arial Black"/>
                <a:cs typeface="Arial Black"/>
              </a:defRPr>
            </a:lvl7pPr>
            <a:lvl8pPr>
              <a:defRPr sz="4000">
                <a:latin typeface="Arial Black"/>
                <a:cs typeface="Arial Black"/>
              </a:defRPr>
            </a:lvl8pPr>
            <a:lvl9pPr>
              <a:defRPr sz="4000">
                <a:latin typeface="Arial Black"/>
                <a:cs typeface="Arial Black"/>
              </a:defRPr>
            </a:lvl9pPr>
          </a:lstStyle>
          <a:p>
            <a:pPr lvl="0"/>
            <a:r>
              <a:rPr lang="en-US" dirty="0" smtClean="0"/>
              <a:t>BIG TEXT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858096" y="2203166"/>
            <a:ext cx="6155715" cy="426875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  <a:lvl2pPr marL="0" indent="0">
              <a:buFont typeface="+mj-lt"/>
              <a:buNone/>
              <a:defRPr sz="1400">
                <a:solidFill>
                  <a:schemeClr val="tx1"/>
                </a:solidFill>
              </a:defRPr>
            </a:lvl2pPr>
            <a:lvl3pPr marL="0" indent="0">
              <a:buFont typeface="+mj-lt"/>
              <a:buNone/>
              <a:defRPr sz="1400">
                <a:solidFill>
                  <a:schemeClr val="tx1"/>
                </a:solidFill>
              </a:defRPr>
            </a:lvl3pPr>
            <a:lvl4pPr marL="0" indent="0">
              <a:buFont typeface="+mj-lt"/>
              <a:buNone/>
              <a:defRPr sz="1400">
                <a:solidFill>
                  <a:schemeClr val="tx1"/>
                </a:solidFill>
              </a:defRPr>
            </a:lvl4pPr>
            <a:lvl5pPr marL="0" indent="0">
              <a:buFont typeface="+mj-lt"/>
              <a:buNone/>
              <a:defRPr sz="1400">
                <a:solidFill>
                  <a:schemeClr val="tx1"/>
                </a:solidFill>
              </a:defRPr>
            </a:lvl5pPr>
            <a:lvl6pPr marL="0" indent="0">
              <a:buFont typeface="+mj-lt"/>
              <a:buNone/>
              <a:defRPr sz="1400">
                <a:solidFill>
                  <a:schemeClr val="tx1"/>
                </a:solidFill>
              </a:defRPr>
            </a:lvl6pPr>
            <a:lvl7pPr marL="0" indent="0">
              <a:buFont typeface="+mj-lt"/>
              <a:buNone/>
              <a:defRPr sz="1400">
                <a:solidFill>
                  <a:schemeClr val="tx1"/>
                </a:solidFill>
              </a:defRPr>
            </a:lvl7pPr>
            <a:lvl8pPr marL="0" indent="0">
              <a:buFont typeface="+mj-lt"/>
              <a:buNone/>
              <a:defRPr sz="1400">
                <a:solidFill>
                  <a:schemeClr val="tx1"/>
                </a:solidFill>
              </a:defRPr>
            </a:lvl8pPr>
            <a:lvl9pPr marL="0" indent="0">
              <a:buFont typeface="+mj-lt"/>
              <a:buNone/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rPr lang="it-IT" dirty="0" smtClean="0"/>
              <a:t>BASIC TEXT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0" name="Bild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  <p:sp>
        <p:nvSpPr>
          <p:cNvPr id="1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235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541364" y="2877954"/>
            <a:ext cx="9337920" cy="1564614"/>
          </a:xfrm>
        </p:spPr>
        <p:txBody>
          <a:bodyPr anchor="ctr"/>
          <a:lstStyle>
            <a:lvl1pPr>
              <a:lnSpc>
                <a:spcPct val="80000"/>
              </a:lnSpc>
              <a:defRPr lang="en-US" sz="6000" i="0" u="none" kern="1200" cap="all" spc="-10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1365" y="4501190"/>
            <a:ext cx="933792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18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Immagin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640" y="6319707"/>
            <a:ext cx="1379035" cy="323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137" y="1065749"/>
            <a:ext cx="10114148" cy="3216228"/>
          </a:xfrm>
        </p:spPr>
        <p:txBody>
          <a:bodyPr anchor="b"/>
          <a:lstStyle>
            <a:lvl1pPr algn="l" defTabSz="121917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it-IT" sz="8000" i="0" u="none" kern="1200" cap="all" spc="-133" dirty="0" smtClean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INSERT YOUR</a:t>
            </a:r>
            <a:br>
              <a:rPr lang="it-IT" dirty="0" smtClean="0"/>
            </a:br>
            <a:r>
              <a:rPr lang="it-IT" dirty="0" smtClean="0"/>
              <a:t>TITLE HERE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6" y="4501189"/>
            <a:ext cx="10114149" cy="438427"/>
          </a:xfrm>
        </p:spPr>
        <p:txBody>
          <a:bodyPr lIns="0" bIns="0" anchor="t">
            <a:noAutofit/>
          </a:bodyPr>
          <a:lstStyle>
            <a:lvl1pPr marL="0" indent="0" algn="l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527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6" name="Inhaltsplatzhalter 2"/>
          <p:cNvSpPr>
            <a:spLocks noGrp="1"/>
          </p:cNvSpPr>
          <p:nvPr>
            <p:ph idx="10"/>
          </p:nvPr>
        </p:nvSpPr>
        <p:spPr>
          <a:xfrm>
            <a:off x="804331" y="2126523"/>
            <a:ext cx="10583335" cy="3282951"/>
          </a:xfrm>
        </p:spPr>
        <p:txBody>
          <a:bodyPr/>
          <a:lstStyle>
            <a:lvl1pPr marL="666734" indent="-6667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/>
            </a:lvl1pPr>
            <a:lvl2pPr marL="1310185" indent="-6540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cap="none">
                <a:solidFill>
                  <a:schemeClr val="tx1"/>
                </a:solidFill>
              </a:defRPr>
            </a:lvl2pPr>
            <a:lvl3pPr marL="1909186" indent="-601118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sz="2133">
                <a:solidFill>
                  <a:schemeClr val="tx1"/>
                </a:solidFill>
              </a:defRPr>
            </a:lvl3pPr>
            <a:lvl4pPr marL="1828754" indent="-457189">
              <a:buFont typeface="+mj-lt"/>
              <a:buAutoNum type="arabicPeriod"/>
              <a:defRPr/>
            </a:lvl4pPr>
            <a:lvl5pPr marL="2285943" indent="-457189">
              <a:buFont typeface="+mj-lt"/>
              <a:buAutoNum type="arabicPeriod"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  <p:sp>
        <p:nvSpPr>
          <p:cNvPr id="7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8218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b"/>
          <a:lstStyle>
            <a:lvl1pPr algn="ctr"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SECTION </a:t>
            </a:r>
            <a:br>
              <a:rPr lang="it-IT" dirty="0" smtClean="0"/>
            </a:br>
            <a:r>
              <a:rPr lang="it-IT" dirty="0" smtClean="0"/>
              <a:t>SLIDE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024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t"/>
          <a:lstStyle>
            <a:lvl1pPr algn="ctr">
              <a:lnSpc>
                <a:spcPct val="80000"/>
              </a:lnSpc>
              <a:defRPr lang="en-US" sz="72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de-DE" dirty="0" smtClean="0"/>
              <a:t>STATEMENT </a:t>
            </a:r>
            <a:br>
              <a:rPr lang="de-DE" dirty="0" smtClean="0"/>
            </a:br>
            <a:r>
              <a:rPr lang="de-DE" dirty="0" smtClean="0"/>
              <a:t>CHART FOR IMPORTANT </a:t>
            </a:r>
            <a:br>
              <a:rPr lang="de-DE" dirty="0" smtClean="0"/>
            </a:br>
            <a:r>
              <a:rPr lang="de-DE" dirty="0" smtClean="0"/>
              <a:t>POINTS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09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" name="think-cell Folie" r:id="rId4" imgW="351" imgH="351" progId="TCLayout.ActiveDocument.1">
                  <p:embed/>
                </p:oleObj>
              </mc:Choice>
              <mc:Fallback>
                <p:oleObj name="think-cell Folie" r:id="rId4" imgW="351" imgH="35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04331" y="1941404"/>
            <a:ext cx="10583335" cy="2462213"/>
          </a:xfrm>
        </p:spPr>
        <p:txBody>
          <a:bodyPr/>
          <a:lstStyle>
            <a:lvl1pPr marL="500063" indent="-500063">
              <a:spcBef>
                <a:spcPts val="12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/>
            </a:lvl1pPr>
            <a:lvl2pPr marL="982663" indent="-490538">
              <a:spcBef>
                <a:spcPts val="12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cap="none">
                <a:solidFill>
                  <a:schemeClr val="tx1"/>
                </a:solidFill>
              </a:defRPr>
            </a:lvl2pPr>
            <a:lvl3pPr marL="1431925" indent="-450850">
              <a:spcBef>
                <a:spcPts val="12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sz="1600">
                <a:solidFill>
                  <a:schemeClr val="tx1"/>
                </a:solidFill>
              </a:defRPr>
            </a:lvl3pPr>
            <a:lvl4pPr marL="1371600" indent="-342900">
              <a:buFont typeface="+mj-lt"/>
              <a:buAutoNum type="arabicPeriod"/>
              <a:defRPr/>
            </a:lvl4pPr>
            <a:lvl5pPr marL="1714500" indent="-342900">
              <a:buFont typeface="+mj-lt"/>
              <a:buAutoNum type="arabicPeriod"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Bild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  <p:sp>
        <p:nvSpPr>
          <p:cNvPr id="7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-121920" y="6472612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E9B29D2-0877-4FAC-9DF8-6EC3DF9A57FA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401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  <p:sp>
        <p:nvSpPr>
          <p:cNvPr id="6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990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ith Background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9"/>
          <p:cNvPicPr>
            <a:picLocks noChangeAspect="1"/>
          </p:cNvPicPr>
          <p:nvPr userDrawn="1"/>
        </p:nvPicPr>
        <p:blipFill rotWithShape="1">
          <a:blip r:embed="rId2"/>
          <a:srcRect t="-114" b="24638"/>
          <a:stretch/>
        </p:blipFill>
        <p:spPr>
          <a:xfrm>
            <a:off x="0" y="-10332"/>
            <a:ext cx="12192000" cy="6898813"/>
          </a:xfrm>
          <a:prstGeom prst="rect">
            <a:avLst/>
          </a:prstGeom>
        </p:spPr>
      </p:pic>
      <p:sp>
        <p:nvSpPr>
          <p:cNvPr id="8" name="Rechteck 6"/>
          <p:cNvSpPr/>
          <p:nvPr userDrawn="1"/>
        </p:nvSpPr>
        <p:spPr>
          <a:xfrm>
            <a:off x="0" y="1"/>
            <a:ext cx="12192000" cy="6888480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  <p:sp>
        <p:nvSpPr>
          <p:cNvPr id="9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2270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1"/>
          <p:cNvPicPr>
            <a:picLocks noChangeAspect="1"/>
          </p:cNvPicPr>
          <p:nvPr userDrawn="1"/>
        </p:nvPicPr>
        <p:blipFill rotWithShape="1">
          <a:blip r:embed="rId2"/>
          <a:srcRect t="-1" r="11734" b="25474"/>
          <a:stretch/>
        </p:blipFill>
        <p:spPr>
          <a:xfrm>
            <a:off x="-1" y="0"/>
            <a:ext cx="12192000" cy="6847368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Rechteck 6"/>
          <p:cNvSpPr/>
          <p:nvPr userDrawn="1"/>
        </p:nvSpPr>
        <p:spPr>
          <a:xfrm>
            <a:off x="0" y="-13124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80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  <p:sp>
        <p:nvSpPr>
          <p:cNvPr id="8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7664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  <p:sp>
        <p:nvSpPr>
          <p:cNvPr id="7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0352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765137" y="1869268"/>
            <a:ext cx="10624217" cy="4055752"/>
          </a:xfrm>
        </p:spPr>
        <p:txBody>
          <a:bodyPr l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/>
            </a:lvl4pPr>
            <a:lvl6pPr>
              <a:defRPr sz="2267"/>
            </a:lvl6pPr>
            <a:lvl7pPr marL="239994" indent="-239994">
              <a:buClr>
                <a:schemeClr val="tx2"/>
              </a:buClr>
              <a:buAutoNum type="arabicPeriod"/>
              <a:defRPr lang="it-IT" sz="24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>
              <a:buAutoNum type="arabicPeriod"/>
              <a:defRPr/>
            </a:lvl8pPr>
            <a:lvl9pPr>
              <a:defRPr sz="22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marL="685783" lvl="6" indent="-685783" algn="l" defTabSz="609585" rtl="0" eaLnBrk="1" latinLnBrk="0" hangingPunct="1">
              <a:lnSpc>
                <a:spcPct val="150000"/>
              </a:lnSpc>
              <a:spcBef>
                <a:spcPts val="800"/>
              </a:spcBef>
              <a:buClr>
                <a:schemeClr val="tx2"/>
              </a:buClr>
              <a:buSzPct val="130000"/>
              <a:buFont typeface="+mj-lt"/>
              <a:buAutoNum type="arabicPeriod"/>
            </a:pPr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  <p:sp>
        <p:nvSpPr>
          <p:cNvPr id="7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2835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6" y="1916869"/>
            <a:ext cx="5087024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75673" y="1916869"/>
            <a:ext cx="5113681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  <p:sp>
        <p:nvSpPr>
          <p:cNvPr id="8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4411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on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6"/>
          <p:cNvSpPr/>
          <p:nvPr userDrawn="1"/>
        </p:nvSpPr>
        <p:spPr>
          <a:xfrm>
            <a:off x="0" y="0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>
              <a:solidFill>
                <a:srgbClr val="00000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0" y="1667389"/>
            <a:ext cx="12192000" cy="3505455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10" name="Rettangolo 7"/>
          <p:cNvSpPr/>
          <p:nvPr userDrawn="1"/>
        </p:nvSpPr>
        <p:spPr>
          <a:xfrm>
            <a:off x="0" y="5035019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>
              <a:solidFill>
                <a:srgbClr val="000000"/>
              </a:solidFill>
            </a:endParaRPr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  <p:sp>
        <p:nvSpPr>
          <p:cNvPr id="9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5304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Image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5367453" y="1889351"/>
            <a:ext cx="6824547" cy="4049183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6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1758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Gradient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27" y="1995754"/>
            <a:ext cx="6819472" cy="3835953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803653" y="3811650"/>
            <a:ext cx="6155715" cy="825759"/>
          </a:xfrm>
        </p:spPr>
        <p:txBody>
          <a:bodyPr anchor="t"/>
          <a:lstStyle>
            <a:lvl1pPr>
              <a:defRPr sz="5333" cap="all" spc="-133">
                <a:solidFill>
                  <a:srgbClr val="FFFFFF"/>
                </a:solidFill>
                <a:latin typeface="Arial Black"/>
                <a:cs typeface="Arial Black"/>
              </a:defRPr>
            </a:lvl1pPr>
            <a:lvl2pPr>
              <a:defRPr sz="5333">
                <a:latin typeface="Arial Black"/>
                <a:cs typeface="Arial Black"/>
              </a:defRPr>
            </a:lvl2pPr>
            <a:lvl3pPr>
              <a:defRPr sz="5333">
                <a:latin typeface="Arial Black"/>
                <a:cs typeface="Arial Black"/>
              </a:defRPr>
            </a:lvl3pPr>
            <a:lvl4pPr>
              <a:defRPr sz="5333">
                <a:latin typeface="Arial Black"/>
                <a:cs typeface="Arial Black"/>
              </a:defRPr>
            </a:lvl4pPr>
            <a:lvl5pPr>
              <a:defRPr sz="5333">
                <a:latin typeface="Arial Black"/>
                <a:cs typeface="Arial Black"/>
              </a:defRPr>
            </a:lvl5pPr>
            <a:lvl6pPr>
              <a:defRPr sz="5333">
                <a:latin typeface="Arial Black"/>
                <a:cs typeface="Arial Black"/>
              </a:defRPr>
            </a:lvl6pPr>
            <a:lvl7pPr>
              <a:defRPr sz="5333">
                <a:latin typeface="Arial Black"/>
                <a:cs typeface="Arial Black"/>
              </a:defRPr>
            </a:lvl7pPr>
            <a:lvl8pPr>
              <a:defRPr sz="5333">
                <a:latin typeface="Arial Black"/>
                <a:cs typeface="Arial Black"/>
              </a:defRPr>
            </a:lvl8pPr>
            <a:lvl9pPr>
              <a:defRPr sz="5333">
                <a:latin typeface="Arial Black"/>
                <a:cs typeface="Arial Black"/>
              </a:defRPr>
            </a:lvl9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803653" y="2537359"/>
            <a:ext cx="6155715" cy="426875"/>
          </a:xfrm>
        </p:spPr>
        <p:txBody>
          <a:bodyPr/>
          <a:lstStyle>
            <a:lvl1pPr>
              <a:defRPr sz="2133">
                <a:solidFill>
                  <a:srgbClr val="FFFFFF"/>
                </a:solidFill>
              </a:defRPr>
            </a:lvl1pPr>
            <a:lvl2pPr marL="0" indent="0">
              <a:buFont typeface="+mj-lt"/>
              <a:buNone/>
              <a:defRPr sz="1867">
                <a:solidFill>
                  <a:schemeClr val="tx1"/>
                </a:solidFill>
              </a:defRPr>
            </a:lvl2pPr>
            <a:lvl3pPr marL="0" indent="0">
              <a:buFont typeface="+mj-lt"/>
              <a:buNone/>
              <a:defRPr sz="1867">
                <a:solidFill>
                  <a:schemeClr val="tx1"/>
                </a:solidFill>
              </a:defRPr>
            </a:lvl3pPr>
            <a:lvl4pPr marL="0" indent="0">
              <a:buFont typeface="+mj-lt"/>
              <a:buNone/>
              <a:defRPr sz="1867">
                <a:solidFill>
                  <a:schemeClr val="tx1"/>
                </a:solidFill>
              </a:defRPr>
            </a:lvl4pPr>
            <a:lvl5pPr marL="0" indent="0">
              <a:buFont typeface="+mj-lt"/>
              <a:buNone/>
              <a:defRPr sz="1867">
                <a:solidFill>
                  <a:schemeClr val="tx1"/>
                </a:solidFill>
              </a:defRPr>
            </a:lvl5pPr>
            <a:lvl6pPr marL="0" indent="0">
              <a:buFont typeface="+mj-lt"/>
              <a:buNone/>
              <a:defRPr sz="1867">
                <a:solidFill>
                  <a:schemeClr val="tx1"/>
                </a:solidFill>
              </a:defRPr>
            </a:lvl6pPr>
            <a:lvl7pPr marL="0" indent="0">
              <a:buFont typeface="+mj-lt"/>
              <a:buNone/>
              <a:defRPr sz="1867">
                <a:solidFill>
                  <a:schemeClr val="tx1"/>
                </a:solidFill>
              </a:defRPr>
            </a:lvl7pPr>
            <a:lvl8pPr marL="0" indent="0">
              <a:buFont typeface="+mj-lt"/>
              <a:buNone/>
              <a:defRPr sz="1867">
                <a:solidFill>
                  <a:schemeClr val="tx1"/>
                </a:solidFill>
              </a:defRPr>
            </a:lvl8pPr>
            <a:lvl9pPr marL="0" indent="0">
              <a:buFont typeface="+mj-lt"/>
              <a:buNone/>
              <a:defRPr sz="1867">
                <a:solidFill>
                  <a:schemeClr val="tx1"/>
                </a:solidFill>
              </a:defRPr>
            </a:lvl9pPr>
          </a:lstStyle>
          <a:p>
            <a:pPr lvl="0"/>
            <a:r>
              <a:rPr lang="it-IT" dirty="0" smtClean="0"/>
              <a:t>Basic text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  <p:sp>
        <p:nvSpPr>
          <p:cNvPr id="10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0392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223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3"/>
            <a:ext cx="10109631" cy="2175229"/>
          </a:xfrm>
        </p:spPr>
        <p:txBody>
          <a:bodyPr anchor="b"/>
          <a:lstStyle>
            <a:lvl1pPr algn="ctr">
              <a:lnSpc>
                <a:spcPct val="80000"/>
              </a:lnSpc>
              <a:defRPr lang="en-US" sz="6000" i="0" u="none" kern="1200" cap="all" spc="-100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sECTION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SLIDE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076" y="6376789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541364" y="2680306"/>
            <a:ext cx="9337920" cy="1762263"/>
          </a:xfrm>
        </p:spPr>
        <p:txBody>
          <a:bodyPr anchor="ctr"/>
          <a:lstStyle>
            <a:lvl1pPr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1364" y="4501189"/>
            <a:ext cx="933792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284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65137" y="1065749"/>
            <a:ext cx="10114148" cy="3216228"/>
          </a:xfrm>
        </p:spPr>
        <p:txBody>
          <a:bodyPr anchor="b"/>
          <a:lstStyle>
            <a:lvl1pPr algn="l" defTabSz="121917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it-IT" sz="8000" i="0" u="none" kern="1200" cap="all" spc="-133" dirty="0" smtClean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INSERT YOUR</a:t>
            </a:r>
            <a:br>
              <a:rPr lang="it-IT" dirty="0" smtClean="0"/>
            </a:br>
            <a:r>
              <a:rPr lang="it-IT" dirty="0" smtClean="0"/>
              <a:t>TITLE HERE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6" y="4501189"/>
            <a:ext cx="10114149" cy="438427"/>
          </a:xfrm>
        </p:spPr>
        <p:txBody>
          <a:bodyPr lIns="0" bIns="0" anchor="t">
            <a:noAutofit/>
          </a:bodyPr>
          <a:lstStyle>
            <a:lvl1pPr marL="0" indent="0" algn="l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210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ing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6" name="Inhaltsplatzhalter 2"/>
          <p:cNvSpPr>
            <a:spLocks noGrp="1"/>
          </p:cNvSpPr>
          <p:nvPr>
            <p:ph idx="10"/>
          </p:nvPr>
        </p:nvSpPr>
        <p:spPr>
          <a:xfrm>
            <a:off x="804331" y="2126523"/>
            <a:ext cx="10583335" cy="3282951"/>
          </a:xfrm>
        </p:spPr>
        <p:txBody>
          <a:bodyPr/>
          <a:lstStyle>
            <a:lvl1pPr marL="666734" indent="-6667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/>
            </a:lvl1pPr>
            <a:lvl2pPr marL="1310185" indent="-654034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cap="none">
                <a:solidFill>
                  <a:schemeClr val="tx1"/>
                </a:solidFill>
              </a:defRPr>
            </a:lvl2pPr>
            <a:lvl3pPr marL="1909186" indent="-601118">
              <a:spcBef>
                <a:spcPts val="1600"/>
              </a:spcBef>
              <a:buClr>
                <a:schemeClr val="accent2"/>
              </a:buClr>
              <a:buSzPct val="100000"/>
              <a:buFont typeface="+mj-lt"/>
              <a:buAutoNum type="arabicPlain"/>
              <a:tabLst/>
              <a:defRPr sz="2133">
                <a:solidFill>
                  <a:schemeClr val="tx1"/>
                </a:solidFill>
              </a:defRPr>
            </a:lvl3pPr>
            <a:lvl4pPr marL="1828754" indent="-457189">
              <a:buFont typeface="+mj-lt"/>
              <a:buAutoNum type="arabicPeriod"/>
              <a:defRPr/>
            </a:lvl4pPr>
            <a:lvl5pPr marL="2285943" indent="-457189">
              <a:buFont typeface="+mj-lt"/>
              <a:buAutoNum type="arabicPeriod"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  <p:sp>
        <p:nvSpPr>
          <p:cNvPr id="7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5681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b"/>
          <a:lstStyle>
            <a:lvl1pPr algn="ctr"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smtClean="0"/>
              <a:t>SECTION </a:t>
            </a:r>
            <a:br>
              <a:rPr lang="it-IT" dirty="0" smtClean="0"/>
            </a:br>
            <a:r>
              <a:rPr lang="it-IT" dirty="0" smtClean="0"/>
              <a:t>SLIDE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9408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2"/>
            <a:ext cx="10109631" cy="2175229"/>
          </a:xfrm>
        </p:spPr>
        <p:txBody>
          <a:bodyPr anchor="t"/>
          <a:lstStyle>
            <a:lvl1pPr algn="ctr">
              <a:lnSpc>
                <a:spcPct val="80000"/>
              </a:lnSpc>
              <a:defRPr lang="en-US" sz="72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de-DE" dirty="0" smtClean="0"/>
              <a:t>STATEMENT </a:t>
            </a:r>
            <a:br>
              <a:rPr lang="de-DE" dirty="0" smtClean="0"/>
            </a:br>
            <a:r>
              <a:rPr lang="de-DE" dirty="0" smtClean="0"/>
              <a:t>CHART FOR IMPORTANT </a:t>
            </a:r>
            <a:br>
              <a:rPr lang="de-DE" dirty="0" smtClean="0"/>
            </a:br>
            <a:r>
              <a:rPr lang="de-DE" dirty="0" smtClean="0"/>
              <a:t>POINTS</a:t>
            </a:r>
            <a:endParaRPr lang="en-US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9612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  <p:sp>
        <p:nvSpPr>
          <p:cNvPr id="6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8229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ith Background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9"/>
          <p:cNvPicPr>
            <a:picLocks noChangeAspect="1"/>
          </p:cNvPicPr>
          <p:nvPr userDrawn="1"/>
        </p:nvPicPr>
        <p:blipFill rotWithShape="1">
          <a:blip r:embed="rId2"/>
          <a:srcRect t="-114" b="24638"/>
          <a:stretch/>
        </p:blipFill>
        <p:spPr>
          <a:xfrm>
            <a:off x="0" y="-10332"/>
            <a:ext cx="12192000" cy="6898813"/>
          </a:xfrm>
          <a:prstGeom prst="rect">
            <a:avLst/>
          </a:prstGeom>
        </p:spPr>
      </p:pic>
      <p:sp>
        <p:nvSpPr>
          <p:cNvPr id="8" name="Rechteck 6"/>
          <p:cNvSpPr/>
          <p:nvPr userDrawn="1"/>
        </p:nvSpPr>
        <p:spPr>
          <a:xfrm>
            <a:off x="0" y="1"/>
            <a:ext cx="12192000" cy="6888480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72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  <p:sp>
        <p:nvSpPr>
          <p:cNvPr id="9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7953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1"/>
          <p:cNvPicPr>
            <a:picLocks noChangeAspect="1"/>
          </p:cNvPicPr>
          <p:nvPr userDrawn="1"/>
        </p:nvPicPr>
        <p:blipFill rotWithShape="1">
          <a:blip r:embed="rId2"/>
          <a:srcRect t="-1" r="11734" b="25474"/>
          <a:stretch/>
        </p:blipFill>
        <p:spPr>
          <a:xfrm>
            <a:off x="-1" y="0"/>
            <a:ext cx="12192000" cy="6847368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Rechteck 6"/>
          <p:cNvSpPr/>
          <p:nvPr userDrawn="1"/>
        </p:nvSpPr>
        <p:spPr>
          <a:xfrm>
            <a:off x="0" y="-13124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50984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32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583736"/>
            <a:ext cx="10109631" cy="1690528"/>
          </a:xfrm>
        </p:spPr>
        <p:txBody>
          <a:bodyPr anchor="ctr"/>
          <a:lstStyle>
            <a:lvl1pPr algn="ctr">
              <a:lnSpc>
                <a:spcPct val="100000"/>
              </a:lnSpc>
              <a:defRPr lang="en-US" sz="8000" i="0" u="none" kern="1200" cap="all" spc="-133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TEXT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  <p:sp>
        <p:nvSpPr>
          <p:cNvPr id="8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9120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  <p:sp>
        <p:nvSpPr>
          <p:cNvPr id="7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4302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tIns="0" rIns="0" anchor="t" anchorCtr="0"/>
          <a:lstStyle>
            <a:lvl1pPr>
              <a:defRPr sz="4267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765137" y="1869268"/>
            <a:ext cx="10624217" cy="4055752"/>
          </a:xfrm>
        </p:spPr>
        <p:txBody>
          <a:bodyPr lIns="0" bIns="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/>
            </a:lvl4pPr>
            <a:lvl6pPr>
              <a:defRPr sz="2267"/>
            </a:lvl6pPr>
            <a:lvl7pPr marL="239994" indent="-239994">
              <a:buClr>
                <a:schemeClr val="tx2"/>
              </a:buClr>
              <a:buAutoNum type="arabicPeriod"/>
              <a:defRPr lang="it-IT" sz="2400" kern="1200" baseline="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>
              <a:buAutoNum type="arabicPeriod"/>
              <a:defRPr/>
            </a:lvl8pPr>
            <a:lvl9pPr>
              <a:defRPr sz="22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marL="685783" lvl="6" indent="-685783" algn="l" defTabSz="609585" rtl="0" eaLnBrk="1" latinLnBrk="0" hangingPunct="1">
              <a:lnSpc>
                <a:spcPct val="150000"/>
              </a:lnSpc>
              <a:spcBef>
                <a:spcPts val="800"/>
              </a:spcBef>
              <a:buClr>
                <a:schemeClr val="tx2"/>
              </a:buClr>
              <a:buSzPct val="130000"/>
              <a:buFont typeface="+mj-lt"/>
              <a:buAutoNum type="arabicPeriod"/>
            </a:pPr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8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  <p:sp>
        <p:nvSpPr>
          <p:cNvPr id="7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878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1828913"/>
            <a:ext cx="10109631" cy="2175229"/>
          </a:xfrm>
        </p:spPr>
        <p:txBody>
          <a:bodyPr anchor="t"/>
          <a:lstStyle>
            <a:lvl1pPr algn="ctr">
              <a:lnSpc>
                <a:spcPct val="80000"/>
              </a:lnSpc>
              <a:defRPr lang="en-US" sz="5400" i="0" u="none" kern="1200" cap="all" spc="-100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de-DE" dirty="0" smtClean="0"/>
              <a:t>STATEMENT </a:t>
            </a:r>
            <a:br>
              <a:rPr lang="de-DE" dirty="0" smtClean="0"/>
            </a:br>
            <a:r>
              <a:rPr lang="de-DE" dirty="0" smtClean="0"/>
              <a:t>CHART FOR IMPORTANT </a:t>
            </a:r>
            <a:br>
              <a:rPr lang="de-DE" dirty="0" smtClean="0"/>
            </a:br>
            <a:r>
              <a:rPr lang="de-DE" dirty="0" smtClean="0"/>
              <a:t>POINTS</a:t>
            </a:r>
            <a:endParaRPr lang="en-US" dirty="0"/>
          </a:p>
        </p:txBody>
      </p:sp>
      <p:pic>
        <p:nvPicPr>
          <p:cNvPr id="7" name="Bild 5" descr="runningman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076" y="6376789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1387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6" y="1916869"/>
            <a:ext cx="5087024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75673" y="1916869"/>
            <a:ext cx="5113681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Bild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  <p:sp>
        <p:nvSpPr>
          <p:cNvPr id="8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1204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on Black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tangolo 6"/>
          <p:cNvSpPr/>
          <p:nvPr userDrawn="1"/>
        </p:nvSpPr>
        <p:spPr>
          <a:xfrm>
            <a:off x="0" y="0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>
              <a:solidFill>
                <a:srgbClr val="000000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0" y="1667389"/>
            <a:ext cx="12192000" cy="3505455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pic>
        <p:nvPicPr>
          <p:cNvPr id="8" name="Bild 5" descr="runningman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077" y="6410491"/>
            <a:ext cx="290043" cy="290043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10" name="Rettangolo 7"/>
          <p:cNvSpPr/>
          <p:nvPr userDrawn="1"/>
        </p:nvSpPr>
        <p:spPr>
          <a:xfrm>
            <a:off x="0" y="5172843"/>
            <a:ext cx="12192000" cy="166551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>
              <a:solidFill>
                <a:srgbClr val="000000"/>
              </a:solidFill>
            </a:endParaRPr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  <p:sp>
        <p:nvSpPr>
          <p:cNvPr id="9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7316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Image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2" name="Segnaposto immagine 5"/>
          <p:cNvSpPr>
            <a:spLocks noGrp="1"/>
          </p:cNvSpPr>
          <p:nvPr>
            <p:ph type="pic" sz="quarter" idx="11"/>
          </p:nvPr>
        </p:nvSpPr>
        <p:spPr>
          <a:xfrm>
            <a:off x="5367453" y="1889351"/>
            <a:ext cx="6824547" cy="4049183"/>
          </a:xfrm>
        </p:spPr>
        <p:txBody>
          <a:bodyPr/>
          <a:lstStyle/>
          <a:p>
            <a:r>
              <a:rPr lang="it-IT" smtClean="0"/>
              <a:t>Fare clic sull'icona per inserire un'immagine</a:t>
            </a:r>
            <a:endParaRPr lang="it-IT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6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476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ERT Gradient + 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65138" y="1916869"/>
            <a:ext cx="3992717" cy="4049711"/>
          </a:xfrm>
        </p:spPr>
        <p:txBody>
          <a:bodyPr/>
          <a:lstStyle>
            <a:lvl1pPr>
              <a:defRPr sz="2133"/>
            </a:lvl1pPr>
            <a:lvl2pPr>
              <a:defRPr sz="2133"/>
            </a:lvl2pPr>
            <a:lvl3pPr>
              <a:defRPr sz="2133"/>
            </a:lvl3pPr>
            <a:lvl4pPr>
              <a:defRPr sz="2133"/>
            </a:lvl4pPr>
            <a:lvl5pPr>
              <a:defRPr sz="2133"/>
            </a:lvl5pPr>
            <a:lvl6pPr>
              <a:defRPr sz="1867"/>
            </a:lvl6pPr>
            <a:lvl7pPr>
              <a:defRPr sz="2133"/>
            </a:lvl7pPr>
            <a:lvl8pPr>
              <a:defRPr sz="2133"/>
            </a:lvl8pPr>
            <a:lvl9pPr>
              <a:defRPr sz="1867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2"/>
            <a:r>
              <a:rPr lang="it-IT" dirty="0" smtClean="0"/>
              <a:t>Basic green text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765137" y="544256"/>
            <a:ext cx="10624217" cy="355281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en-US" cap="all" baseline="0" dirty="0"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 smtClean="0"/>
              <a:t>INSERT YOUR TITLE HERE</a:t>
            </a:r>
            <a:endParaRPr lang="en-US" dirty="0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527" y="1995754"/>
            <a:ext cx="6819472" cy="3835953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803653" y="3811650"/>
            <a:ext cx="6155715" cy="825759"/>
          </a:xfrm>
        </p:spPr>
        <p:txBody>
          <a:bodyPr anchor="t"/>
          <a:lstStyle>
            <a:lvl1pPr>
              <a:defRPr sz="5333" cap="all" spc="-133">
                <a:solidFill>
                  <a:srgbClr val="FFFFFF"/>
                </a:solidFill>
                <a:latin typeface="Arial Black"/>
                <a:cs typeface="Arial Black"/>
              </a:defRPr>
            </a:lvl1pPr>
            <a:lvl2pPr>
              <a:defRPr sz="5333">
                <a:latin typeface="Arial Black"/>
                <a:cs typeface="Arial Black"/>
              </a:defRPr>
            </a:lvl2pPr>
            <a:lvl3pPr>
              <a:defRPr sz="5333">
                <a:latin typeface="Arial Black"/>
                <a:cs typeface="Arial Black"/>
              </a:defRPr>
            </a:lvl3pPr>
            <a:lvl4pPr>
              <a:defRPr sz="5333">
                <a:latin typeface="Arial Black"/>
                <a:cs typeface="Arial Black"/>
              </a:defRPr>
            </a:lvl4pPr>
            <a:lvl5pPr>
              <a:defRPr sz="5333">
                <a:latin typeface="Arial Black"/>
                <a:cs typeface="Arial Black"/>
              </a:defRPr>
            </a:lvl5pPr>
            <a:lvl6pPr>
              <a:defRPr sz="5333">
                <a:latin typeface="Arial Black"/>
                <a:cs typeface="Arial Black"/>
              </a:defRPr>
            </a:lvl6pPr>
            <a:lvl7pPr>
              <a:defRPr sz="5333">
                <a:latin typeface="Arial Black"/>
                <a:cs typeface="Arial Black"/>
              </a:defRPr>
            </a:lvl7pPr>
            <a:lvl8pPr>
              <a:defRPr sz="5333">
                <a:latin typeface="Arial Black"/>
                <a:cs typeface="Arial Black"/>
              </a:defRPr>
            </a:lvl8pPr>
            <a:lvl9pPr>
              <a:defRPr sz="5333">
                <a:latin typeface="Arial Black"/>
                <a:cs typeface="Arial Black"/>
              </a:defRPr>
            </a:lvl9pPr>
          </a:lstStyle>
          <a:p>
            <a:pPr lvl="0"/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2" hasCustomPrompt="1"/>
          </p:nvPr>
        </p:nvSpPr>
        <p:spPr>
          <a:xfrm>
            <a:off x="5803653" y="2537359"/>
            <a:ext cx="6155715" cy="426875"/>
          </a:xfrm>
        </p:spPr>
        <p:txBody>
          <a:bodyPr/>
          <a:lstStyle>
            <a:lvl1pPr>
              <a:defRPr sz="2133">
                <a:solidFill>
                  <a:srgbClr val="FFFFFF"/>
                </a:solidFill>
              </a:defRPr>
            </a:lvl1pPr>
            <a:lvl2pPr marL="0" indent="0">
              <a:buFont typeface="+mj-lt"/>
              <a:buNone/>
              <a:defRPr sz="1867">
                <a:solidFill>
                  <a:schemeClr val="tx1"/>
                </a:solidFill>
              </a:defRPr>
            </a:lvl2pPr>
            <a:lvl3pPr marL="0" indent="0">
              <a:buFont typeface="+mj-lt"/>
              <a:buNone/>
              <a:defRPr sz="1867">
                <a:solidFill>
                  <a:schemeClr val="tx1"/>
                </a:solidFill>
              </a:defRPr>
            </a:lvl3pPr>
            <a:lvl4pPr marL="0" indent="0">
              <a:buFont typeface="+mj-lt"/>
              <a:buNone/>
              <a:defRPr sz="1867">
                <a:solidFill>
                  <a:schemeClr val="tx1"/>
                </a:solidFill>
              </a:defRPr>
            </a:lvl4pPr>
            <a:lvl5pPr marL="0" indent="0">
              <a:buFont typeface="+mj-lt"/>
              <a:buNone/>
              <a:defRPr sz="1867">
                <a:solidFill>
                  <a:schemeClr val="tx1"/>
                </a:solidFill>
              </a:defRPr>
            </a:lvl5pPr>
            <a:lvl6pPr marL="0" indent="0">
              <a:buFont typeface="+mj-lt"/>
              <a:buNone/>
              <a:defRPr sz="1867">
                <a:solidFill>
                  <a:schemeClr val="tx1"/>
                </a:solidFill>
              </a:defRPr>
            </a:lvl6pPr>
            <a:lvl7pPr marL="0" indent="0">
              <a:buFont typeface="+mj-lt"/>
              <a:buNone/>
              <a:defRPr sz="1867">
                <a:solidFill>
                  <a:schemeClr val="tx1"/>
                </a:solidFill>
              </a:defRPr>
            </a:lvl7pPr>
            <a:lvl8pPr marL="0" indent="0">
              <a:buFont typeface="+mj-lt"/>
              <a:buNone/>
              <a:defRPr sz="1867">
                <a:solidFill>
                  <a:schemeClr val="tx1"/>
                </a:solidFill>
              </a:defRPr>
            </a:lvl8pPr>
            <a:lvl9pPr marL="0" indent="0">
              <a:buFont typeface="+mj-lt"/>
              <a:buNone/>
              <a:defRPr sz="1867">
                <a:solidFill>
                  <a:schemeClr val="tx1"/>
                </a:solidFill>
              </a:defRPr>
            </a:lvl9pPr>
          </a:lstStyle>
          <a:p>
            <a:pPr lvl="0"/>
            <a:r>
              <a:rPr lang="it-IT" dirty="0" smtClean="0"/>
              <a:t>Basic text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765137" y="1005000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2133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1" name="Bild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7987" y="6409160"/>
            <a:ext cx="290043" cy="290043"/>
          </a:xfrm>
          <a:prstGeom prst="rect">
            <a:avLst/>
          </a:prstGeom>
        </p:spPr>
      </p:pic>
      <p:sp>
        <p:nvSpPr>
          <p:cNvPr id="10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6056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7334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2372"/>
            <a:ext cx="12240683" cy="688538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541364" y="2680306"/>
            <a:ext cx="9337920" cy="1762263"/>
          </a:xfrm>
        </p:spPr>
        <p:txBody>
          <a:bodyPr anchor="ctr"/>
          <a:lstStyle>
            <a:lvl1pPr>
              <a:lnSpc>
                <a:spcPct val="80000"/>
              </a:lnSpc>
              <a:defRPr lang="en-US" sz="8000" i="0" u="none" kern="1200" cap="all" spc="-133" baseline="0" dirty="0">
                <a:solidFill>
                  <a:srgbClr val="FFFFFF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1364" y="4501189"/>
            <a:ext cx="933792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>
                <a:solidFill>
                  <a:srgbClr val="FFFFFF"/>
                </a:solidFill>
                <a:latin typeface="+mn-lt"/>
                <a:cs typeface="Arial Black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167" y="6298415"/>
            <a:ext cx="1184039" cy="3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617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46658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820832"/>
            <a:ext cx="10109631" cy="1216336"/>
          </a:xfrm>
        </p:spPr>
        <p:txBody>
          <a:bodyPr anchor="ctr"/>
          <a:lstStyle>
            <a:lvl1pPr>
              <a:lnSpc>
                <a:spcPct val="100000"/>
              </a:lnSpc>
              <a:defRPr lang="en-US" sz="5400" i="0" u="none" kern="1200" cap="all" spc="-100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chapter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  <p:sp>
        <p:nvSpPr>
          <p:cNvPr id="7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855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with Background IMG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5363"/>
          </a:xfrm>
          <a:prstGeom prst="rect">
            <a:avLst/>
          </a:prstGeom>
        </p:spPr>
      </p:pic>
      <p:sp>
        <p:nvSpPr>
          <p:cNvPr id="7" name="Rechteck 6"/>
          <p:cNvSpPr/>
          <p:nvPr userDrawn="1"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46658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820832"/>
            <a:ext cx="10109631" cy="1216336"/>
          </a:xfrm>
        </p:spPr>
        <p:txBody>
          <a:bodyPr anchor="ctr"/>
          <a:lstStyle>
            <a:lvl1pPr>
              <a:lnSpc>
                <a:spcPct val="100000"/>
              </a:lnSpc>
              <a:defRPr lang="en-US" sz="5400" i="0" u="none" kern="1200" cap="all" spc="-100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chapter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10" name="Bild 5" descr="runningma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076" y="6376789"/>
            <a:ext cx="290043" cy="2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237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11"/>
          <p:cNvPicPr>
            <a:picLocks noChangeAspect="1"/>
          </p:cNvPicPr>
          <p:nvPr userDrawn="1"/>
        </p:nvPicPr>
        <p:blipFill rotWithShape="1">
          <a:blip r:embed="rId2"/>
          <a:srcRect r="11734" b="477"/>
          <a:stretch/>
        </p:blipFill>
        <p:spPr>
          <a:xfrm>
            <a:off x="-1" y="0"/>
            <a:ext cx="12192000" cy="6858000"/>
          </a:xfrm>
          <a:custGeom>
            <a:avLst/>
            <a:gdLst>
              <a:gd name="connsiteX0" fmla="*/ 0 w 9144000"/>
              <a:gd name="connsiteY0" fmla="*/ 0 h 6858000"/>
              <a:gd name="connsiteX1" fmla="*/ 9144000 w 9144000"/>
              <a:gd name="connsiteY1" fmla="*/ 0 h 6858000"/>
              <a:gd name="connsiteX2" fmla="*/ 9144000 w 9144000"/>
              <a:gd name="connsiteY2" fmla="*/ 6858000 h 6858000"/>
              <a:gd name="connsiteX3" fmla="*/ 0 w 9144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858000"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Rechteck 6"/>
          <p:cNvSpPr/>
          <p:nvPr userDrawn="1"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1041186" y="2820832"/>
            <a:ext cx="10109631" cy="1216336"/>
          </a:xfrm>
        </p:spPr>
        <p:txBody>
          <a:bodyPr anchor="ctr"/>
          <a:lstStyle>
            <a:lvl1pPr>
              <a:lnSpc>
                <a:spcPct val="100000"/>
              </a:lnSpc>
              <a:defRPr lang="en-US" sz="6000" i="0" u="none" kern="1200" cap="all" spc="-100" baseline="0" dirty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chapter</a:t>
            </a:r>
            <a:r>
              <a:rPr lang="it-IT" dirty="0" smtClean="0"/>
              <a:t> </a:t>
            </a:r>
            <a:r>
              <a:rPr lang="it-IT" dirty="0" err="1" smtClean="0"/>
              <a:t>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6" name="Bild 5" descr="runningman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076" y="6376789"/>
            <a:ext cx="290043" cy="217532"/>
          </a:xfrm>
          <a:prstGeom prst="rect">
            <a:avLst/>
          </a:prstGeom>
        </p:spPr>
      </p:pic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41186" y="4665828"/>
            <a:ext cx="10109631" cy="438427"/>
          </a:xfrm>
        </p:spPr>
        <p:txBody>
          <a:bodyPr lIns="0" bIns="0" anchor="t">
            <a:noAutofit/>
          </a:bodyPr>
          <a:lstStyle>
            <a:lvl1pPr marL="0" indent="0" algn="ctr">
              <a:buNone/>
              <a:defRPr sz="2400" b="0" cap="none" baseline="0">
                <a:solidFill>
                  <a:schemeClr val="tx1"/>
                </a:solidFill>
                <a:latin typeface="+mj-lt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INSERT YOUR SUBTITLE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178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5" name="Bild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  <p:sp>
        <p:nvSpPr>
          <p:cNvPr id="7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138" y="544257"/>
            <a:ext cx="10624217" cy="355281"/>
          </a:xfrm>
        </p:spPr>
        <p:txBody>
          <a:bodyPr tIns="0" rIns="0" anchor="t" anchorCtr="0"/>
          <a:lstStyle>
            <a:lvl1pPr>
              <a:defRPr sz="3200" cap="all" baseline="0"/>
            </a:lvl1pPr>
          </a:lstStyle>
          <a:p>
            <a:r>
              <a:rPr lang="it-IT" dirty="0" smtClean="0"/>
              <a:t>INSERT YOUR TITLE HERE</a:t>
            </a:r>
            <a:endParaRPr lang="en-US" dirty="0"/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10" hasCustomPrompt="1"/>
          </p:nvPr>
        </p:nvSpPr>
        <p:spPr>
          <a:xfrm>
            <a:off x="765138" y="1705891"/>
            <a:ext cx="10624217" cy="4055752"/>
          </a:xfrm>
        </p:spPr>
        <p:txBody>
          <a:bodyPr lIns="0" bIns="0"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800"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 marL="180000" indent="-180000">
              <a:buClr>
                <a:schemeClr val="tx2"/>
              </a:buClr>
              <a:buFont typeface="Wingdings" panose="05000000000000000000" pitchFamily="2" charset="2"/>
              <a:buChar char="§"/>
              <a:defRPr sz="1800"/>
            </a:lvl4pPr>
            <a:lvl5pPr marL="360000" indent="-180000">
              <a:buFont typeface="Wingdings" panose="05000000000000000000" pitchFamily="2" charset="2"/>
              <a:buChar char="§"/>
              <a:defRPr sz="1800"/>
            </a:lvl5pPr>
            <a:lvl6pPr marL="540000" indent="-180000">
              <a:buFont typeface="Wingdings" panose="05000000000000000000" pitchFamily="2" charset="2"/>
              <a:buChar char="§"/>
              <a:defRPr sz="1700"/>
            </a:lvl6pPr>
            <a:lvl7pPr>
              <a:buClr>
                <a:schemeClr val="tx2"/>
              </a:buClr>
              <a:buAutoNum type="arabicPeriod"/>
              <a:defRPr sz="1800"/>
            </a:lvl7pPr>
            <a:lvl8pPr>
              <a:buAutoNum type="arabicPeriod"/>
              <a:defRPr sz="1800"/>
            </a:lvl8pPr>
            <a:lvl9pPr>
              <a:defRPr sz="1700"/>
            </a:lvl9pPr>
          </a:lstStyle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765138" y="917354"/>
            <a:ext cx="10624217" cy="438427"/>
          </a:xfrm>
        </p:spPr>
        <p:txBody>
          <a:bodyPr lIns="0" bIns="0" anchor="ctr">
            <a:noAutofit/>
          </a:bodyPr>
          <a:lstStyle>
            <a:lvl1pPr marL="0" indent="0" algn="ctr">
              <a:buNone/>
              <a:defRPr sz="1600" b="0" cap="all">
                <a:solidFill>
                  <a:schemeClr val="tx1"/>
                </a:solidFill>
                <a:latin typeface="Arial Black" panose="020B0A04020102020204" pitchFamily="34" charset="0"/>
                <a:cs typeface="Arial Black" panose="020B0A04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err="1" smtClean="0"/>
              <a:t>Insert</a:t>
            </a:r>
            <a:r>
              <a:rPr lang="it-IT" dirty="0" smtClean="0"/>
              <a:t> </a:t>
            </a:r>
            <a:r>
              <a:rPr lang="it-IT" dirty="0" err="1" smtClean="0"/>
              <a:t>your</a:t>
            </a:r>
            <a:r>
              <a:rPr lang="it-IT" dirty="0" smtClean="0"/>
              <a:t> </a:t>
            </a:r>
            <a:r>
              <a:rPr lang="it-IT" dirty="0" err="1" smtClean="0"/>
              <a:t>subtitle</a:t>
            </a:r>
            <a:r>
              <a:rPr lang="it-IT" dirty="0" smtClean="0"/>
              <a:t> </a:t>
            </a:r>
            <a:r>
              <a:rPr lang="it-IT" dirty="0" err="1" smtClean="0"/>
              <a:t>here</a:t>
            </a:r>
            <a:endParaRPr lang="en-US" dirty="0"/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7455" y="6382323"/>
            <a:ext cx="290043" cy="217532"/>
          </a:xfrm>
          <a:prstGeom prst="rect">
            <a:avLst/>
          </a:prstGeom>
        </p:spPr>
      </p:pic>
      <p:sp>
        <p:nvSpPr>
          <p:cNvPr id="8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428645"/>
            <a:ext cx="10972800" cy="745639"/>
          </a:xfrm>
          <a:prstGeom prst="rect">
            <a:avLst/>
          </a:prstGeom>
        </p:spPr>
        <p:txBody>
          <a:bodyPr vert="horz" lIns="0" tIns="45720" rIns="91440" bIns="0" rtlCol="0" anchor="t">
            <a:noAutofit/>
          </a:bodyPr>
          <a:lstStyle/>
          <a:p>
            <a:r>
              <a:rPr lang="it-IT" dirty="0" smtClean="0"/>
              <a:t>CLICK TO CHANGE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LETTERS</a:t>
            </a:r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First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81" r:id="rId2"/>
    <p:sldLayoutId id="2147483663" r:id="rId3"/>
    <p:sldLayoutId id="2147483680" r:id="rId4"/>
    <p:sldLayoutId id="2147483677" r:id="rId5"/>
    <p:sldLayoutId id="2147483682" r:id="rId6"/>
    <p:sldLayoutId id="2147483684" r:id="rId7"/>
    <p:sldLayoutId id="2147483666" r:id="rId8"/>
    <p:sldLayoutId id="2147483662" r:id="rId9"/>
    <p:sldLayoutId id="2147483664" r:id="rId10"/>
    <p:sldLayoutId id="2147483685" r:id="rId11"/>
    <p:sldLayoutId id="2147483678" r:id="rId12"/>
    <p:sldLayoutId id="2147483679" r:id="rId13"/>
    <p:sldLayoutId id="2147483667" r:id="rId14"/>
    <p:sldLayoutId id="2147483671" r:id="rId15"/>
  </p:sldLayoutIdLst>
  <p:hf hdr="0" ftr="0" dt="0"/>
  <p:txStyles>
    <p:titleStyle>
      <a:lvl1pPr algn="ctr" defTabSz="914400" rtl="0" eaLnBrk="1" latinLnBrk="0" hangingPunct="1">
        <a:lnSpc>
          <a:spcPct val="80000"/>
        </a:lnSpc>
        <a:spcBef>
          <a:spcPct val="0"/>
        </a:spcBef>
        <a:buNone/>
        <a:defRPr sz="3200" kern="1200">
          <a:solidFill>
            <a:schemeClr val="tx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600"/>
        </a:spcBef>
        <a:buFont typeface="Arial" pitchFamily="34" charset="0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1200"/>
        </a:spcBef>
        <a:spcAft>
          <a:spcPts val="600"/>
        </a:spcAft>
        <a:buFont typeface="Arial" pitchFamily="34" charset="0"/>
        <a:buNone/>
        <a:defRPr sz="1800" b="0" i="0" kern="1200" cap="all">
          <a:solidFill>
            <a:schemeClr val="tx2"/>
          </a:solidFill>
          <a:latin typeface="Arial"/>
          <a:ea typeface="+mn-ea"/>
          <a:cs typeface="Arial"/>
        </a:defRPr>
      </a:lvl2pPr>
      <a:lvl3pPr marL="0" indent="0" algn="l" defTabSz="914400" rtl="0" eaLnBrk="1" latinLnBrk="0" hangingPunct="1">
        <a:lnSpc>
          <a:spcPct val="120000"/>
        </a:lnSpc>
        <a:spcBef>
          <a:spcPts val="600"/>
        </a:spcBef>
        <a:buFont typeface="Arial" pitchFamily="34" charset="0"/>
        <a:buNone/>
        <a:defRPr sz="1800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18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SzPct val="13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36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54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-180000" algn="l" defTabSz="457200" rtl="0" eaLnBrk="1" latinLnBrk="0" hangingPunct="1">
        <a:lnSpc>
          <a:spcPct val="150000"/>
        </a:lnSpc>
        <a:spcBef>
          <a:spcPts val="600"/>
        </a:spcBef>
        <a:buClr>
          <a:schemeClr val="tx2"/>
        </a:buClr>
        <a:buSzPct val="130000"/>
        <a:buFont typeface="+mj-lt"/>
        <a:buAutoNum type="arabicPeriod"/>
        <a:defRPr lang="it-IT" sz="18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36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540000" indent="-180000" algn="l" defTabSz="914400" rtl="0" eaLnBrk="1" latinLnBrk="0" hangingPunct="1">
        <a:lnSpc>
          <a:spcPct val="120000"/>
        </a:lnSpc>
        <a:spcBef>
          <a:spcPts val="600"/>
        </a:spcBef>
        <a:buClr>
          <a:schemeClr val="tx2"/>
        </a:buClr>
        <a:buFont typeface="+mj-lt"/>
        <a:buAutoNum type="arabicPeriod"/>
        <a:defRPr sz="17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0" tIns="45720" rIns="91440" bIns="0" rtlCol="0" anchor="t">
            <a:noAutofit/>
          </a:bodyPr>
          <a:lstStyle/>
          <a:p>
            <a:r>
              <a:rPr lang="it-IT" dirty="0" smtClean="0"/>
              <a:t>CLICK TO CHANGE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35709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Fist </a:t>
            </a:r>
            <a:r>
              <a:rPr lang="it-IT" dirty="0" err="1" smtClean="0"/>
              <a:t>numbered</a:t>
            </a:r>
            <a:r>
              <a:rPr lang="it-IT" smtClean="0"/>
              <a:t> text</a:t>
            </a:r>
            <a:endParaRPr lang="it-IT" dirty="0" smtClean="0"/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3505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</p:sldLayoutIdLst>
  <p:hf hdr="0" ftr="0" dt="0"/>
  <p:txStyles>
    <p:titleStyle>
      <a:lvl1pPr algn="ctr" defTabSz="1219170" rtl="0" eaLnBrk="1" latinLnBrk="0" hangingPunct="1">
        <a:lnSpc>
          <a:spcPct val="80000"/>
        </a:lnSpc>
        <a:spcBef>
          <a:spcPct val="0"/>
        </a:spcBef>
        <a:buNone/>
        <a:defRPr sz="4267" kern="1200">
          <a:solidFill>
            <a:schemeClr val="tx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800"/>
        </a:spcBef>
        <a:buFont typeface="Arial" pitchFamily="34" charset="0"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lnSpc>
          <a:spcPct val="100000"/>
        </a:lnSpc>
        <a:spcBef>
          <a:spcPts val="1600"/>
        </a:spcBef>
        <a:spcAft>
          <a:spcPts val="800"/>
        </a:spcAft>
        <a:buFont typeface="Arial" pitchFamily="34" charset="0"/>
        <a:buNone/>
        <a:defRPr sz="2400" b="0" i="0" kern="1200" cap="all">
          <a:solidFill>
            <a:schemeClr val="tx2"/>
          </a:solidFill>
          <a:latin typeface="Arial"/>
          <a:ea typeface="+mn-ea"/>
          <a:cs typeface="Arial"/>
        </a:defRPr>
      </a:lvl2pPr>
      <a:lvl3pPr marL="0" indent="0" algn="l" defTabSz="1219170" rtl="0" eaLnBrk="1" latinLnBrk="0" hangingPunct="1">
        <a:lnSpc>
          <a:spcPct val="120000"/>
        </a:lnSpc>
        <a:spcBef>
          <a:spcPts val="800"/>
        </a:spcBef>
        <a:buFont typeface="Arial" pitchFamily="34" charset="0"/>
        <a:buNone/>
        <a:defRPr sz="1867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+mj-lt"/>
        <a:buAutoNum type="arabicPeriod"/>
        <a:defRPr lang="it-IT" sz="24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0" tIns="45720" rIns="91440" bIns="0" rtlCol="0" anchor="t">
            <a:noAutofit/>
          </a:bodyPr>
          <a:lstStyle/>
          <a:p>
            <a:r>
              <a:rPr lang="it-IT" dirty="0" smtClean="0"/>
              <a:t>CLICK TO CHANGE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35709"/>
            <a:ext cx="10972800" cy="45259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it-IT" dirty="0" smtClean="0"/>
              <a:t>Basic text</a:t>
            </a:r>
          </a:p>
          <a:p>
            <a:pPr lvl="1"/>
            <a:r>
              <a:rPr lang="it-IT" dirty="0" smtClean="0"/>
              <a:t>Text in CAPITAL </a:t>
            </a:r>
            <a:r>
              <a:rPr lang="it-IT" dirty="0" err="1" smtClean="0"/>
              <a:t>LeTTERS</a:t>
            </a:r>
            <a:endParaRPr lang="it-IT" dirty="0" smtClean="0"/>
          </a:p>
          <a:p>
            <a:pPr lvl="3"/>
            <a:r>
              <a:rPr lang="it-IT" dirty="0" smtClean="0"/>
              <a:t>First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4"/>
            <a:r>
              <a:rPr lang="it-IT" dirty="0" smtClean="0"/>
              <a:t>Second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5"/>
            <a:r>
              <a:rPr lang="it-IT" dirty="0" smtClean="0"/>
              <a:t>Third </a:t>
            </a:r>
            <a:r>
              <a:rPr lang="it-IT" dirty="0" err="1" smtClean="0"/>
              <a:t>bullet</a:t>
            </a:r>
            <a:r>
              <a:rPr lang="it-IT" dirty="0" smtClean="0"/>
              <a:t> </a:t>
            </a:r>
            <a:r>
              <a:rPr lang="it-IT" dirty="0" err="1" smtClean="0"/>
              <a:t>point</a:t>
            </a:r>
            <a:r>
              <a:rPr lang="it-IT" dirty="0" smtClean="0"/>
              <a:t> text</a:t>
            </a:r>
          </a:p>
          <a:p>
            <a:pPr lvl="6"/>
            <a:r>
              <a:rPr lang="it-IT" dirty="0" smtClean="0"/>
              <a:t>Fist </a:t>
            </a:r>
            <a:r>
              <a:rPr lang="it-IT" dirty="0" err="1" smtClean="0"/>
              <a:t>numbered</a:t>
            </a:r>
            <a:r>
              <a:rPr lang="it-IT" smtClean="0"/>
              <a:t> text</a:t>
            </a:r>
            <a:endParaRPr lang="it-IT" dirty="0" smtClean="0"/>
          </a:p>
          <a:p>
            <a:pPr lvl="7"/>
            <a:r>
              <a:rPr lang="it-IT" dirty="0" smtClean="0"/>
              <a:t>Second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</a:p>
          <a:p>
            <a:pPr lvl="8"/>
            <a:r>
              <a:rPr lang="it-IT" dirty="0" smtClean="0"/>
              <a:t>Third </a:t>
            </a:r>
            <a:r>
              <a:rPr lang="it-IT" dirty="0" err="1" smtClean="0"/>
              <a:t>numbered</a:t>
            </a:r>
            <a:r>
              <a:rPr lang="it-IT" dirty="0" smtClean="0"/>
              <a:t> text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167640" y="6360160"/>
            <a:ext cx="579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B29D2-0877-4FAC-9DF8-6EC3DF9A57FA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7747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</p:sldLayoutIdLst>
  <p:hf hdr="0" ftr="0" dt="0"/>
  <p:txStyles>
    <p:titleStyle>
      <a:lvl1pPr algn="ctr" defTabSz="1219170" rtl="0" eaLnBrk="1" latinLnBrk="0" hangingPunct="1">
        <a:lnSpc>
          <a:spcPct val="80000"/>
        </a:lnSpc>
        <a:spcBef>
          <a:spcPct val="0"/>
        </a:spcBef>
        <a:buNone/>
        <a:defRPr sz="4267" kern="1200">
          <a:solidFill>
            <a:schemeClr val="tx1"/>
          </a:solidFill>
          <a:latin typeface="Arial Black" panose="020B0A04020102020204" pitchFamily="34" charset="0"/>
          <a:ea typeface="+mj-ea"/>
          <a:cs typeface="Arial Black" panose="020B0A04020102020204" pitchFamily="34" charset="0"/>
        </a:defRPr>
      </a:lvl1pPr>
    </p:titleStyle>
    <p:bodyStyle>
      <a:lvl1pPr marL="0" indent="0" algn="l" defTabSz="1219170" rtl="0" eaLnBrk="1" latinLnBrk="0" hangingPunct="1">
        <a:lnSpc>
          <a:spcPct val="100000"/>
        </a:lnSpc>
        <a:spcBef>
          <a:spcPts val="800"/>
        </a:spcBef>
        <a:buFont typeface="Arial" pitchFamily="34" charset="0"/>
        <a:buNone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219170" rtl="0" eaLnBrk="1" latinLnBrk="0" hangingPunct="1">
        <a:lnSpc>
          <a:spcPct val="100000"/>
        </a:lnSpc>
        <a:spcBef>
          <a:spcPts val="1600"/>
        </a:spcBef>
        <a:spcAft>
          <a:spcPts val="800"/>
        </a:spcAft>
        <a:buFont typeface="Arial" pitchFamily="34" charset="0"/>
        <a:buNone/>
        <a:defRPr sz="2400" b="0" i="0" kern="1200" cap="all">
          <a:solidFill>
            <a:schemeClr val="tx2"/>
          </a:solidFill>
          <a:latin typeface="Arial"/>
          <a:ea typeface="+mn-ea"/>
          <a:cs typeface="Arial"/>
        </a:defRPr>
      </a:lvl2pPr>
      <a:lvl3pPr marL="0" indent="0" algn="l" defTabSz="1219170" rtl="0" eaLnBrk="1" latinLnBrk="0" hangingPunct="1">
        <a:lnSpc>
          <a:spcPct val="120000"/>
        </a:lnSpc>
        <a:spcBef>
          <a:spcPts val="800"/>
        </a:spcBef>
        <a:buFont typeface="Arial" pitchFamily="34" charset="0"/>
        <a:buNone/>
        <a:defRPr sz="1867" b="0" i="0" kern="1200">
          <a:solidFill>
            <a:schemeClr val="tx2"/>
          </a:solidFill>
          <a:latin typeface="Arial"/>
          <a:ea typeface="+mn-ea"/>
          <a:cs typeface="Arial"/>
        </a:defRPr>
      </a:lvl3pPr>
      <a:lvl4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239994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SzPct val="130000"/>
        <a:buFont typeface="+mj-lt"/>
        <a:buAutoNum type="arabicPeriod"/>
        <a:defRPr lang="it-IT" sz="2400" kern="1200" baseline="0" dirty="0" smtClean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479988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719982" indent="-239994" algn="l" defTabSz="1219170" rtl="0" eaLnBrk="1" latinLnBrk="0" hangingPunct="1">
        <a:lnSpc>
          <a:spcPct val="120000"/>
        </a:lnSpc>
        <a:spcBef>
          <a:spcPts val="800"/>
        </a:spcBef>
        <a:buClr>
          <a:schemeClr val="tx2"/>
        </a:buClr>
        <a:buFont typeface="+mj-lt"/>
        <a:buAutoNum type="arabicPeriod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c.castelli@reply.eu" TargetMode="External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 txBox="1">
            <a:spLocks/>
          </p:cNvSpPr>
          <p:nvPr/>
        </p:nvSpPr>
        <p:spPr>
          <a:xfrm>
            <a:off x="1315237" y="1570936"/>
            <a:ext cx="7091866" cy="3216228"/>
          </a:xfrm>
          <a:prstGeom prst="rect">
            <a:avLst/>
          </a:prstGeom>
        </p:spPr>
        <p:txBody>
          <a:bodyPr vert="horz" lIns="0" tIns="45720" rIns="91440" bIns="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6000" i="0" u="none" kern="1200" cap="all" spc="-100" dirty="0">
                <a:solidFill>
                  <a:schemeClr val="bg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it-IT" sz="4400" dirty="0" smtClean="0">
                <a:solidFill>
                  <a:srgbClr val="FFFFFF"/>
                </a:solidFill>
              </a:rPr>
              <a:t>PRESENTAZIONE </a:t>
            </a:r>
          </a:p>
          <a:p>
            <a:r>
              <a:rPr lang="it-IT" sz="4400" dirty="0" smtClean="0">
                <a:solidFill>
                  <a:srgbClr val="FFFFFF"/>
                </a:solidFill>
              </a:rPr>
              <a:t>DATI marzo 2018</a:t>
            </a:r>
            <a:r>
              <a:rPr lang="it-IT" sz="4400" dirty="0">
                <a:solidFill>
                  <a:srgbClr val="FFFFFF"/>
                </a:solidFill>
              </a:rPr>
              <a:t/>
            </a:r>
            <a:br>
              <a:rPr lang="it-IT" sz="4400" dirty="0">
                <a:solidFill>
                  <a:srgbClr val="FFFFFF"/>
                </a:solidFill>
              </a:rPr>
            </a:br>
            <a:endParaRPr lang="it-IT" sz="2000" dirty="0" smtClean="0">
              <a:solidFill>
                <a:srgbClr val="FFFFFF"/>
              </a:solidFill>
            </a:endParaRPr>
          </a:p>
          <a:p>
            <a:r>
              <a:rPr lang="it-IT" sz="4400" dirty="0" smtClean="0">
                <a:solidFill>
                  <a:srgbClr val="FFFFFF"/>
                </a:solidFill>
              </a:rPr>
              <a:t>OSSERVATORIO - FCP </a:t>
            </a:r>
          </a:p>
          <a:p>
            <a:r>
              <a:rPr lang="it-IT" sz="4400" dirty="0" smtClean="0">
                <a:solidFill>
                  <a:srgbClr val="FFFFFF"/>
                </a:solidFill>
              </a:rPr>
              <a:t>ASSOINTERNET</a:t>
            </a:r>
            <a:endParaRPr lang="it-IT" sz="4400" dirty="0">
              <a:solidFill>
                <a:srgbClr val="FFFFFF"/>
              </a:solidFill>
            </a:endParaRPr>
          </a:p>
        </p:txBody>
      </p:sp>
      <p:sp>
        <p:nvSpPr>
          <p:cNvPr id="7" name="Sottotitolo 2"/>
          <p:cNvSpPr>
            <a:spLocks noGrp="1"/>
          </p:cNvSpPr>
          <p:nvPr>
            <p:ph type="subTitle" idx="1"/>
          </p:nvPr>
        </p:nvSpPr>
        <p:spPr>
          <a:xfrm>
            <a:off x="1369781" y="5175273"/>
            <a:ext cx="7585612" cy="438427"/>
          </a:xfrm>
        </p:spPr>
        <p:txBody>
          <a:bodyPr/>
          <a:lstStyle/>
          <a:p>
            <a:r>
              <a:rPr lang="it-IT" sz="1800" dirty="0" smtClean="0"/>
              <a:t>Milano, 24 aprile 2018</a:t>
            </a:r>
            <a:endParaRPr lang="it-IT" sz="18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424" y="373634"/>
            <a:ext cx="3425003" cy="179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67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ttotitolo 3"/>
          <p:cNvSpPr>
            <a:spLocks noGrp="1"/>
          </p:cNvSpPr>
          <p:nvPr>
            <p:ph type="subTitle" idx="10"/>
          </p:nvPr>
        </p:nvSpPr>
        <p:spPr>
          <a:xfrm>
            <a:off x="0" y="17974"/>
            <a:ext cx="12192000" cy="350821"/>
          </a:xfrm>
        </p:spPr>
        <p:txBody>
          <a:bodyPr/>
          <a:lstStyle/>
          <a:p>
            <a:r>
              <a:rPr lang="it-IT" sz="1150" i="1" dirty="0" smtClean="0"/>
              <a:t>PESO % SUL TOTALE DEGLI INVESTIMENTI NETTI nel mese di Marzo 2018 PER SETTORE MERCEOLOGICO e delta % sull’anno precedente </a:t>
            </a:r>
            <a:endParaRPr lang="it-IT" sz="1150" i="1" dirty="0"/>
          </a:p>
        </p:txBody>
      </p:sp>
      <p:graphicFrame>
        <p:nvGraphicFramePr>
          <p:cNvPr id="5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273600"/>
              </p:ext>
            </p:extLst>
          </p:nvPr>
        </p:nvGraphicFramePr>
        <p:xfrm>
          <a:off x="3420111" y="352372"/>
          <a:ext cx="5351779" cy="5915087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000000">
                        <a:tint val="50000"/>
                        <a:satMod val="300000"/>
                      </a:srgbClr>
                    </a:gs>
                    <a:gs pos="35000">
                      <a:srgbClr val="000000">
                        <a:tint val="37000"/>
                        <a:satMod val="300000"/>
                      </a:srgbClr>
                    </a:gs>
                    <a:gs pos="100000">
                      <a:srgbClr val="000000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2952069"/>
                <a:gridCol w="185035"/>
                <a:gridCol w="1086727"/>
                <a:gridCol w="1127948"/>
              </a:tblGrid>
              <a:tr h="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Settore merceologico</a:t>
                      </a:r>
                      <a:endParaRPr kumimoji="0" lang="it-IT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3" marR="45723" marT="45718" marB="45718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Marzo</a:t>
                      </a:r>
                      <a:endParaRPr kumimoji="0" lang="it-IT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19" marR="45719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19" marR="45719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45725" marR="45725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r>
                        <a:rPr kumimoji="0" lang="it-IT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20134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 Automobili</a:t>
                      </a:r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16,0%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-18,5%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0134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 Varie</a:t>
                      </a:r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15,4%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45,8%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0134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 Media/Editoria</a:t>
                      </a:r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8,5%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1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-4,9%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0134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 Abbigliamento</a:t>
                      </a:r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8,0%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27,9%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0134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 Alimentari</a:t>
                      </a:r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6,4%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1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0134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 Finanza/Assicurazioni</a:t>
                      </a:r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27,7%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0134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 Telecomunicazioni</a:t>
                      </a:r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-10,6%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0134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 Servizi </a:t>
                      </a:r>
                      <a:r>
                        <a:rPr lang="it-IT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Professionali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4,7%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1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0,9%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0134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 Distribuzione</a:t>
                      </a:r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4,1%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1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-10,6%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0134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 Cura </a:t>
                      </a:r>
                      <a:r>
                        <a:rPr lang="it-IT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persona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3,6%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2,2%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0134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 Tempo </a:t>
                      </a:r>
                      <a:r>
                        <a:rPr lang="it-IT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libero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3,4%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1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73,7%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0134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 Locale</a:t>
                      </a:r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1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14,8%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0134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 Turismo/Viaggi</a:t>
                      </a:r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14,4%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0134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 Farmaceutici/Sanitari</a:t>
                      </a:r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2,1%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15,5%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0134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 Informatica/Fotografia</a:t>
                      </a:r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1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-9,4%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0134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 Industria/Edilizia/Attività</a:t>
                      </a:r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-34,4%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0134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 Oggetti </a:t>
                      </a:r>
                      <a:r>
                        <a:rPr lang="it-IT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personali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33,0%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0134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 Enti/Istituzioni</a:t>
                      </a:r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-0,4%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0134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 Bevande/Alcoolici</a:t>
                      </a:r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1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-9,8%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0134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 </a:t>
                      </a:r>
                      <a:r>
                        <a:rPr lang="it-IT" sz="11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Toiletries</a:t>
                      </a:r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-17,0%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0134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 Abitazione</a:t>
                      </a:r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1,0%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-43,7%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0134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 Elettrodomestici</a:t>
                      </a:r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-43,8%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0134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 Gestione </a:t>
                      </a:r>
                      <a:r>
                        <a:rPr lang="it-IT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casa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-14,6%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0134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 Moto/Veicoli</a:t>
                      </a:r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0,4%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7,5%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0134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 Giochi/Articoli </a:t>
                      </a:r>
                      <a:r>
                        <a:rPr lang="it-IT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scolastici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-31,8%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0134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 Di </a:t>
                      </a:r>
                      <a:r>
                        <a:rPr lang="it-IT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Servizio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-31,9%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 Rubricata</a:t>
                      </a:r>
                      <a:endParaRPr lang="it-IT" sz="1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0,0%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94,5%</a:t>
                      </a:r>
                    </a:p>
                  </a:txBody>
                  <a:tcPr marL="9525" marR="9525" marT="9525" marB="0" anchor="b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B29D2-0877-4FAC-9DF8-6EC3DF9A57FA}" type="slidenum">
              <a:rPr lang="en-US" sz="1000" smtClean="0"/>
              <a:pPr/>
              <a:t>10</a:t>
            </a:fld>
            <a:endParaRPr lang="en-US" sz="10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13468" y="6578244"/>
            <a:ext cx="11441372" cy="276999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it-IT" sz="900" i="1" dirty="0" smtClean="0">
                <a:latin typeface="Arial Black" panose="020B0A04020102020204" pitchFamily="34" charset="0"/>
              </a:rPr>
              <a:t>N.B Nella tavola sono indicati i pesi % di ciascun settore merceologico e non il totale investimenti in quanto una delle Aziende Dichiaranti non è in grado di fornire il dettaglio di tale dato. Segnaliamo che il dato può ritenersi rappresentativo. 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582989" y="6293740"/>
            <a:ext cx="10496492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900" i="1" dirty="0">
                <a:solidFill>
                  <a:srgbClr val="FF0000"/>
                </a:solidFill>
                <a:latin typeface="Arial Black" panose="020B0A04020102020204" pitchFamily="34" charset="0"/>
              </a:rPr>
              <a:t>*</a:t>
            </a:r>
            <a:r>
              <a:rPr lang="it-IT" sz="900" i="1" dirty="0">
                <a:latin typeface="Arial Black" panose="020B0A04020102020204" pitchFamily="34" charset="0"/>
              </a:rPr>
              <a:t> La </a:t>
            </a:r>
            <a:r>
              <a:rPr lang="it-IT" sz="900" i="1" dirty="0" err="1">
                <a:latin typeface="Arial Black" panose="020B0A04020102020204" pitchFamily="34" charset="0"/>
              </a:rPr>
              <a:t>Diff</a:t>
            </a:r>
            <a:r>
              <a:rPr lang="it-IT" sz="900" i="1" dirty="0">
                <a:latin typeface="Arial Black" panose="020B0A04020102020204" pitchFamily="34" charset="0"/>
              </a:rPr>
              <a:t> % è calcolata sugli investimenti netti espressi in migliaia di euro: (Investimenti Netti 2018 – Investimenti netti 2017)/ Investimenti Netti 2017.</a:t>
            </a:r>
          </a:p>
        </p:txBody>
      </p:sp>
    </p:spTree>
    <p:extLst>
      <p:ext uri="{BB962C8B-B14F-4D97-AF65-F5344CB8AC3E}">
        <p14:creationId xmlns:p14="http://schemas.microsoft.com/office/powerpoint/2010/main" val="367803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7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ttotitolo 3"/>
          <p:cNvSpPr>
            <a:spLocks noGrp="1"/>
          </p:cNvSpPr>
          <p:nvPr>
            <p:ph type="subTitle" idx="10"/>
          </p:nvPr>
        </p:nvSpPr>
        <p:spPr>
          <a:xfrm>
            <a:off x="355227" y="82142"/>
            <a:ext cx="11481547" cy="438427"/>
          </a:xfrm>
        </p:spPr>
        <p:txBody>
          <a:bodyPr/>
          <a:lstStyle/>
          <a:p>
            <a:r>
              <a:rPr lang="it-IT" sz="1400" i="1" dirty="0" smtClean="0"/>
              <a:t>PESO % SUL TOTALE DEGLI INVESTIMENTI NETTI progressivi a Marzo 2018 PER SETTORE MERCEOLOGICO</a:t>
            </a:r>
            <a:endParaRPr lang="it-IT" sz="1400" i="1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B29D2-0877-4FAC-9DF8-6EC3DF9A57FA}" type="slidenum">
              <a:rPr lang="en-US" sz="1000" smtClean="0"/>
              <a:pPr/>
              <a:t>11</a:t>
            </a:fld>
            <a:endParaRPr lang="en-US" sz="1000" dirty="0"/>
          </a:p>
        </p:txBody>
      </p:sp>
      <p:graphicFrame>
        <p:nvGraphicFramePr>
          <p:cNvPr id="5" name="Gra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5850373"/>
              </p:ext>
            </p:extLst>
          </p:nvPr>
        </p:nvGraphicFramePr>
        <p:xfrm>
          <a:off x="215153" y="857008"/>
          <a:ext cx="11793071" cy="5615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4703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Graphic spid="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841425"/>
              </p:ext>
            </p:extLst>
          </p:nvPr>
        </p:nvGraphicFramePr>
        <p:xfrm>
          <a:off x="1404038" y="349165"/>
          <a:ext cx="9383924" cy="6190148"/>
        </p:xfrm>
        <a:graphic>
          <a:graphicData uri="http://schemas.openxmlformats.org/drawingml/2006/table">
            <a:tbl>
              <a:tblPr/>
              <a:tblGrid>
                <a:gridCol w="1494007"/>
                <a:gridCol w="1014079"/>
                <a:gridCol w="1092075"/>
                <a:gridCol w="1092075"/>
                <a:gridCol w="1191313"/>
                <a:gridCol w="1092075"/>
                <a:gridCol w="1191313"/>
                <a:gridCol w="119562"/>
                <a:gridCol w="1097425"/>
              </a:tblGrid>
              <a:tr h="145524">
                <a:tc gridSpan="2">
                  <a:txBody>
                    <a:bodyPr/>
                    <a:lstStyle/>
                    <a:p>
                      <a:pPr algn="l" rtl="0" fontAlgn="ctr"/>
                      <a:endParaRPr lang="it-IT" sz="10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6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GRUPPO A:</a:t>
                      </a:r>
                      <a:br>
                        <a:rPr lang="it-IT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it-IT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&gt; </a:t>
                      </a:r>
                      <a:r>
                        <a:rPr lang="it-IT" sz="10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30.000</a:t>
                      </a:r>
                      <a:endParaRPr lang="it-IT" sz="1000" b="1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GRUPPO B:</a:t>
                      </a:r>
                      <a:br>
                        <a:rPr lang="it-IT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it-IT" sz="10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30.000 </a:t>
                      </a:r>
                      <a:r>
                        <a:rPr lang="it-IT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</a:t>
                      </a:r>
                      <a:r>
                        <a:rPr lang="it-IT" sz="10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16.000</a:t>
                      </a:r>
                      <a:endParaRPr lang="it-IT" sz="1000" b="1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GRUPPO C:</a:t>
                      </a:r>
                      <a:br>
                        <a:rPr lang="it-IT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it-IT" sz="1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16.000 </a:t>
                      </a:r>
                      <a:r>
                        <a:rPr lang="it-IT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</a:t>
                      </a:r>
                      <a:r>
                        <a:rPr lang="it-IT" sz="1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10.000</a:t>
                      </a:r>
                      <a:endParaRPr lang="it-IT" sz="10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GRUPPO D:</a:t>
                      </a:r>
                      <a:br>
                        <a:rPr lang="it-IT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it-IT" sz="1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10.000 </a:t>
                      </a:r>
                      <a:r>
                        <a:rPr lang="it-IT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- 7.000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GRUPPO </a:t>
                      </a:r>
                      <a:r>
                        <a:rPr lang="it-IT" sz="1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E:</a:t>
                      </a:r>
                      <a:r>
                        <a:rPr lang="it-IT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/>
                      </a:r>
                      <a:br>
                        <a:rPr lang="it-IT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it-IT" sz="1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&lt;</a:t>
                      </a:r>
                      <a:r>
                        <a:rPr lang="it-IT" sz="1000" b="1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7.000</a:t>
                      </a:r>
                      <a:endParaRPr lang="it-IT" sz="10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it-IT" sz="1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rtl="0" fontAlgn="ctr"/>
                      <a:r>
                        <a:rPr lang="it-IT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Valore</a:t>
                      </a:r>
                      <a:r>
                        <a:rPr lang="it-IT" sz="10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it-IT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% per Mese</a:t>
                      </a:r>
                      <a:r>
                        <a:rPr lang="it-IT" sz="10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it-IT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2018</a:t>
                      </a: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it-IT" sz="105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N° Aziende Dichiaranti</a:t>
                      </a:r>
                      <a:endParaRPr lang="it-IT" sz="10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6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  <a:endParaRPr lang="it-IT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  <a:endParaRPr lang="it-IT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it-IT" sz="1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1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23</a:t>
                      </a:r>
                      <a:endParaRPr lang="it-IT" sz="1100" b="1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0">
                <a:tc gridSpan="7">
                  <a:txBody>
                    <a:bodyPr/>
                    <a:lstStyle/>
                    <a:p>
                      <a:pPr algn="l" rtl="0" fontAlgn="ctr"/>
                      <a:r>
                        <a:rPr lang="it-IT" sz="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0,</a:t>
                      </a:r>
                      <a:endParaRPr lang="it-IT" sz="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1438" marR="9143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CRESCITA % DEGLI INVESTIMENTI PUBBLICITARI </a:t>
                      </a:r>
                      <a:r>
                        <a:rPr lang="it-IT" sz="1200" b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 </a:t>
                      </a:r>
                      <a:r>
                        <a:rPr lang="it-IT" sz="12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MESE 2018</a:t>
                      </a:r>
                      <a:r>
                        <a:rPr lang="it-IT" sz="1200" b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SUL 2017 </a:t>
                      </a:r>
                    </a:p>
                    <a:p>
                      <a:pPr algn="ctr" fontAlgn="ctr"/>
                      <a:r>
                        <a:rPr lang="it-IT" sz="1200" b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DELLE AZIENDE DELLA FASCIA</a:t>
                      </a:r>
                      <a:endParaRPr lang="it-IT" sz="1200" b="0" i="0" u="none" strike="noStrike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Gennaio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-11,4%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-14,2%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33,2%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-17,3%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Febbraio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9,8%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-6,7%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14,2%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23,1%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-14,2%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Marzo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11,1%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-11,3%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-13,4%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0,7%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-7,1%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Aprile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Maggio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Giugno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Luglio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Agosto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Settembre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l" rtl="0" fontAlgn="ctr"/>
                      <a:endParaRPr lang="it-IT" sz="11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Ottobre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l" rtl="0" fontAlgn="ctr"/>
                      <a:endParaRPr lang="it-IT" sz="9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Novembre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l" rtl="0" fontAlgn="ctr"/>
                      <a:endParaRPr lang="it-IT" sz="9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Dicembre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 gridSpan="7">
                  <a:txBody>
                    <a:bodyPr/>
                    <a:lstStyle/>
                    <a:p>
                      <a:pPr algn="l" rtl="0" fontAlgn="ctr"/>
                      <a:endParaRPr lang="it-IT" sz="200" b="1" i="0" u="none" strike="noStrike" dirty="0" smtClean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endParaRPr lang="it-IT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1438" marR="9143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 rowSpan="1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2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PESO DEGLI INVESTIMENTI PUBBLICITARI PER MESE DELLE AZIENDE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it-IT" sz="12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DELLA FASCIA SUL TOTALE INVESTIMENTI 2018</a:t>
                      </a: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Gennaio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56,2%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15,3%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14,4%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9,5%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Febbraio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54,4%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16,2%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13,8%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11,5%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Marzo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58,5%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15,9%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12,3%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9,4%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Aprile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Maggio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Giugno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Luglio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Agosto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Settembre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Ottobre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l" rtl="0" fontAlgn="ctr"/>
                      <a:endParaRPr lang="it-IT" sz="9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Novembre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l" rtl="0" fontAlgn="ctr"/>
                      <a:endParaRPr lang="it-IT" sz="9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Dicembre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1056640" y="6531108"/>
            <a:ext cx="10010140" cy="3063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it-IT" sz="1000" i="1" dirty="0">
                <a:latin typeface="Arial Black" panose="020B0A04020102020204" pitchFamily="34" charset="0"/>
                <a:cs typeface="Arial" panose="020B0604020202020204" pitchFamily="34" charset="0"/>
              </a:rPr>
              <a:t>N.B. I valori sono stati calcolati partendo </a:t>
            </a:r>
            <a:r>
              <a:rPr lang="it-IT" sz="1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dagli investimenti </a:t>
            </a:r>
            <a:r>
              <a:rPr lang="it-IT" sz="1000" i="1" dirty="0">
                <a:latin typeface="Arial Black" panose="020B0A04020102020204" pitchFamily="34" charset="0"/>
                <a:cs typeface="Arial" panose="020B0604020202020204" pitchFamily="34" charset="0"/>
              </a:rPr>
              <a:t>netti pubblicitari </a:t>
            </a:r>
            <a:r>
              <a:rPr lang="it-IT" sz="1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2017 </a:t>
            </a:r>
            <a:r>
              <a:rPr lang="it-IT" sz="1000" i="1" dirty="0">
                <a:latin typeface="Arial Black" panose="020B0A04020102020204" pitchFamily="34" charset="0"/>
                <a:cs typeface="Arial" panose="020B0604020202020204" pitchFamily="34" charset="0"/>
              </a:rPr>
              <a:t>e </a:t>
            </a:r>
            <a:r>
              <a:rPr lang="it-IT" sz="1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2018 </a:t>
            </a:r>
            <a:r>
              <a:rPr lang="it-IT" sz="1000" i="1" dirty="0">
                <a:latin typeface="Arial Black" panose="020B0A04020102020204" pitchFamily="34" charset="0"/>
                <a:cs typeface="Arial" panose="020B0604020202020204" pitchFamily="34" charset="0"/>
              </a:rPr>
              <a:t>(esclusa la "</a:t>
            </a:r>
            <a:r>
              <a:rPr lang="it-IT" sz="1000" i="1" dirty="0" err="1">
                <a:latin typeface="Arial Black" panose="020B0A04020102020204" pitchFamily="34" charset="0"/>
                <a:cs typeface="Arial" panose="020B0604020202020204" pitchFamily="34" charset="0"/>
              </a:rPr>
              <a:t>Keywords</a:t>
            </a:r>
            <a:r>
              <a:rPr lang="it-IT" sz="1000" i="1" dirty="0">
                <a:latin typeface="Arial Black" panose="020B0A04020102020204" pitchFamily="34" charset="0"/>
                <a:cs typeface="Arial" panose="020B0604020202020204" pitchFamily="34" charset="0"/>
              </a:rPr>
              <a:t>/Search </a:t>
            </a:r>
            <a:r>
              <a:rPr lang="it-IT" sz="1000" i="1" dirty="0" err="1">
                <a:latin typeface="Arial Black" panose="020B0A04020102020204" pitchFamily="34" charset="0"/>
                <a:cs typeface="Arial" panose="020B0604020202020204" pitchFamily="34" charset="0"/>
              </a:rPr>
              <a:t>adv</a:t>
            </a:r>
            <a:r>
              <a:rPr lang="it-IT" sz="1000" i="1" dirty="0">
                <a:latin typeface="Arial Black" panose="020B0A04020102020204" pitchFamily="34" charset="0"/>
                <a:cs typeface="Arial" panose="020B0604020202020204" pitchFamily="34" charset="0"/>
              </a:rPr>
              <a:t>") delle Aziende che dichiarano i propri dati all'Osservatorio FCP Assointernet.</a:t>
            </a:r>
          </a:p>
        </p:txBody>
      </p:sp>
      <p:sp>
        <p:nvSpPr>
          <p:cNvPr id="10" name="Sottotitolo 3"/>
          <p:cNvSpPr txBox="1">
            <a:spLocks/>
          </p:cNvSpPr>
          <p:nvPr/>
        </p:nvSpPr>
        <p:spPr>
          <a:xfrm>
            <a:off x="481852" y="-38881"/>
            <a:ext cx="11481547" cy="43842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  <a:defRPr sz="1600" b="0" kern="1200" cap="all" baseline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Arial Black" panose="020B0A04020102020204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itchFamily="34" charset="0"/>
              <a:buNone/>
              <a:defRPr sz="1800" b="0" i="0" kern="1200" cap="all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SzPct val="130000"/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lnSpc>
                <a:spcPct val="150000"/>
              </a:lnSpc>
              <a:spcBef>
                <a:spcPts val="600"/>
              </a:spcBef>
              <a:buClr>
                <a:schemeClr val="tx2"/>
              </a:buClr>
              <a:buSzPct val="130000"/>
              <a:buFont typeface="+mj-lt"/>
              <a:buNone/>
              <a:defRPr lang="it-IT" sz="1800" kern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+mj-lt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+mj-lt"/>
              <a:buNone/>
              <a:defRPr sz="17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i="1" dirty="0" smtClean="0"/>
              <a:t>Ranking per fascia di INVESTIMENTO totale (per 1.000) - Crescita % E PESO DEGLI INVESTIMENTI MENSILE</a:t>
            </a:r>
            <a:endParaRPr lang="it-IT" sz="1400" i="1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B29D2-0877-4FAC-9DF8-6EC3DF9A57FA}" type="slidenum">
              <a:rPr lang="en-US" sz="1000" smtClean="0"/>
              <a:pPr/>
              <a:t>12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4093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6747840"/>
              </p:ext>
            </p:extLst>
          </p:nvPr>
        </p:nvGraphicFramePr>
        <p:xfrm>
          <a:off x="1404038" y="349165"/>
          <a:ext cx="9383924" cy="6190148"/>
        </p:xfrm>
        <a:graphic>
          <a:graphicData uri="http://schemas.openxmlformats.org/drawingml/2006/table">
            <a:tbl>
              <a:tblPr/>
              <a:tblGrid>
                <a:gridCol w="1494007"/>
                <a:gridCol w="1014079"/>
                <a:gridCol w="1092075"/>
                <a:gridCol w="1092075"/>
                <a:gridCol w="1191313"/>
                <a:gridCol w="1092075"/>
                <a:gridCol w="1191313"/>
                <a:gridCol w="119562"/>
                <a:gridCol w="1097425"/>
              </a:tblGrid>
              <a:tr h="220570">
                <a:tc gridSpan="2">
                  <a:txBody>
                    <a:bodyPr/>
                    <a:lstStyle/>
                    <a:p>
                      <a:pPr algn="l" rtl="0" fontAlgn="ctr"/>
                      <a:endParaRPr lang="it-IT" sz="9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A6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GRUPPO A:</a:t>
                      </a:r>
                      <a:br>
                        <a:rPr lang="it-IT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it-IT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&gt; </a:t>
                      </a:r>
                      <a:r>
                        <a:rPr lang="it-IT" sz="10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30.000</a:t>
                      </a:r>
                      <a:endParaRPr lang="it-IT" sz="1000" b="1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GRUPPO B:</a:t>
                      </a:r>
                      <a:br>
                        <a:rPr lang="it-IT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it-IT" sz="10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30.000 </a:t>
                      </a:r>
                      <a:r>
                        <a:rPr lang="it-IT" sz="10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</a:t>
                      </a:r>
                      <a:r>
                        <a:rPr lang="it-IT" sz="10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16.000</a:t>
                      </a:r>
                      <a:endParaRPr lang="it-IT" sz="1000" b="1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GRUPPO C:</a:t>
                      </a:r>
                      <a:br>
                        <a:rPr lang="it-IT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it-IT" sz="1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16.000 </a:t>
                      </a:r>
                      <a:r>
                        <a:rPr lang="it-IT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</a:t>
                      </a:r>
                      <a:r>
                        <a:rPr lang="it-IT" sz="1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10.000</a:t>
                      </a:r>
                      <a:endParaRPr lang="it-IT" sz="10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GRUPPO D:</a:t>
                      </a:r>
                      <a:br>
                        <a:rPr lang="it-IT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it-IT" sz="1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10.000 </a:t>
                      </a:r>
                      <a:r>
                        <a:rPr lang="it-IT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- 7.000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GRUPPO </a:t>
                      </a:r>
                      <a:r>
                        <a:rPr lang="it-IT" sz="1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E:</a:t>
                      </a:r>
                      <a:r>
                        <a:rPr lang="it-IT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/>
                      </a:r>
                      <a:br>
                        <a:rPr lang="it-IT" sz="10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it-IT" sz="1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&lt;</a:t>
                      </a:r>
                      <a:r>
                        <a:rPr lang="it-IT" sz="1000" b="1" i="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7.000</a:t>
                      </a:r>
                      <a:endParaRPr lang="it-IT" sz="10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it-IT" sz="100" b="1" i="0" u="none" strike="noStrike" kern="1200" dirty="0"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rtl="0" fontAlgn="ctr"/>
                      <a:r>
                        <a:rPr lang="it-IT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Valore</a:t>
                      </a:r>
                      <a:r>
                        <a:rPr lang="it-IT" sz="10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it-IT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% per Mese</a:t>
                      </a:r>
                      <a:r>
                        <a:rPr lang="it-IT" sz="1000" b="1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it-IT" sz="1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2018</a:t>
                      </a: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</a:tr>
              <a:tr h="168989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it-IT" sz="105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N° Aziende Dichiaranti</a:t>
                      </a:r>
                      <a:endParaRPr lang="it-IT" sz="10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A6F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  <a:endParaRPr lang="it-IT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1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</a:t>
                      </a:r>
                      <a:endParaRPr lang="it-IT" sz="11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it-IT" sz="100" b="0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1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23</a:t>
                      </a:r>
                      <a:endParaRPr lang="it-IT" sz="1100" b="1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0">
                <a:tc gridSpan="7">
                  <a:txBody>
                    <a:bodyPr/>
                    <a:lstStyle/>
                    <a:p>
                      <a:pPr algn="l" rtl="0" fontAlgn="ctr"/>
                      <a:endParaRPr lang="it-IT" sz="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1438" marR="9143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1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3011"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it-IT" sz="12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CRESCITA % DEGLI INVESTIMENTI PUBBLICITARI PROGRESSIVI</a:t>
                      </a:r>
                      <a:r>
                        <a:rPr lang="it-IT" sz="1200" b="1" u="none" strike="noStrike" kern="1200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it-IT" sz="12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</a:t>
                      </a:r>
                      <a:r>
                        <a:rPr lang="it-IT" sz="1200" b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SUL 2017 </a:t>
                      </a:r>
                    </a:p>
                    <a:p>
                      <a:pPr algn="ctr" fontAlgn="ctr"/>
                      <a:r>
                        <a:rPr lang="it-IT" sz="1200" b="0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DELLE AZIENDE DELLA FASCIA</a:t>
                      </a:r>
                      <a:endParaRPr lang="it-IT" sz="1200" b="0" i="0" u="none" strike="noStrike" kern="120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Gennaio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-11,4%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-14,2%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33,2%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-17,3%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23011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Febbraio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-8,7%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-0,3%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26,8%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-15,7%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3011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Marzo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-9,8%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-5,7%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15,6%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-12,6%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123011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Aprile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123011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Maggio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123011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Giugno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123011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Luglio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123011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Agosto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23011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Settembre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23011">
                <a:tc vMerge="1">
                  <a:txBody>
                    <a:bodyPr/>
                    <a:lstStyle/>
                    <a:p>
                      <a:pPr algn="l" rtl="0" fontAlgn="ctr"/>
                      <a:endParaRPr lang="it-IT" sz="11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Ottobre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23011">
                <a:tc vMerge="1">
                  <a:txBody>
                    <a:bodyPr/>
                    <a:lstStyle/>
                    <a:p>
                      <a:pPr algn="l" rtl="0" fontAlgn="ctr"/>
                      <a:endParaRPr lang="it-IT" sz="9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Novembre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23011">
                <a:tc vMerge="1">
                  <a:txBody>
                    <a:bodyPr/>
                    <a:lstStyle/>
                    <a:p>
                      <a:pPr algn="l" rtl="0" fontAlgn="ctr"/>
                      <a:endParaRPr lang="it-IT" sz="9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Dicembre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 gridSpan="7">
                  <a:txBody>
                    <a:bodyPr/>
                    <a:lstStyle/>
                    <a:p>
                      <a:pPr algn="l" rtl="0" fontAlgn="ctr"/>
                      <a:endParaRPr lang="it-IT" sz="200" b="1" i="0" u="none" strike="noStrike" dirty="0" smtClean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endParaRPr lang="it-IT" sz="120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1438" marR="9143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it-IT" sz="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3011">
                <a:tc rowSpan="1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2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PESO DEGLI INVESTIMENTI PUBBLICITARI PROGRESSIVI DELLE AZIENDE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it-IT" sz="1200" b="1" u="none" strike="noStrike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DELLA FASCIA SUL TOTALE INVESTIMENTI 2018</a:t>
                      </a: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Gennaio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56,2%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15,3%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14,4%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9,5%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23011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Febbraio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55,2%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15,8%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14,0%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23011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Marzo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56,5%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15,8%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13,3%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100,0%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123011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Aprile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23011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Maggio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23011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Giugno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23011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Luglio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23011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Agosto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23011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Settembre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23011">
                <a:tc vMerge="1">
                  <a:txBody>
                    <a:bodyPr/>
                    <a:lstStyle/>
                    <a:p>
                      <a:pPr algn="l" rtl="0" fontAlgn="ctr"/>
                      <a:endParaRPr lang="it-IT" sz="12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Ottobre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23011">
                <a:tc vMerge="1">
                  <a:txBody>
                    <a:bodyPr/>
                    <a:lstStyle/>
                    <a:p>
                      <a:pPr algn="l" rtl="0" fontAlgn="ctr"/>
                      <a:endParaRPr lang="it-IT" sz="9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Novembre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23011">
                <a:tc vMerge="1">
                  <a:txBody>
                    <a:bodyPr/>
                    <a:lstStyle/>
                    <a:p>
                      <a:pPr algn="l" rtl="0" fontAlgn="ctr"/>
                      <a:endParaRPr lang="it-IT" sz="9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it-IT" sz="8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Dicembre</a:t>
                      </a:r>
                      <a:endParaRPr lang="it-IT" sz="8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718" marR="45718" marT="45723" marB="4572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6F9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00" b="0" i="0" u="none" strike="noStrike" dirty="0">
                        <a:solidFill>
                          <a:schemeClr val="tx1"/>
                        </a:solidFill>
                        <a:effectLst/>
                        <a:latin typeface="Arial  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1056640" y="6531108"/>
            <a:ext cx="10010140" cy="30638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it-IT" sz="1000" i="1" dirty="0">
                <a:latin typeface="Arial Black" panose="020B0A04020102020204" pitchFamily="34" charset="0"/>
                <a:cs typeface="Arial" panose="020B0604020202020204" pitchFamily="34" charset="0"/>
              </a:rPr>
              <a:t>N.B. I valori sono stati calcolati partendo </a:t>
            </a:r>
            <a:r>
              <a:rPr lang="it-IT" sz="1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dagli investimenti </a:t>
            </a:r>
            <a:r>
              <a:rPr lang="it-IT" sz="1000" i="1" dirty="0">
                <a:latin typeface="Arial Black" panose="020B0A04020102020204" pitchFamily="34" charset="0"/>
                <a:cs typeface="Arial" panose="020B0604020202020204" pitchFamily="34" charset="0"/>
              </a:rPr>
              <a:t>netti pubblicitari </a:t>
            </a:r>
            <a:r>
              <a:rPr lang="it-IT" sz="1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2017 </a:t>
            </a:r>
            <a:r>
              <a:rPr lang="it-IT" sz="1000" i="1" dirty="0">
                <a:latin typeface="Arial Black" panose="020B0A04020102020204" pitchFamily="34" charset="0"/>
                <a:cs typeface="Arial" panose="020B0604020202020204" pitchFamily="34" charset="0"/>
              </a:rPr>
              <a:t>e </a:t>
            </a:r>
            <a:r>
              <a:rPr lang="it-IT" sz="1000" i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2018 </a:t>
            </a:r>
            <a:r>
              <a:rPr lang="it-IT" sz="1000" i="1" dirty="0">
                <a:latin typeface="Arial Black" panose="020B0A04020102020204" pitchFamily="34" charset="0"/>
                <a:cs typeface="Arial" panose="020B0604020202020204" pitchFamily="34" charset="0"/>
              </a:rPr>
              <a:t>(esclusa la "</a:t>
            </a:r>
            <a:r>
              <a:rPr lang="it-IT" sz="1000" i="1" dirty="0" err="1">
                <a:latin typeface="Arial Black" panose="020B0A04020102020204" pitchFamily="34" charset="0"/>
                <a:cs typeface="Arial" panose="020B0604020202020204" pitchFamily="34" charset="0"/>
              </a:rPr>
              <a:t>Keywords</a:t>
            </a:r>
            <a:r>
              <a:rPr lang="it-IT" sz="1000" i="1" dirty="0">
                <a:latin typeface="Arial Black" panose="020B0A04020102020204" pitchFamily="34" charset="0"/>
                <a:cs typeface="Arial" panose="020B0604020202020204" pitchFamily="34" charset="0"/>
              </a:rPr>
              <a:t>/Search </a:t>
            </a:r>
            <a:r>
              <a:rPr lang="it-IT" sz="1000" i="1" dirty="0" err="1">
                <a:latin typeface="Arial Black" panose="020B0A04020102020204" pitchFamily="34" charset="0"/>
                <a:cs typeface="Arial" panose="020B0604020202020204" pitchFamily="34" charset="0"/>
              </a:rPr>
              <a:t>adv</a:t>
            </a:r>
            <a:r>
              <a:rPr lang="it-IT" sz="1000" i="1" dirty="0">
                <a:latin typeface="Arial Black" panose="020B0A04020102020204" pitchFamily="34" charset="0"/>
                <a:cs typeface="Arial" panose="020B0604020202020204" pitchFamily="34" charset="0"/>
              </a:rPr>
              <a:t>") delle Aziende che dichiarano i propri dati all'Osservatorio FCP Assointernet.</a:t>
            </a:r>
          </a:p>
        </p:txBody>
      </p:sp>
      <p:sp>
        <p:nvSpPr>
          <p:cNvPr id="10" name="Sottotitolo 3"/>
          <p:cNvSpPr txBox="1">
            <a:spLocks/>
          </p:cNvSpPr>
          <p:nvPr/>
        </p:nvSpPr>
        <p:spPr>
          <a:xfrm>
            <a:off x="0" y="-38881"/>
            <a:ext cx="12192000" cy="438427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itchFamily="34" charset="0"/>
              <a:buNone/>
              <a:defRPr sz="1600" b="0" kern="1200" cap="all" baseline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Arial Black" panose="020B0A04020102020204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itchFamily="34" charset="0"/>
              <a:buNone/>
              <a:defRPr sz="1800" b="0" i="0" kern="1200" cap="all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600"/>
              </a:spcBef>
              <a:buFont typeface="Arial" pitchFamily="34" charset="0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SzPct val="130000"/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Wingdings" panose="05000000000000000000" pitchFamily="2" charset="2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lnSpc>
                <a:spcPct val="150000"/>
              </a:lnSpc>
              <a:spcBef>
                <a:spcPts val="600"/>
              </a:spcBef>
              <a:buClr>
                <a:schemeClr val="tx2"/>
              </a:buClr>
              <a:buSzPct val="130000"/>
              <a:buFont typeface="+mj-lt"/>
              <a:buNone/>
              <a:defRPr lang="it-IT" sz="1800" kern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+mj-lt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tx2"/>
              </a:buClr>
              <a:buFont typeface="+mj-lt"/>
              <a:buNone/>
              <a:defRPr sz="17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400" i="1" dirty="0" smtClean="0"/>
              <a:t>Ranking per fascia di INVESTIMENTO totale (per 1.000) - Crescita % E PESO DEGLI INVESTIMENTI PROGRESSIVO</a:t>
            </a:r>
            <a:endParaRPr lang="it-IT" sz="1400" i="1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B29D2-0877-4FAC-9DF8-6EC3DF9A57FA}" type="slidenum">
              <a:rPr lang="en-US" sz="1000" smtClean="0"/>
              <a:pPr/>
              <a:t>13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9422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/>
          <p:cNvSpPr>
            <a:spLocks noGrp="1"/>
          </p:cNvSpPr>
          <p:nvPr>
            <p:ph type="ctrTitle"/>
          </p:nvPr>
        </p:nvSpPr>
        <p:spPr>
          <a:xfrm>
            <a:off x="1433788" y="2877954"/>
            <a:ext cx="5274716" cy="1564614"/>
          </a:xfrm>
        </p:spPr>
        <p:txBody>
          <a:bodyPr/>
          <a:lstStyle/>
          <a:p>
            <a:r>
              <a:rPr lang="it-IT" sz="6000" dirty="0" err="1" smtClean="0"/>
              <a:t>Thank</a:t>
            </a:r>
            <a:r>
              <a:rPr lang="it-IT" sz="6000" dirty="0" smtClean="0"/>
              <a:t> </a:t>
            </a:r>
            <a:r>
              <a:rPr lang="it-IT" sz="6000" dirty="0" err="1" smtClean="0"/>
              <a:t>you</a:t>
            </a:r>
            <a:endParaRPr lang="it-IT" sz="6000" dirty="0"/>
          </a:p>
        </p:txBody>
      </p:sp>
      <p:sp>
        <p:nvSpPr>
          <p:cNvPr id="7" name="Sottotitolo 4"/>
          <p:cNvSpPr>
            <a:spLocks noGrp="1"/>
          </p:cNvSpPr>
          <p:nvPr>
            <p:ph type="subTitle" idx="1"/>
          </p:nvPr>
        </p:nvSpPr>
        <p:spPr>
          <a:xfrm>
            <a:off x="1541365" y="4501190"/>
            <a:ext cx="9337921" cy="1232066"/>
          </a:xfrm>
        </p:spPr>
        <p:txBody>
          <a:bodyPr/>
          <a:lstStyle/>
          <a:p>
            <a:pPr algn="l"/>
            <a:r>
              <a:rPr lang="it-IT" sz="2000" dirty="0" smtClean="0"/>
              <a:t>Chiara Castelli</a:t>
            </a:r>
            <a:br>
              <a:rPr lang="it-IT" sz="2000" dirty="0" smtClean="0"/>
            </a:br>
            <a:r>
              <a:rPr lang="it-IT" sz="2000" dirty="0" smtClean="0"/>
              <a:t>Tel. +39 348 1001107</a:t>
            </a:r>
            <a:br>
              <a:rPr lang="it-IT" sz="2000" dirty="0" smtClean="0"/>
            </a:br>
            <a:r>
              <a:rPr lang="it-IT" sz="2000" dirty="0" smtClean="0">
                <a:hlinkClick r:id="rId2"/>
              </a:rPr>
              <a:t>c.castelli@reply.eu</a:t>
            </a:r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www.reply.com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5350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4"/>
          <p:cNvSpPr/>
          <p:nvPr/>
        </p:nvSpPr>
        <p:spPr>
          <a:xfrm rot="5400000">
            <a:off x="5755297" y="-4658733"/>
            <a:ext cx="720000" cy="1072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900" dirty="0">
              <a:solidFill>
                <a:srgbClr val="1DAC3E"/>
              </a:solidFill>
              <a:latin typeface="Arial Black"/>
              <a:cs typeface="Arial Black"/>
            </a:endParaRPr>
          </a:p>
        </p:txBody>
      </p:sp>
      <p:graphicFrame>
        <p:nvGraphicFramePr>
          <p:cNvPr id="5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1321873"/>
              </p:ext>
            </p:extLst>
          </p:nvPr>
        </p:nvGraphicFramePr>
        <p:xfrm>
          <a:off x="737850" y="345267"/>
          <a:ext cx="10728000" cy="2484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28000"/>
              </a:tblGrid>
              <a:tr h="689254"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SITI NUOVI NEL MESE DI MARZO</a:t>
                      </a:r>
                      <a:r>
                        <a:rPr lang="it-IT" sz="1800" b="0" i="0" baseline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 </a:t>
                      </a:r>
                      <a:r>
                        <a:rPr lang="it-IT" sz="1800" b="0" i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2018</a:t>
                      </a:r>
                      <a:endParaRPr lang="de-DE" sz="1800" b="0" i="0" dirty="0">
                        <a:solidFill>
                          <a:srgbClr val="FFFFFF"/>
                        </a:solidFill>
                        <a:latin typeface="Arial Black" panose="020B0A04020102020204" pitchFamily="34" charset="0"/>
                        <a:cs typeface="Arial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82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i="0" dirty="0" err="1" smtClean="0">
                          <a:solidFill>
                            <a:srgbClr val="000000"/>
                          </a:solidFill>
                          <a:latin typeface="+mn-lt"/>
                          <a:cs typeface="Arial"/>
                        </a:rPr>
                        <a:t>Nessuno</a:t>
                      </a:r>
                      <a:endParaRPr lang="de-DE" sz="1800" b="0" i="0" dirty="0" smtClean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598249">
                <a:tc>
                  <a:txBody>
                    <a:bodyPr/>
                    <a:lstStyle/>
                    <a:p>
                      <a:pPr algn="ctr"/>
                      <a:endParaRPr lang="de-DE" sz="1800" b="0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8249">
                <a:tc>
                  <a:txBody>
                    <a:bodyPr/>
                    <a:lstStyle/>
                    <a:p>
                      <a:pPr algn="l"/>
                      <a:endParaRPr lang="de-DE" sz="1800" b="0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hteck 4"/>
          <p:cNvSpPr/>
          <p:nvPr/>
        </p:nvSpPr>
        <p:spPr>
          <a:xfrm rot="5400000">
            <a:off x="5755297" y="-1265596"/>
            <a:ext cx="720000" cy="1072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900" dirty="0">
              <a:solidFill>
                <a:srgbClr val="1DAC3E"/>
              </a:solidFill>
              <a:latin typeface="Arial Black"/>
              <a:cs typeface="Arial Black"/>
            </a:endParaRPr>
          </a:p>
        </p:txBody>
      </p:sp>
      <p:graphicFrame>
        <p:nvGraphicFramePr>
          <p:cNvPr id="7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053463"/>
              </p:ext>
            </p:extLst>
          </p:nvPr>
        </p:nvGraphicFramePr>
        <p:xfrm>
          <a:off x="737850" y="3738404"/>
          <a:ext cx="10728000" cy="2484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28000"/>
              </a:tblGrid>
              <a:tr h="689254">
                <a:tc>
                  <a:txBody>
                    <a:bodyPr/>
                    <a:lstStyle/>
                    <a:p>
                      <a:pPr algn="ctr"/>
                      <a:r>
                        <a:rPr lang="it-IT" sz="1800" b="0" i="0" dirty="0" smtClean="0">
                          <a:solidFill>
                            <a:srgbClr val="FFFFFF"/>
                          </a:solidFill>
                          <a:latin typeface="Arial Black" panose="020B0A04020102020204" pitchFamily="34" charset="0"/>
                          <a:cs typeface="Arial"/>
                        </a:rPr>
                        <a:t>SITI CHIUSI NEL MESE DI MARZO 2018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8249">
                <a:tc>
                  <a:txBody>
                    <a:bodyPr/>
                    <a:lstStyle/>
                    <a:p>
                      <a:pPr algn="ctr"/>
                      <a:r>
                        <a:rPr lang="de-DE" sz="1800" b="0" i="0" dirty="0" err="1" smtClean="0">
                          <a:solidFill>
                            <a:srgbClr val="000000"/>
                          </a:solidFill>
                          <a:latin typeface="Arial  "/>
                          <a:cs typeface="Arial"/>
                        </a:rPr>
                        <a:t>Nessuno</a:t>
                      </a:r>
                      <a:endParaRPr lang="de-DE" sz="1800" b="0" i="0" dirty="0">
                        <a:solidFill>
                          <a:srgbClr val="000000"/>
                        </a:solidFill>
                        <a:latin typeface="Arial  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598249">
                <a:tc>
                  <a:txBody>
                    <a:bodyPr/>
                    <a:lstStyle/>
                    <a:p>
                      <a:pPr algn="l"/>
                      <a:endParaRPr lang="de-DE" sz="1800" b="0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8249">
                <a:tc>
                  <a:txBody>
                    <a:bodyPr/>
                    <a:lstStyle/>
                    <a:p>
                      <a:pPr algn="l"/>
                      <a:endParaRPr lang="de-DE" sz="1800" b="0" i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B29D2-0877-4FAC-9DF8-6EC3DF9A57FA}" type="slidenum">
              <a:rPr lang="en-US" sz="1000" smtClean="0"/>
              <a:pPr/>
              <a:t>2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6434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/>
          <p:cNvSpPr>
            <a:spLocks noGrp="1"/>
          </p:cNvSpPr>
          <p:nvPr>
            <p:ph type="subTitle" idx="10"/>
          </p:nvPr>
        </p:nvSpPr>
        <p:spPr>
          <a:xfrm>
            <a:off x="1459819" y="58845"/>
            <a:ext cx="9272362" cy="438427"/>
          </a:xfrm>
        </p:spPr>
        <p:txBody>
          <a:bodyPr/>
          <a:lstStyle/>
          <a:p>
            <a:r>
              <a:rPr lang="it-IT" i="1" dirty="0" smtClean="0"/>
              <a:t>INVESTIMENTI PUBBLICITARI in migliaia di euro per DEVICE/STRUMENTO</a:t>
            </a:r>
            <a:endParaRPr lang="it-IT" i="1" dirty="0"/>
          </a:p>
        </p:txBody>
      </p:sp>
      <p:graphicFrame>
        <p:nvGraphicFramePr>
          <p:cNvPr id="7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009278"/>
              </p:ext>
            </p:extLst>
          </p:nvPr>
        </p:nvGraphicFramePr>
        <p:xfrm>
          <a:off x="300790" y="832574"/>
          <a:ext cx="8075119" cy="5525837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000000">
                        <a:tint val="50000"/>
                        <a:satMod val="300000"/>
                      </a:srgbClr>
                    </a:gs>
                    <a:gs pos="35000">
                      <a:srgbClr val="000000">
                        <a:tint val="37000"/>
                        <a:satMod val="300000"/>
                      </a:srgbClr>
                    </a:gs>
                    <a:gs pos="100000">
                      <a:srgbClr val="000000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1010652"/>
                <a:gridCol w="1083892"/>
                <a:gridCol w="839383"/>
                <a:gridCol w="839383"/>
                <a:gridCol w="839383"/>
                <a:gridCol w="714047"/>
                <a:gridCol w="820588"/>
                <a:gridCol w="138820"/>
                <a:gridCol w="958368"/>
                <a:gridCol w="830603"/>
              </a:tblGrid>
              <a:tr h="417902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3" marR="45723" marT="45718" marB="45718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DESKTOP/TABLET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19" marR="45719" marT="45715" marB="45715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SMARTPHONE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19" marR="45719" marT="45715" marB="45715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SMART TV/CONS.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19" marR="45719" marT="45715" marB="45715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19" marR="45719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27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19" marR="45719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45725" marR="45725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3069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Gennaio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20.593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-8,1%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6.000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24,9%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-48,5%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26.613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09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Febbraio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27.452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7.853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22,0%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8,0%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35.373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Marzo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32.123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-3,2%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10.021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20,7%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147,0%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42.245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41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Aprile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Maggio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656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Giugno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Luglio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Agosto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Settembre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60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Ottobre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Novembre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Dicembre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684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Tot.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80.168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-2,3%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23.874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22,2%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190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32,0%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104.232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2" name="Rettangolo 1"/>
          <p:cNvSpPr/>
          <p:nvPr/>
        </p:nvSpPr>
        <p:spPr>
          <a:xfrm>
            <a:off x="8562475" y="858863"/>
            <a:ext cx="3438514" cy="2649544"/>
          </a:xfrm>
          <a:prstGeom prst="rect">
            <a:avLst/>
          </a:prstGeom>
          <a:noFill/>
          <a:ln>
            <a:solidFill>
              <a:srgbClr val="5A6F90"/>
            </a:solidFill>
          </a:ln>
          <a:effectLst>
            <a:outerShdw blurRad="50800" dist="38100" dir="5400000" algn="t" rotWithShape="0">
              <a:schemeClr val="bg1">
                <a:lumMod val="75000"/>
                <a:alpha val="40000"/>
              </a:scheme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108000" tIns="108000" rIns="108000" bIns="108000">
            <a:spAutoFit/>
          </a:bodyPr>
          <a:lstStyle/>
          <a:p>
            <a:pPr algn="just"/>
            <a:r>
              <a:rPr lang="it-IT" sz="13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DESKTOP/TABLET</a:t>
            </a:r>
          </a:p>
          <a:p>
            <a:pPr algn="just"/>
            <a:endParaRPr lang="it-IT" sz="5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Rappresenta il 76</a:t>
            </a:r>
            <a:r>
              <a:rPr lang="it-IT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% degli investimenti </a:t>
            </a:r>
            <a:r>
              <a:rPr lang="it-IT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pubblicitari totali. Tale</a:t>
            </a:r>
            <a:r>
              <a:rPr lang="it-IT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it-IT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percentuale è in calo rispetto allo scorso anno (</a:t>
            </a:r>
            <a:r>
              <a:rPr lang="it-IT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marzo 2017 pari all’80%)</a:t>
            </a:r>
          </a:p>
          <a:p>
            <a:pPr algn="just"/>
            <a:endParaRPr lang="it-IT" sz="5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Il </a:t>
            </a:r>
            <a:r>
              <a:rPr lang="it-IT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99%</a:t>
            </a:r>
            <a:r>
              <a:rPr lang="it-IT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it-IT" sz="13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è dichiarato in </a:t>
            </a:r>
            <a:r>
              <a:rPr lang="it-IT" sz="13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Browsing</a:t>
            </a:r>
            <a:endParaRPr lang="it-IT" sz="13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it-IT" sz="5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3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Browsing</a:t>
            </a:r>
            <a:r>
              <a:rPr lang="it-IT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/Banner</a:t>
            </a:r>
            <a:r>
              <a:rPr lang="it-IT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 vale </a:t>
            </a:r>
            <a:r>
              <a:rPr lang="it-IT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circa il </a:t>
            </a:r>
            <a:r>
              <a:rPr lang="it-IT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59% </a:t>
            </a:r>
            <a:r>
              <a:rPr lang="it-IT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del totale </a:t>
            </a:r>
            <a:r>
              <a:rPr lang="it-IT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Desktop/Tablet, seguito dal </a:t>
            </a:r>
            <a:r>
              <a:rPr lang="it-IT" sz="13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Browsing</a:t>
            </a:r>
            <a:r>
              <a:rPr lang="it-IT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/</a:t>
            </a:r>
            <a:r>
              <a:rPr lang="it-IT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Video</a:t>
            </a:r>
            <a:r>
              <a:rPr lang="it-IT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 che vale il 23%. Il Video risulta in crescita a discapito del Banner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8562475" y="3610084"/>
            <a:ext cx="3438514" cy="2864988"/>
          </a:xfrm>
          <a:prstGeom prst="rect">
            <a:avLst/>
          </a:prstGeom>
          <a:noFill/>
          <a:ln>
            <a:solidFill>
              <a:srgbClr val="5A6F90"/>
            </a:solidFill>
          </a:ln>
          <a:effectLst>
            <a:outerShdw blurRad="50800" dist="38100" dir="5400000" algn="t" rotWithShape="0">
              <a:schemeClr val="bg1">
                <a:lumMod val="75000"/>
                <a:alpha val="40000"/>
              </a:scheme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108000" tIns="108000" rIns="108000" bIns="108000">
            <a:spAutoFit/>
          </a:bodyPr>
          <a:lstStyle/>
          <a:p>
            <a:pPr algn="just"/>
            <a:r>
              <a:rPr lang="it-IT" sz="1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SMARTPHONE</a:t>
            </a:r>
          </a:p>
          <a:p>
            <a:pPr algn="just"/>
            <a:endParaRPr lang="it-IT" sz="5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Cresce </a:t>
            </a:r>
            <a:r>
              <a:rPr lang="it-IT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la quota </a:t>
            </a:r>
            <a:r>
              <a:rPr lang="it-IT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dell’erogato su </a:t>
            </a:r>
            <a:r>
              <a:rPr lang="it-IT" sz="13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Smartphone</a:t>
            </a:r>
            <a:r>
              <a:rPr lang="it-IT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it-IT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(</a:t>
            </a:r>
            <a:r>
              <a:rPr lang="it-IT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20</a:t>
            </a:r>
            <a:r>
              <a:rPr lang="it-IT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% </a:t>
            </a:r>
            <a:r>
              <a:rPr lang="it-IT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a </a:t>
            </a:r>
            <a:r>
              <a:rPr lang="it-IT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marzo 2017 e il 24% </a:t>
            </a:r>
            <a:r>
              <a:rPr lang="it-IT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a </a:t>
            </a:r>
            <a:r>
              <a:rPr lang="it-IT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marzo 2018</a:t>
            </a:r>
            <a:r>
              <a:rPr lang="it-IT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it-IT" sz="5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Cresce la quota di erogato su </a:t>
            </a:r>
            <a:r>
              <a:rPr lang="it-IT" sz="13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App</a:t>
            </a:r>
            <a:r>
              <a:rPr lang="it-IT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 (12%) a scapito del </a:t>
            </a:r>
            <a:r>
              <a:rPr lang="it-IT" sz="13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Browsing</a:t>
            </a:r>
            <a:r>
              <a:rPr lang="it-IT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 (88%) rispetto a marzo 2017 (rispettivamente pari all’11% e all’89%)</a:t>
            </a:r>
            <a:endParaRPr lang="it-IT" sz="5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it-IT" sz="5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3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Browsing</a:t>
            </a:r>
            <a:r>
              <a:rPr lang="it-IT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/Banner, </a:t>
            </a:r>
            <a:r>
              <a:rPr lang="it-IT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che pesa il 56% del totale Smartphone, seguito da </a:t>
            </a:r>
            <a:r>
              <a:rPr lang="it-IT" sz="13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Browsing</a:t>
            </a:r>
            <a:r>
              <a:rPr lang="it-IT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 /Video al 19%, ha un andamento positivo</a:t>
            </a: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B29D2-0877-4FAC-9DF8-6EC3DF9A57FA}" type="slidenum">
              <a:rPr lang="en-US" sz="1000" smtClean="0"/>
              <a:pPr/>
              <a:t>3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208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build="p"/>
      <p:bldP spid="2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/>
          <p:cNvSpPr>
            <a:spLocks noGrp="1"/>
          </p:cNvSpPr>
          <p:nvPr>
            <p:ph type="subTitle" idx="10"/>
          </p:nvPr>
        </p:nvSpPr>
        <p:spPr>
          <a:xfrm>
            <a:off x="1459819" y="45720"/>
            <a:ext cx="9272362" cy="438427"/>
          </a:xfrm>
        </p:spPr>
        <p:txBody>
          <a:bodyPr/>
          <a:lstStyle/>
          <a:p>
            <a:r>
              <a:rPr lang="it-IT" i="1" dirty="0" smtClean="0"/>
              <a:t>INVESTIMENTI PUBBLICITARI in migliaia di euro per FRUIZIONE</a:t>
            </a:r>
          </a:p>
        </p:txBody>
      </p:sp>
      <p:graphicFrame>
        <p:nvGraphicFramePr>
          <p:cNvPr id="7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574316"/>
              </p:ext>
            </p:extLst>
          </p:nvPr>
        </p:nvGraphicFramePr>
        <p:xfrm>
          <a:off x="519747" y="713066"/>
          <a:ext cx="6917388" cy="5425615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000000">
                        <a:tint val="50000"/>
                        <a:satMod val="300000"/>
                      </a:srgbClr>
                    </a:gs>
                    <a:gs pos="35000">
                      <a:srgbClr val="000000">
                        <a:tint val="37000"/>
                        <a:satMod val="300000"/>
                      </a:srgbClr>
                    </a:gs>
                    <a:gs pos="100000">
                      <a:srgbClr val="000000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1093190"/>
                <a:gridCol w="924961"/>
                <a:gridCol w="924961"/>
                <a:gridCol w="924961"/>
                <a:gridCol w="924961"/>
                <a:gridCol w="152980"/>
                <a:gridCol w="1056078"/>
                <a:gridCol w="915296"/>
              </a:tblGrid>
              <a:tr h="417902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3" marR="45723" marT="45718" marB="45718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BROWSING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19" marR="45719" marT="45715" marB="45715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19" marR="45719" marT="45715" marB="45715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19" marR="45719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27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19" marR="45719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45725" marR="45725" marT="45702" marB="4570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</a:tr>
              <a:tr h="3069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Gennaio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25.335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-4,3%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1.278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65,3%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26.613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09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Febbraio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33.879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1.495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72,6%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35.373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Marzo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40.785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1.460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34,5%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42.245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41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Aprile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Maggio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656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Giugno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Luglio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Agosto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Settembre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60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Ottobre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Novembre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Dicembre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684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Tot.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99.999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4.233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55,4%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104.232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9" name="Rettangolo 8"/>
          <p:cNvSpPr/>
          <p:nvPr/>
        </p:nvSpPr>
        <p:spPr>
          <a:xfrm>
            <a:off x="7920795" y="814740"/>
            <a:ext cx="3438514" cy="2449489"/>
          </a:xfrm>
          <a:prstGeom prst="rect">
            <a:avLst/>
          </a:prstGeom>
          <a:noFill/>
          <a:ln>
            <a:solidFill>
              <a:srgbClr val="5A6F90"/>
            </a:solidFill>
          </a:ln>
          <a:effectLst>
            <a:outerShdw blurRad="50800" dist="38100" dir="5400000" algn="t" rotWithShape="0">
              <a:schemeClr val="bg1">
                <a:lumMod val="75000"/>
                <a:alpha val="40000"/>
              </a:scheme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108000" tIns="108000" rIns="108000" bIns="108000">
            <a:spAutoFit/>
          </a:bodyPr>
          <a:lstStyle/>
          <a:p>
            <a:pPr algn="just"/>
            <a:r>
              <a:rPr lang="it-IT" sz="13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BROWSING</a:t>
            </a:r>
          </a:p>
          <a:p>
            <a:pPr algn="just"/>
            <a:endParaRPr lang="it-IT" sz="5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Il 78% dell’erogato è generato da Desktop/Tablet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it-IT" sz="13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Il </a:t>
            </a:r>
            <a:r>
              <a:rPr lang="it-IT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60% </a:t>
            </a:r>
            <a:r>
              <a:rPr lang="it-IT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è erogato nella tipologia </a:t>
            </a:r>
            <a:r>
              <a:rPr lang="it-IT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Banner che risulta in leggero calo </a:t>
            </a:r>
            <a:r>
              <a:rPr lang="it-IT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rispetto allo stesso mese dell’anno precedente</a:t>
            </a:r>
          </a:p>
          <a:p>
            <a:pPr algn="just"/>
            <a:endParaRPr lang="it-IT" sz="5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it-IT" sz="5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3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La tipologia </a:t>
            </a:r>
            <a:r>
              <a:rPr lang="it-IT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Video, </a:t>
            </a:r>
            <a:r>
              <a:rPr lang="it-IT" sz="13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che pesa circa il 23% del </a:t>
            </a:r>
            <a:r>
              <a:rPr lang="it-IT" sz="1300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Browsing</a:t>
            </a:r>
            <a:r>
              <a:rPr lang="it-IT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it-IT" sz="13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risulta in </a:t>
            </a:r>
            <a:r>
              <a:rPr lang="it-IT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crescita</a:t>
            </a:r>
            <a:endParaRPr lang="it-IT" sz="13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algn="just"/>
            <a:endParaRPr lang="it-IT" sz="13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7920795" y="3711133"/>
            <a:ext cx="3438514" cy="1572326"/>
          </a:xfrm>
          <a:prstGeom prst="rect">
            <a:avLst/>
          </a:prstGeom>
          <a:noFill/>
          <a:ln>
            <a:solidFill>
              <a:srgbClr val="5A6F90"/>
            </a:solidFill>
          </a:ln>
          <a:effectLst>
            <a:outerShdw blurRad="50800" dist="38100" dir="5400000" algn="t" rotWithShape="0">
              <a:schemeClr val="bg1">
                <a:lumMod val="75000"/>
                <a:alpha val="40000"/>
              </a:scheme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108000" tIns="108000" rIns="108000" bIns="108000">
            <a:spAutoFit/>
          </a:bodyPr>
          <a:lstStyle/>
          <a:p>
            <a:pPr algn="just"/>
            <a:r>
              <a:rPr lang="it-IT" sz="13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it-IT" sz="500" b="1" dirty="0" smtClean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L’83% dell’erogato è generato da Smartphone</a:t>
            </a:r>
            <a:endParaRPr lang="it-IT" sz="1300" b="1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it-IT" sz="500" dirty="0" smtClean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A totale Device il </a:t>
            </a:r>
            <a:r>
              <a:rPr lang="it-IT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42% </a:t>
            </a:r>
            <a:r>
              <a:rPr lang="it-IT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è erogato nella tipologia </a:t>
            </a:r>
            <a:r>
              <a:rPr lang="it-IT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Video </a:t>
            </a:r>
            <a:r>
              <a:rPr lang="it-IT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e il </a:t>
            </a:r>
            <a:r>
              <a:rPr lang="it-IT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49% nella tipologia Banner</a:t>
            </a: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B29D2-0877-4FAC-9DF8-6EC3DF9A57FA}" type="slidenum">
              <a:rPr lang="en-US" sz="1000" smtClean="0"/>
              <a:pPr/>
              <a:t>4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74291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/>
          <p:cNvSpPr>
            <a:spLocks noGrp="1"/>
          </p:cNvSpPr>
          <p:nvPr>
            <p:ph type="subTitle" idx="10"/>
          </p:nvPr>
        </p:nvSpPr>
        <p:spPr>
          <a:xfrm>
            <a:off x="1211580" y="45607"/>
            <a:ext cx="9768840" cy="438427"/>
          </a:xfrm>
        </p:spPr>
        <p:txBody>
          <a:bodyPr/>
          <a:lstStyle/>
          <a:p>
            <a:r>
              <a:rPr lang="it-IT" i="1" dirty="0"/>
              <a:t>INVESTIMENTI PUBBLICITARI in </a:t>
            </a:r>
            <a:r>
              <a:rPr lang="it-IT" i="1" dirty="0" smtClean="0"/>
              <a:t>migliaia di euro per </a:t>
            </a:r>
            <a:r>
              <a:rPr lang="it-IT" i="1" dirty="0" err="1" smtClean="0"/>
              <a:t>MODALITà</a:t>
            </a:r>
            <a:r>
              <a:rPr lang="it-IT" i="1" dirty="0" smtClean="0"/>
              <a:t> DI VENDITA</a:t>
            </a:r>
            <a:endParaRPr lang="it-IT" i="1" dirty="0"/>
          </a:p>
        </p:txBody>
      </p:sp>
      <p:graphicFrame>
        <p:nvGraphicFramePr>
          <p:cNvPr id="5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9842280"/>
              </p:ext>
            </p:extLst>
          </p:nvPr>
        </p:nvGraphicFramePr>
        <p:xfrm>
          <a:off x="336885" y="834190"/>
          <a:ext cx="8106855" cy="5530661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000000">
                        <a:tint val="50000"/>
                        <a:satMod val="300000"/>
                      </a:srgbClr>
                    </a:gs>
                    <a:gs pos="35000">
                      <a:srgbClr val="000000">
                        <a:tint val="37000"/>
                        <a:satMod val="300000"/>
                      </a:srgbClr>
                    </a:gs>
                    <a:gs pos="100000">
                      <a:srgbClr val="000000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1026694"/>
                <a:gridCol w="938629"/>
                <a:gridCol w="942952"/>
                <a:gridCol w="821361"/>
                <a:gridCol w="821361"/>
                <a:gridCol w="821361"/>
                <a:gridCol w="768086"/>
                <a:gridCol w="137015"/>
                <a:gridCol w="930462"/>
                <a:gridCol w="898934"/>
              </a:tblGrid>
              <a:tr h="468801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3" marR="45723" marT="45718" marB="45718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IMPRESSION</a:t>
                      </a:r>
                    </a:p>
                  </a:txBody>
                  <a:tcPr marL="45719" marR="45719" marT="45717" marB="4571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45721" marB="45721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TEMPO </a:t>
                      </a:r>
                    </a:p>
                  </a:txBody>
                  <a:tcPr marL="45719" marR="45719" marT="45717" marB="4571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45721" marB="45721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PERFORMANCE</a:t>
                      </a:r>
                    </a:p>
                  </a:txBody>
                  <a:tcPr marL="45719" marR="45719" marT="45717" marB="4571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9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45721" marB="45721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19" marR="45719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Totale</a:t>
                      </a:r>
                    </a:p>
                  </a:txBody>
                  <a:tcPr marL="45719" marR="45719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45721" marB="4572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27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19" marR="45719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5" marR="45725" marT="45702" marB="45702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1" marR="45721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45721" marR="45721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  <a:tr h="3069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Gennaio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19.694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-4,3%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4.695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4,7%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2.225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26.613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409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Febbraio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24.663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0,8%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8.155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27,7%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2.556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22,2%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35.373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Marzo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30.598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8.440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3.207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18,6%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42.245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3977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Aprile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Maggio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656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Giugno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Luglio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Agosto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Settembre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Ottobre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Novembre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21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Dicembre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684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Tot.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74.954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-0,4%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21.290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9,0%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7.988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14,5%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104.232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8" name="Rettangolo 7"/>
          <p:cNvSpPr/>
          <p:nvPr/>
        </p:nvSpPr>
        <p:spPr>
          <a:xfrm>
            <a:off x="8767195" y="2810654"/>
            <a:ext cx="3024000" cy="3126598"/>
          </a:xfrm>
          <a:prstGeom prst="rect">
            <a:avLst/>
          </a:prstGeom>
          <a:noFill/>
          <a:ln>
            <a:solidFill>
              <a:srgbClr val="5A6F90"/>
            </a:solidFill>
          </a:ln>
          <a:effectLst>
            <a:outerShdw blurRad="50800" dist="38100" dir="5400000" algn="t" rotWithShape="0">
              <a:schemeClr val="bg1">
                <a:lumMod val="75000"/>
                <a:alpha val="40000"/>
              </a:scheme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108000" tIns="108000" rIns="108000" bIns="108000">
            <a:spAutoFit/>
          </a:bodyPr>
          <a:lstStyle/>
          <a:p>
            <a:pPr algn="just"/>
            <a:r>
              <a:rPr lang="it-IT" sz="13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</a:p>
          <a:p>
            <a:pPr algn="just"/>
            <a:endParaRPr lang="it-IT" sz="5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Continua l’andamento positivo del Canale di vendita Performance</a:t>
            </a:r>
          </a:p>
          <a:p>
            <a:pPr algn="just"/>
            <a:endParaRPr lang="it-IT" sz="500" dirty="0" smtClean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L’84% </a:t>
            </a:r>
            <a:r>
              <a:rPr lang="it-IT" sz="13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degli investimenti </a:t>
            </a:r>
            <a:r>
              <a:rPr lang="it-IT" sz="13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pubblicitari è veicolato su </a:t>
            </a:r>
            <a:r>
              <a:rPr lang="it-IT" sz="13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Desktop/Tablet</a:t>
            </a:r>
            <a:r>
              <a:rPr lang="it-IT" sz="13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it-IT" sz="500" dirty="0" smtClean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L’andamento positivo </a:t>
            </a:r>
            <a:r>
              <a:rPr lang="it-IT" sz="13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è generato dall’aumento degli investimenti nel</a:t>
            </a:r>
            <a:r>
              <a:rPr lang="it-IT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Direct </a:t>
            </a:r>
            <a:r>
              <a:rPr lang="it-IT" sz="13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Mkt</a:t>
            </a:r>
            <a:r>
              <a:rPr lang="it-IT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it-IT" sz="13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(che a Marzo 2018 pesano il 22%, mentre a Marzo 2017 erano pari all’11%)</a:t>
            </a:r>
            <a:endParaRPr lang="it-IT" sz="13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it-IT" sz="5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8767195" y="861893"/>
            <a:ext cx="3024000" cy="1664659"/>
          </a:xfrm>
          <a:prstGeom prst="rect">
            <a:avLst/>
          </a:prstGeom>
          <a:noFill/>
          <a:ln>
            <a:solidFill>
              <a:srgbClr val="5A6F90"/>
            </a:solidFill>
          </a:ln>
          <a:effectLst>
            <a:outerShdw blurRad="50800" dist="38100" dir="5400000" algn="t" rotWithShape="0">
              <a:schemeClr val="bg1">
                <a:lumMod val="75000"/>
                <a:alpha val="40000"/>
              </a:scheme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108000" tIns="108000" rIns="108000" bIns="108000">
            <a:spAutoFit/>
          </a:bodyPr>
          <a:lstStyle/>
          <a:p>
            <a:pPr algn="just"/>
            <a:r>
              <a:rPr lang="it-IT" sz="1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TEMPO</a:t>
            </a:r>
          </a:p>
          <a:p>
            <a:pPr algn="just"/>
            <a:endParaRPr lang="it-IT" sz="5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Il 20% degli investimenti è erogato a Tempo</a:t>
            </a:r>
            <a:endParaRPr lang="it-IT" sz="13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just"/>
            <a:endParaRPr lang="it-IT" sz="500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it-IT" sz="500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it-IT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Il dato risulta </a:t>
            </a:r>
            <a:r>
              <a:rPr lang="it-IT" sz="13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in calo per Desktop/Tablet, ma positivo per Smartphone</a:t>
            </a:r>
            <a:r>
              <a:rPr lang="it-IT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 rispetto al 2017</a:t>
            </a:r>
            <a:endParaRPr lang="it-IT" sz="5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B29D2-0877-4FAC-9DF8-6EC3DF9A57FA}" type="slidenum">
              <a:rPr lang="en-US" sz="1000" smtClean="0"/>
              <a:pPr/>
              <a:t>5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07643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/>
          <p:cNvSpPr>
            <a:spLocks noGrp="1"/>
          </p:cNvSpPr>
          <p:nvPr>
            <p:ph type="subTitle" idx="10"/>
          </p:nvPr>
        </p:nvSpPr>
        <p:spPr>
          <a:xfrm>
            <a:off x="2101936" y="172607"/>
            <a:ext cx="7968163" cy="438427"/>
          </a:xfrm>
        </p:spPr>
        <p:txBody>
          <a:bodyPr/>
          <a:lstStyle/>
          <a:p>
            <a:r>
              <a:rPr lang="it-IT" sz="1400" i="1" dirty="0" smtClean="0"/>
              <a:t>Trend STORICO modalità di vendita</a:t>
            </a:r>
          </a:p>
        </p:txBody>
      </p:sp>
      <p:sp>
        <p:nvSpPr>
          <p:cNvPr id="3" name="Rettangolo 2"/>
          <p:cNvSpPr/>
          <p:nvPr/>
        </p:nvSpPr>
        <p:spPr>
          <a:xfrm>
            <a:off x="2156346" y="520859"/>
            <a:ext cx="799578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5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 "/>
              </a:rPr>
              <a:t>Peso % degli investimenti </a:t>
            </a:r>
            <a:r>
              <a:rPr lang="it-IT" sz="15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 "/>
              </a:rPr>
              <a:t>pubblicitari di ciascuna </a:t>
            </a:r>
            <a:r>
              <a:rPr lang="it-IT" sz="15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 "/>
              </a:rPr>
              <a:t>modalità di </a:t>
            </a:r>
            <a:r>
              <a:rPr lang="it-IT" sz="15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 "/>
              </a:rPr>
              <a:t>vendita</a:t>
            </a:r>
            <a:endParaRPr lang="it-IT" sz="1500" i="1" dirty="0">
              <a:solidFill>
                <a:schemeClr val="tx1">
                  <a:lumMod val="75000"/>
                  <a:lumOff val="25000"/>
                </a:schemeClr>
              </a:solidFill>
              <a:latin typeface="Arial  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49624" y="6112032"/>
            <a:ext cx="1074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N.B. i valori </a:t>
            </a:r>
            <a:r>
              <a:rPr lang="it-IT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 %  fino al 2016 sono </a:t>
            </a:r>
            <a:r>
              <a:rPr lang="it-IT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stati calcolati a partire dai dati presenti nei report consolidati dei singoli anni. </a:t>
            </a:r>
            <a:r>
              <a:rPr lang="it-IT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Ricordiamo </a:t>
            </a:r>
            <a:r>
              <a:rPr lang="it-IT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che il perimetro </a:t>
            </a:r>
            <a:r>
              <a:rPr lang="it-IT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delle Aziende Dichiaranti non è omogeneo per gli anni analizzati.</a:t>
            </a:r>
            <a:endParaRPr lang="it-IT" sz="1000" i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B29D2-0877-4FAC-9DF8-6EC3DF9A57FA}" type="slidenum">
              <a:rPr lang="en-US" sz="1000" smtClean="0"/>
              <a:pPr/>
              <a:t>6</a:t>
            </a:fld>
            <a:endParaRPr lang="en-US" sz="1000" dirty="0"/>
          </a:p>
        </p:txBody>
      </p:sp>
      <p:grpSp>
        <p:nvGrpSpPr>
          <p:cNvPr id="11" name="Gruppo 10"/>
          <p:cNvGrpSpPr/>
          <p:nvPr/>
        </p:nvGrpSpPr>
        <p:grpSpPr>
          <a:xfrm>
            <a:off x="637716" y="1025882"/>
            <a:ext cx="10948601" cy="4881743"/>
            <a:chOff x="637716" y="1025882"/>
            <a:chExt cx="10948601" cy="4881743"/>
          </a:xfrm>
        </p:grpSpPr>
        <p:graphicFrame>
          <p:nvGraphicFramePr>
            <p:cNvPr id="13" name="Grafico 1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451060667"/>
                </p:ext>
              </p:extLst>
            </p:nvPr>
          </p:nvGraphicFramePr>
          <p:xfrm>
            <a:off x="637716" y="1577672"/>
            <a:ext cx="5826584" cy="432995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14" name="Gruppo 13"/>
            <p:cNvGrpSpPr/>
            <p:nvPr/>
          </p:nvGrpSpPr>
          <p:grpSpPr>
            <a:xfrm>
              <a:off x="6779317" y="1025882"/>
              <a:ext cx="4807000" cy="4881743"/>
              <a:chOff x="6779317" y="1025882"/>
              <a:chExt cx="4807000" cy="4881743"/>
            </a:xfrm>
          </p:grpSpPr>
          <p:sp>
            <p:nvSpPr>
              <p:cNvPr id="15" name="Rettangolo 14"/>
              <p:cNvSpPr/>
              <p:nvPr/>
            </p:nvSpPr>
            <p:spPr>
              <a:xfrm>
                <a:off x="6906317" y="1025882"/>
                <a:ext cx="4680000" cy="488174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graphicFrame>
            <p:nvGraphicFramePr>
              <p:cNvPr id="17" name="Grafico 16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350993103"/>
                  </p:ext>
                </p:extLst>
              </p:nvPr>
            </p:nvGraphicFramePr>
            <p:xfrm>
              <a:off x="6779317" y="1519362"/>
              <a:ext cx="4773589" cy="402535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val="4020772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/>
          <p:cNvSpPr>
            <a:spLocks noGrp="1"/>
          </p:cNvSpPr>
          <p:nvPr>
            <p:ph type="subTitle" idx="10"/>
          </p:nvPr>
        </p:nvSpPr>
        <p:spPr>
          <a:xfrm>
            <a:off x="1650319" y="-1308"/>
            <a:ext cx="8891362" cy="438427"/>
          </a:xfrm>
        </p:spPr>
        <p:txBody>
          <a:bodyPr/>
          <a:lstStyle/>
          <a:p>
            <a:r>
              <a:rPr lang="it-IT" i="1" dirty="0" smtClean="0"/>
              <a:t>INVESTIMENTI PUBBLICITARI in migliaia di euro per oggetto/tipologia</a:t>
            </a:r>
          </a:p>
        </p:txBody>
      </p:sp>
      <p:graphicFrame>
        <p:nvGraphicFramePr>
          <p:cNvPr id="5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545685"/>
              </p:ext>
            </p:extLst>
          </p:nvPr>
        </p:nvGraphicFramePr>
        <p:xfrm>
          <a:off x="173823" y="447735"/>
          <a:ext cx="11844354" cy="4846587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000000">
                        <a:tint val="50000"/>
                        <a:satMod val="300000"/>
                      </a:srgbClr>
                    </a:gs>
                    <a:gs pos="35000">
                      <a:srgbClr val="000000">
                        <a:tint val="37000"/>
                        <a:satMod val="300000"/>
                      </a:srgbClr>
                    </a:gs>
                    <a:gs pos="100000">
                      <a:srgbClr val="000000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545584"/>
                <a:gridCol w="740773"/>
                <a:gridCol w="729378"/>
                <a:gridCol w="663071"/>
                <a:gridCol w="755900"/>
                <a:gridCol w="729378"/>
                <a:gridCol w="729378"/>
                <a:gridCol w="729378"/>
                <a:gridCol w="729378"/>
                <a:gridCol w="649810"/>
                <a:gridCol w="769162"/>
                <a:gridCol w="623286"/>
                <a:gridCol w="663071"/>
                <a:gridCol w="649810"/>
                <a:gridCol w="707274"/>
                <a:gridCol w="116842"/>
                <a:gridCol w="623286"/>
                <a:gridCol w="689595"/>
              </a:tblGrid>
              <a:tr h="507179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3" marR="45723" marT="45718" marB="45718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BANNER</a:t>
                      </a:r>
                    </a:p>
                  </a:txBody>
                  <a:tcPr marL="45719" marR="45719" marT="45717" marB="4571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45721" marB="45721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VIDEO</a:t>
                      </a:r>
                    </a:p>
                  </a:txBody>
                  <a:tcPr marL="45719" marR="45719" marT="45717" marB="4571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45721" marB="45721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AUDIO</a:t>
                      </a:r>
                    </a:p>
                  </a:txBody>
                  <a:tcPr marL="45719" marR="45719" marT="45717" marB="4571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45721" marB="45721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DIRECT MKT</a:t>
                      </a:r>
                    </a:p>
                  </a:txBody>
                  <a:tcPr marL="45719" marR="45719" marT="45717" marB="4571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9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45721" marB="45721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CLASSIFIED/</a:t>
                      </a:r>
                      <a:b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DIRECTORIES</a:t>
                      </a:r>
                    </a:p>
                  </a:txBody>
                  <a:tcPr marL="45719" marR="45719" marT="45717" marB="4571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45721" marB="45721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NATIVE</a:t>
                      </a:r>
                    </a:p>
                  </a:txBody>
                  <a:tcPr marL="45719" marR="45719" marT="45717" marB="4571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45721" marB="45721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ALTRE TIPOLOGIE</a:t>
                      </a:r>
                    </a:p>
                  </a:txBody>
                  <a:tcPr marL="45719" marR="45719" marT="45717" marB="4571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C339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20" marR="45720" marT="45721" marB="45721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5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19" marR="45719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it-IT" sz="13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TOTALE</a:t>
                      </a:r>
                    </a:p>
                  </a:txBody>
                  <a:tcPr marL="45719" marR="45719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lang="it-IT" sz="1300" b="1" i="1" u="none" strike="noStrike" kern="1200" dirty="0" smtClean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45719" marR="45719" marT="45717" marB="4571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</a:tr>
              <a:tr h="298305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719" marR="45719" marT="45715" marB="4571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5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1" marR="45721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45721" marR="45721" marT="45700" marB="457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Diff</a:t>
                      </a:r>
                      <a:r>
                        <a:rPr kumimoji="0" lang="it-IT" sz="14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marL="45721" marR="45721" marT="45700" marB="45700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</a:tr>
              <a:tr h="2971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16.503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-4,0%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5.757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-0,5%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3612,1%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724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29,5%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25,3%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1.872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-15,4%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1.206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13,4%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26.613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71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20.430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5,0%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9.392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15,8%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1532,3%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738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-6,7%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439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-3,3%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2.743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14,2%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1.620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-6,4%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35.373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71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25.201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9.899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14,5%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-48,3%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1.188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18,4%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-23,8%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3.334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-5,7%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2.135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-3,0%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42.245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2971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5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971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5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971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5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971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5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971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5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71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5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71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5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71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5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71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5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810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45111" marR="45111" marT="45097" marB="4509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62.134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0,0%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25.047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11,1%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28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6,2%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2.650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12,6%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1.463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-3,4%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7.949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-2,5%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4.961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-0,7%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104.232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1" name="Rettangolo 10"/>
          <p:cNvSpPr/>
          <p:nvPr/>
        </p:nvSpPr>
        <p:spPr>
          <a:xfrm>
            <a:off x="1442971" y="5475761"/>
            <a:ext cx="4716000" cy="936000"/>
          </a:xfrm>
          <a:prstGeom prst="rect">
            <a:avLst/>
          </a:prstGeom>
          <a:noFill/>
          <a:ln>
            <a:solidFill>
              <a:srgbClr val="5A6F90"/>
            </a:solidFill>
          </a:ln>
          <a:effectLst>
            <a:outerShdw blurRad="50800" dist="38100" dir="5400000" algn="t" rotWithShape="0">
              <a:schemeClr val="bg1">
                <a:lumMod val="75000"/>
                <a:alpha val="40000"/>
              </a:scheme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72000" tIns="72000" rIns="72000" bIns="0">
            <a:spAutoFit/>
          </a:bodyPr>
          <a:lstStyle/>
          <a:p>
            <a:pPr algn="just"/>
            <a:r>
              <a:rPr lang="it-IT" sz="13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</a:t>
            </a:r>
          </a:p>
          <a:p>
            <a:pPr algn="just"/>
            <a:r>
              <a:rPr lang="it-IT" sz="13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Circa il 23% degli investimenti pubblicitari è erogato su Video. L’andamento risulta positivo per </a:t>
            </a:r>
            <a:r>
              <a:rPr lang="it-IT" sz="13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tutti </a:t>
            </a:r>
            <a:r>
              <a:rPr lang="it-IT" sz="13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i Device </a:t>
            </a:r>
            <a:r>
              <a:rPr lang="it-IT" sz="13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e per entrambe le </a:t>
            </a:r>
            <a:r>
              <a:rPr lang="it-IT" sz="13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Modalità </a:t>
            </a:r>
            <a:r>
              <a:rPr lang="it-IT" sz="13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di </a:t>
            </a:r>
            <a:r>
              <a:rPr lang="it-IT" sz="13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Fruizione.</a:t>
            </a:r>
          </a:p>
          <a:p>
            <a:pPr algn="just"/>
            <a:endParaRPr lang="it-IT" sz="13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6326740" y="5480497"/>
            <a:ext cx="4716000" cy="936000"/>
          </a:xfrm>
          <a:prstGeom prst="rect">
            <a:avLst/>
          </a:prstGeom>
          <a:noFill/>
          <a:ln>
            <a:solidFill>
              <a:srgbClr val="5A6F90"/>
            </a:solidFill>
          </a:ln>
          <a:effectLst>
            <a:outerShdw blurRad="50800" dist="38100" dir="5400000" algn="t" rotWithShape="0">
              <a:schemeClr val="bg1">
                <a:lumMod val="75000"/>
                <a:alpha val="40000"/>
              </a:schemeClr>
            </a:outerShd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72000" tIns="72000" rIns="72000" bIns="0">
            <a:spAutoFit/>
          </a:bodyPr>
          <a:lstStyle/>
          <a:p>
            <a:pPr algn="just"/>
            <a:r>
              <a:rPr lang="it-IT" sz="13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MKT</a:t>
            </a:r>
          </a:p>
          <a:p>
            <a:pPr algn="just"/>
            <a:r>
              <a:rPr lang="it-IT" sz="13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Oltre il 50% delle Concessionarie che dichiarano tale dato presentano valori in crescita.</a:t>
            </a:r>
            <a:endParaRPr lang="it-IT" sz="5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B29D2-0877-4FAC-9DF8-6EC3DF9A57FA}" type="slidenum">
              <a:rPr lang="en-US" sz="1000" smtClean="0"/>
              <a:pPr/>
              <a:t>7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88090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/>
          <p:cNvSpPr>
            <a:spLocks noGrp="1"/>
          </p:cNvSpPr>
          <p:nvPr>
            <p:ph type="subTitle" idx="10"/>
          </p:nvPr>
        </p:nvSpPr>
        <p:spPr>
          <a:xfrm>
            <a:off x="1737276" y="155354"/>
            <a:ext cx="8717449" cy="438427"/>
          </a:xfrm>
        </p:spPr>
        <p:txBody>
          <a:bodyPr/>
          <a:lstStyle/>
          <a:p>
            <a:r>
              <a:rPr lang="it-IT" altLang="it-IT" sz="1400" i="1" dirty="0" smtClean="0"/>
              <a:t>INVESTIMENTI PUBBLICITARI VIDEO </a:t>
            </a:r>
            <a:r>
              <a:rPr lang="it-IT" altLang="it-IT" sz="1400" i="1" dirty="0"/>
              <a:t>per mese </a:t>
            </a:r>
            <a:r>
              <a:rPr lang="it-IT" altLang="it-IT" sz="1400" i="1" dirty="0" smtClean="0"/>
              <a:t>e progressivo A MARZO 2018 </a:t>
            </a:r>
            <a:r>
              <a:rPr lang="it-IT" altLang="it-IT" sz="1400" i="1" dirty="0"/>
              <a:t>in valore assoluto e percentuale suddiviso per le </a:t>
            </a:r>
            <a:r>
              <a:rPr lang="it-IT" altLang="it-IT" sz="1400" i="1" dirty="0" smtClean="0"/>
              <a:t>TRE tipologie video</a:t>
            </a:r>
            <a:endParaRPr lang="it-IT" altLang="it-IT" sz="1400" i="1" dirty="0"/>
          </a:p>
        </p:txBody>
      </p:sp>
      <p:graphicFrame>
        <p:nvGraphicFramePr>
          <p:cNvPr id="5" name="Group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7095582"/>
              </p:ext>
            </p:extLst>
          </p:nvPr>
        </p:nvGraphicFramePr>
        <p:xfrm>
          <a:off x="657899" y="857756"/>
          <a:ext cx="10876202" cy="5514024"/>
        </p:xfrm>
        <a:graphic>
          <a:graphicData uri="http://schemas.openxmlformats.org/drawingml/2006/table">
            <a:tbl>
              <a:tblPr>
                <a:gradFill rotWithShape="1">
                  <a:gsLst>
                    <a:gs pos="0">
                      <a:srgbClr val="000000">
                        <a:tint val="50000"/>
                        <a:satMod val="300000"/>
                      </a:srgbClr>
                    </a:gs>
                    <a:gs pos="35000">
                      <a:srgbClr val="000000">
                        <a:tint val="37000"/>
                        <a:satMod val="300000"/>
                      </a:srgbClr>
                    </a:gs>
                    <a:gs pos="100000">
                      <a:srgbClr val="000000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a:tblPr>
              <a:tblGrid>
                <a:gridCol w="1436438"/>
                <a:gridCol w="856635"/>
                <a:gridCol w="856635"/>
                <a:gridCol w="856635"/>
                <a:gridCol w="856635"/>
                <a:gridCol w="856635"/>
                <a:gridCol w="856635"/>
                <a:gridCol w="856635"/>
                <a:gridCol w="856635"/>
                <a:gridCol w="141936"/>
                <a:gridCol w="825102"/>
                <a:gridCol w="809823"/>
                <a:gridCol w="809823"/>
              </a:tblGrid>
              <a:tr h="2472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L="45108" marR="45108" marT="45109" marB="45109" anchor="ctr" horzOverflow="overflow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endParaRPr lang="it-IT" sz="1300" b="0" i="0" u="none" strike="noStrike" dirty="0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9399" marR="9399" marT="93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300" b="0" i="0" u="none" strike="noStrike" dirty="0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9399" marR="9399" marT="93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300" b="0" i="0" u="none" strike="noStrike" dirty="0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9399" marR="9399" marT="93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endParaRPr lang="it-IT" sz="1300" b="0" i="0" u="none" strike="noStrike" dirty="0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9399" marR="9399" marT="93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rtl="0" fontAlgn="ctr"/>
                      <a:endParaRPr lang="it-IT" sz="1300" b="0" i="0" u="none" strike="noStrike" dirty="0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9399" marR="9399" marT="9399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300" b="0" i="0" u="none" strike="noStrike" dirty="0">
                        <a:solidFill>
                          <a:schemeClr val="tx1"/>
                        </a:solidFill>
                        <a:latin typeface="Verdana"/>
                      </a:endParaRPr>
                    </a:p>
                  </a:txBody>
                  <a:tcPr marL="9399" marR="9399" marT="9399" marB="0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sul Totale Video</a:t>
                      </a:r>
                      <a:r>
                        <a:rPr lang="it-IT" sz="1300" b="1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ADV</a:t>
                      </a:r>
                      <a:endParaRPr lang="it-IT" sz="13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81705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Mese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108" marR="45108" marT="45109" marB="4510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it-IT" sz="1300" b="1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</a:t>
                      </a:r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it-IT" sz="1300" b="1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Mid</a:t>
                      </a:r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-Post </a:t>
                      </a:r>
                      <a:r>
                        <a:rPr lang="it-IT" sz="1300" b="1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Roll</a:t>
                      </a:r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it-IT" sz="13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it-IT" sz="13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Video Banner</a:t>
                      </a:r>
                      <a:endParaRPr lang="it-IT" sz="13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it-IT" sz="13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Video Out </a:t>
                      </a:r>
                      <a:r>
                        <a:rPr lang="it-IT" sz="1300" b="1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</a:t>
                      </a:r>
                      <a:endParaRPr lang="it-IT" sz="13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rtl="0" fontAlgn="ctr"/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Totale</a:t>
                      </a:r>
                    </a:p>
                    <a:p>
                      <a:pPr algn="ctr" rtl="0" fontAlgn="ctr"/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Video</a:t>
                      </a:r>
                      <a:r>
                        <a:rPr lang="it-IT" sz="1300" b="1" u="none" strike="noStrike" baseline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ADV  </a:t>
                      </a: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it-IT" sz="1200" b="1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9526" marR="9526" marT="952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it-IT" sz="13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</a:t>
                      </a:r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it-IT" sz="1300" b="1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Mid</a:t>
                      </a:r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-Post </a:t>
                      </a:r>
                      <a:r>
                        <a:rPr lang="it-IT" sz="1300" b="1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Roll</a:t>
                      </a:r>
                      <a:endParaRPr lang="it-IT" sz="13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i="0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Video Banner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3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Video Out </a:t>
                      </a:r>
                      <a:r>
                        <a:rPr lang="it-IT" sz="1300" b="1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</a:t>
                      </a:r>
                      <a:endParaRPr lang="it-IT" sz="13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</a:tr>
              <a:tr h="21144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endParaRPr kumimoji="0" lang="it-IT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91441" marR="91441" marT="45721" marB="4572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it-IT" sz="1300" b="1" i="1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1" i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it-IT" sz="1300" b="1" i="1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it-IT" sz="1300" b="1" i="1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1" i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it-IT" sz="1300" b="1" i="1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it-IT" sz="1300" b="1" i="1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1" i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it-IT" sz="1300" b="1" i="1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it-IT" sz="1300" b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it-IT" sz="1300" b="1" i="1" u="none" strike="noStrike" dirty="0" err="1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</a:t>
                      </a:r>
                      <a:r>
                        <a:rPr lang="it-IT" sz="1300" b="1" i="1" u="none" strike="noStrike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it-IT" sz="1300" b="1" i="1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it-IT" sz="1300" b="1" i="0" u="none" strike="noStrike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300" b="1" u="none" strike="noStrike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it-IT" sz="1300" b="1" i="0" u="none" strike="noStrike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it-IT" sz="13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2018</a:t>
                      </a:r>
                      <a:endParaRPr lang="it-IT" sz="13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it-IT" sz="13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it-IT" sz="13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399" marR="9399" marT="9399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</a:tr>
              <a:tr h="31419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Gennaio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4.516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2,3%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988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-19,8%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77,9%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5.757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-0,5%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17,2%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1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Febbraio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7.156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16,9%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1.787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3,1%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448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72,8%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9.392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15,8%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4,8%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1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Marzo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7.324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18,0%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1.893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-12,4%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681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149,5%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9.899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404040"/>
                          </a:solidFill>
                          <a:effectLst/>
                          <a:latin typeface="Arial" panose="020B0604020202020204" pitchFamily="34" charset="0"/>
                        </a:rPr>
                        <a:t>14,5%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74,0%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19,1%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B25"/>
                    </a:solidFill>
                  </a:tcPr>
                </a:tc>
              </a:tr>
              <a:tr h="311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Aprile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11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Maggio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11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Giugno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11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Luglio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311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Agosto</a:t>
                      </a:r>
                      <a:endParaRPr kumimoji="0" lang="it-IT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1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Settembre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053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Ottobre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900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Novembre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114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Dicembre</a:t>
                      </a:r>
                      <a:endParaRPr kumimoji="0" lang="it-IT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endParaRPr lang="it-IT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0" i="1" u="none" strike="noStrike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  <a:endParaRPr lang="it-IT" sz="1300" b="0" i="1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4645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Tot. </a:t>
                      </a:r>
                      <a:r>
                        <a:rPr kumimoji="0" lang="it-I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</a:t>
                      </a:r>
                      <a:r>
                        <a:rPr kumimoji="0" lang="it-I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45726" marR="45726" marT="45707" marB="45707" anchor="ctr" horzOverflow="overflow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18.996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13,4%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4.669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-8,9%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1.382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105,0%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25.047 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11,1%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1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75,8%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18,6%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5,5%</a:t>
                      </a:r>
                    </a:p>
                  </a:txBody>
                  <a:tcPr marL="9525" marR="9525" marT="9525" marB="0" anchor="ctr">
                    <a:lnL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76B8A">
                        <a:alpha val="69804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B29D2-0877-4FAC-9DF8-6EC3DF9A57FA}" type="slidenum">
              <a:rPr lang="en-US" sz="1000" smtClean="0"/>
              <a:pPr/>
              <a:t>8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7219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/>
          <p:cNvSpPr>
            <a:spLocks noGrp="1"/>
          </p:cNvSpPr>
          <p:nvPr>
            <p:ph type="subTitle" idx="10"/>
          </p:nvPr>
        </p:nvSpPr>
        <p:spPr>
          <a:xfrm>
            <a:off x="2101936" y="172607"/>
            <a:ext cx="7968163" cy="438427"/>
          </a:xfrm>
        </p:spPr>
        <p:txBody>
          <a:bodyPr/>
          <a:lstStyle/>
          <a:p>
            <a:r>
              <a:rPr lang="it-IT" sz="1400" i="1" smtClean="0"/>
              <a:t>Trend STORICO DEL FATTURATO VIDEO  suddiviso per tipologia</a:t>
            </a:r>
            <a:endParaRPr lang="it-IT" sz="1400" i="1" dirty="0">
              <a:solidFill>
                <a:srgbClr val="FF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49624" y="6193920"/>
            <a:ext cx="1074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N.B. i valori </a:t>
            </a:r>
            <a:r>
              <a:rPr lang="it-IT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% fino al 2016 sono </a:t>
            </a:r>
            <a:r>
              <a:rPr lang="it-IT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stati calcolati a partire dai dati presenti nei report consolidati dei singoli anni. </a:t>
            </a:r>
            <a:r>
              <a:rPr lang="it-IT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Ricordiamo </a:t>
            </a:r>
            <a:r>
              <a:rPr lang="it-IT" sz="1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che il perimetro </a:t>
            </a:r>
            <a:r>
              <a:rPr lang="it-IT" sz="1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delle Aziende Dichiaranti non è omogeneo per gli anni analizzati.</a:t>
            </a:r>
            <a:endParaRPr lang="it-IT" sz="1000" i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E9B29D2-0877-4FAC-9DF8-6EC3DF9A57FA}" type="slidenum">
              <a:rPr lang="en-US" sz="1000" smtClean="0"/>
              <a:pPr/>
              <a:t>9</a:t>
            </a:fld>
            <a:endParaRPr lang="en-US" sz="1000" dirty="0"/>
          </a:p>
        </p:txBody>
      </p:sp>
      <p:sp>
        <p:nvSpPr>
          <p:cNvPr id="20" name="Rettangolo 19"/>
          <p:cNvSpPr/>
          <p:nvPr/>
        </p:nvSpPr>
        <p:spPr>
          <a:xfrm>
            <a:off x="2156346" y="520859"/>
            <a:ext cx="7995789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5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 "/>
              </a:rPr>
              <a:t>Peso % degli investimenti </a:t>
            </a:r>
            <a:r>
              <a:rPr lang="it-IT" sz="15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 "/>
              </a:rPr>
              <a:t>pubblicitari di ciascuna tipologia video</a:t>
            </a:r>
            <a:endParaRPr lang="it-IT" sz="1500" i="1" dirty="0">
              <a:solidFill>
                <a:schemeClr val="tx1">
                  <a:lumMod val="75000"/>
                  <a:lumOff val="25000"/>
                </a:schemeClr>
              </a:solidFill>
              <a:latin typeface="Arial  "/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703635" y="980426"/>
            <a:ext cx="10757742" cy="4881743"/>
            <a:chOff x="703635" y="980426"/>
            <a:chExt cx="10757742" cy="4881743"/>
          </a:xfrm>
        </p:grpSpPr>
        <p:graphicFrame>
          <p:nvGraphicFramePr>
            <p:cNvPr id="16" name="Grafico 1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444922490"/>
                </p:ext>
              </p:extLst>
            </p:nvPr>
          </p:nvGraphicFramePr>
          <p:xfrm>
            <a:off x="703635" y="1454055"/>
            <a:ext cx="5629930" cy="438093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2" name="Gruppo 1"/>
            <p:cNvGrpSpPr/>
            <p:nvPr/>
          </p:nvGrpSpPr>
          <p:grpSpPr>
            <a:xfrm>
              <a:off x="6843657" y="980426"/>
              <a:ext cx="4617720" cy="4881743"/>
              <a:chOff x="6843657" y="980426"/>
              <a:chExt cx="4617720" cy="4881743"/>
            </a:xfrm>
          </p:grpSpPr>
          <p:sp>
            <p:nvSpPr>
              <p:cNvPr id="18" name="Rettangolo 17"/>
              <p:cNvSpPr/>
              <p:nvPr/>
            </p:nvSpPr>
            <p:spPr>
              <a:xfrm>
                <a:off x="6843657" y="980426"/>
                <a:ext cx="4617720" cy="4881743"/>
              </a:xfrm>
              <a:prstGeom prst="rect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graphicFrame>
            <p:nvGraphicFramePr>
              <p:cNvPr id="11" name="Grafico 10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018900483"/>
                  </p:ext>
                </p:extLst>
              </p:nvPr>
            </p:nvGraphicFramePr>
            <p:xfrm>
              <a:off x="6843657" y="1454055"/>
              <a:ext cx="4617720" cy="427439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val="215258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20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Reply Consulting PRESENTATION WHITE 4.3">
  <a:themeElements>
    <a:clrScheme name="Impostazioni personalizzate 150">
      <a:dk1>
        <a:srgbClr val="FFFFFF"/>
      </a:dk1>
      <a:lt1>
        <a:srgbClr val="000000"/>
      </a:lt1>
      <a:dk2>
        <a:srgbClr val="053238"/>
      </a:dk2>
      <a:lt2>
        <a:srgbClr val="576B8A"/>
      </a:lt2>
      <a:accent1>
        <a:srgbClr val="C6D1E2"/>
      </a:accent1>
      <a:accent2>
        <a:srgbClr val="576B8A"/>
      </a:accent2>
      <a:accent3>
        <a:srgbClr val="84D896"/>
      </a:accent3>
      <a:accent4>
        <a:srgbClr val="22C0BD"/>
      </a:accent4>
      <a:accent5>
        <a:srgbClr val="6375B3"/>
      </a:accent5>
      <a:accent6>
        <a:srgbClr val="8BB4FF"/>
      </a:accent6>
      <a:hlink>
        <a:srgbClr val="FFFE50"/>
      </a:hlink>
      <a:folHlink>
        <a:srgbClr val="FFC10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eply_ppt_template_black_4.3-TRIPLESENSE-CLD-rev.pptx" id="{5300BBF0-B928-40B7-A4F0-B85F7BB21587}" vid="{87529293-EB9D-4693-B12D-DC576F2C49D1}"/>
    </a:ext>
  </a:extLst>
</a:theme>
</file>

<file path=ppt/theme/theme2.xml><?xml version="1.0" encoding="utf-8"?>
<a:theme xmlns:a="http://schemas.openxmlformats.org/drawingml/2006/main" name="Reply">
  <a:themeElements>
    <a:clrScheme name="Impostazioni personalizzate 149">
      <a:dk1>
        <a:srgbClr val="FFFFFF"/>
      </a:dk1>
      <a:lt1>
        <a:srgbClr val="000000"/>
      </a:lt1>
      <a:dk2>
        <a:srgbClr val="053238"/>
      </a:dk2>
      <a:lt2>
        <a:srgbClr val="576B8A"/>
      </a:lt2>
      <a:accent1>
        <a:srgbClr val="C6D1E2"/>
      </a:accent1>
      <a:accent2>
        <a:srgbClr val="5A6F90"/>
      </a:accent2>
      <a:accent3>
        <a:srgbClr val="84D896"/>
      </a:accent3>
      <a:accent4>
        <a:srgbClr val="22C0BD"/>
      </a:accent4>
      <a:accent5>
        <a:srgbClr val="6375B3"/>
      </a:accent5>
      <a:accent6>
        <a:srgbClr val="8BB4FF"/>
      </a:accent6>
      <a:hlink>
        <a:srgbClr val="FFFE50"/>
      </a:hlink>
      <a:folHlink>
        <a:srgbClr val="FFC10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097ED64C-1469-4E9B-A6EE-E169F18D7DB3}" vid="{B73C506B-0DF6-4CFA-9B1D-8AAF7C797600}"/>
    </a:ext>
  </a:extLst>
</a:theme>
</file>

<file path=ppt/theme/theme3.xml><?xml version="1.0" encoding="utf-8"?>
<a:theme xmlns:a="http://schemas.openxmlformats.org/drawingml/2006/main" name="1_Reply">
  <a:themeElements>
    <a:clrScheme name="Impostazioni personalizzate 149">
      <a:dk1>
        <a:srgbClr val="FFFFFF"/>
      </a:dk1>
      <a:lt1>
        <a:srgbClr val="000000"/>
      </a:lt1>
      <a:dk2>
        <a:srgbClr val="053238"/>
      </a:dk2>
      <a:lt2>
        <a:srgbClr val="576B8A"/>
      </a:lt2>
      <a:accent1>
        <a:srgbClr val="C6D1E2"/>
      </a:accent1>
      <a:accent2>
        <a:srgbClr val="5A6F90"/>
      </a:accent2>
      <a:accent3>
        <a:srgbClr val="84D896"/>
      </a:accent3>
      <a:accent4>
        <a:srgbClr val="22C0BD"/>
      </a:accent4>
      <a:accent5>
        <a:srgbClr val="6375B3"/>
      </a:accent5>
      <a:accent6>
        <a:srgbClr val="8BB4FF"/>
      </a:accent6>
      <a:hlink>
        <a:srgbClr val="FFFE50"/>
      </a:hlink>
      <a:folHlink>
        <a:srgbClr val="FFC10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FFFFF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097ED64C-1469-4E9B-A6EE-E169F18D7DB3}" vid="{B73C506B-0DF6-4CFA-9B1D-8AAF7C797600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Reply Consulting PRESENTATION WHITE 4.3</Template>
  <TotalTime>5728</TotalTime>
  <Words>2479</Words>
  <Application>Microsoft Office PowerPoint</Application>
  <PresentationFormat>Widescreen</PresentationFormat>
  <Paragraphs>1427</Paragraphs>
  <Slides>14</Slides>
  <Notes>13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3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4" baseType="lpstr">
      <vt:lpstr>Arial</vt:lpstr>
      <vt:lpstr>Arial  </vt:lpstr>
      <vt:lpstr>Arial Black</vt:lpstr>
      <vt:lpstr>Calibri</vt:lpstr>
      <vt:lpstr>Verdana</vt:lpstr>
      <vt:lpstr>Wingdings</vt:lpstr>
      <vt:lpstr>Reply Consulting PRESENTATION WHITE 4.3</vt:lpstr>
      <vt:lpstr>Reply</vt:lpstr>
      <vt:lpstr>1_Reply</vt:lpstr>
      <vt:lpstr>think-cell Folie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Thank you</vt:lpstr>
    </vt:vector>
  </TitlesOfParts>
  <Manager/>
  <Company>Reply S.p.A.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 OF YOUR PRESENTATION</dc:title>
  <dc:subject/>
  <dc:creator>Selvaggi Laura</dc:creator>
  <cp:keywords/>
  <dc:description/>
  <cp:lastModifiedBy>Sacchi Matteo</cp:lastModifiedBy>
  <cp:revision>249</cp:revision>
  <cp:lastPrinted>2018-04-20T07:23:48Z</cp:lastPrinted>
  <dcterms:created xsi:type="dcterms:W3CDTF">2017-09-15T07:09:01Z</dcterms:created>
  <dcterms:modified xsi:type="dcterms:W3CDTF">2018-04-23T10:22:34Z</dcterms:modified>
  <cp:category/>
</cp:coreProperties>
</file>