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20"/>
  </p:notesMasterIdLst>
  <p:handoutMasterIdLst>
    <p:handoutMasterId r:id="rId21"/>
  </p:handoutMasterIdLst>
  <p:sldIdLst>
    <p:sldId id="324" r:id="rId4"/>
    <p:sldId id="319" r:id="rId5"/>
    <p:sldId id="310" r:id="rId6"/>
    <p:sldId id="311" r:id="rId7"/>
    <p:sldId id="320" r:id="rId8"/>
    <p:sldId id="321" r:id="rId9"/>
    <p:sldId id="318" r:id="rId10"/>
    <p:sldId id="315" r:id="rId11"/>
    <p:sldId id="316" r:id="rId12"/>
    <p:sldId id="330" r:id="rId13"/>
    <p:sldId id="331" r:id="rId14"/>
    <p:sldId id="333" r:id="rId15"/>
    <p:sldId id="328" r:id="rId16"/>
    <p:sldId id="332" r:id="rId17"/>
    <p:sldId id="329" r:id="rId18"/>
    <p:sldId id="327" r:id="rId19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11"/>
            <p14:sldId id="320"/>
            <p14:sldId id="321"/>
            <p14:sldId id="318"/>
            <p14:sldId id="315"/>
            <p14:sldId id="316"/>
            <p14:sldId id="330"/>
            <p14:sldId id="331"/>
            <p14:sldId id="333"/>
            <p14:sldId id="328"/>
            <p14:sldId id="332"/>
            <p14:sldId id="329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92FC95"/>
    <a:srgbClr val="5A6F90"/>
    <a:srgbClr val="A1ACD1"/>
    <a:srgbClr val="FEFE50"/>
    <a:srgbClr val="FC9728"/>
    <a:srgbClr val="576B8A"/>
    <a:srgbClr val="FDE88D"/>
    <a:srgbClr val="FFFF00"/>
    <a:srgbClr val="FFF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7\12_Dicembre\Elaborazioni%20Dicembre%202017\Grafico%20Spaccatura%20Video%20Dicembre%20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7\12_Dicembre\Grafici%20stor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7\12_Dicembre\Grafici%20stori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Grafico!$C$1</c:f>
              <c:strCache>
                <c:ptCount val="1"/>
                <c:pt idx="0">
                  <c:v>Video ADV  
Podcasting video/Video Banner 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Ref>
              <c:f>Grafico!$A$2:$A$26</c:f>
              <c:strCache>
                <c:ptCount val="25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  <c:pt idx="23">
                  <c:v>nov</c:v>
                </c:pt>
                <c:pt idx="24">
                  <c:v>dic</c:v>
                </c:pt>
              </c:strCache>
            </c:strRef>
          </c:cat>
          <c:val>
            <c:numRef>
              <c:f>Grafico!$C$2:$C$26</c:f>
              <c:numCache>
                <c:formatCode>0.0%</c:formatCode>
                <c:ptCount val="25"/>
                <c:pt idx="0">
                  <c:v>0.25167413871437644</c:v>
                </c:pt>
                <c:pt idx="1">
                  <c:v>0.27441014759438237</c:v>
                </c:pt>
                <c:pt idx="2">
                  <c:v>0.27221853368423582</c:v>
                </c:pt>
                <c:pt idx="3">
                  <c:v>0.28874385235365396</c:v>
                </c:pt>
                <c:pt idx="4">
                  <c:v>0.28422289911866722</c:v>
                </c:pt>
                <c:pt idx="5">
                  <c:v>0.22492158428402173</c:v>
                </c:pt>
                <c:pt idx="6">
                  <c:v>0.26872612266665241</c:v>
                </c:pt>
                <c:pt idx="7">
                  <c:v>0.24003789272247206</c:v>
                </c:pt>
                <c:pt idx="8">
                  <c:v>0.23524064993686322</c:v>
                </c:pt>
                <c:pt idx="9">
                  <c:v>0.23506927572598554</c:v>
                </c:pt>
                <c:pt idx="10">
                  <c:v>0.21904074522047995</c:v>
                </c:pt>
                <c:pt idx="11">
                  <c:v>0.24343394025876772</c:v>
                </c:pt>
                <c:pt idx="12" formatCode="General">
                  <c:v>0</c:v>
                </c:pt>
                <c:pt idx="13">
                  <c:v>0.22286125073106858</c:v>
                </c:pt>
                <c:pt idx="14">
                  <c:v>0.2568784742599976</c:v>
                </c:pt>
                <c:pt idx="15">
                  <c:v>0.25390444431870046</c:v>
                </c:pt>
                <c:pt idx="16">
                  <c:v>0.2311515213683295</c:v>
                </c:pt>
                <c:pt idx="17">
                  <c:v>0.208436480349906</c:v>
                </c:pt>
                <c:pt idx="18">
                  <c:v>0.22296596215969897</c:v>
                </c:pt>
                <c:pt idx="19">
                  <c:v>0.19825367218409695</c:v>
                </c:pt>
                <c:pt idx="20">
                  <c:v>0.20866632193889792</c:v>
                </c:pt>
                <c:pt idx="21">
                  <c:v>0.24785746616275101</c:v>
                </c:pt>
                <c:pt idx="22">
                  <c:v>0.23161949928737041</c:v>
                </c:pt>
                <c:pt idx="23">
                  <c:v>0.21882294113524436</c:v>
                </c:pt>
                <c:pt idx="24">
                  <c:v>0.25439626275860672</c:v>
                </c:pt>
              </c:numCache>
            </c:numRef>
          </c:val>
        </c:ser>
        <c:ser>
          <c:idx val="1"/>
          <c:order val="1"/>
          <c:tx>
            <c:strRef>
              <c:f>Grafico!$B$1</c:f>
              <c:strCache>
                <c:ptCount val="1"/>
                <c:pt idx="0">
                  <c:v>Video ADV
Pre-Mid-Post Roll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cat>
            <c:strRef>
              <c:f>Grafico!$A$2:$A$26</c:f>
              <c:strCache>
                <c:ptCount val="25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  <c:pt idx="23">
                  <c:v>nov</c:v>
                </c:pt>
                <c:pt idx="24">
                  <c:v>dic</c:v>
                </c:pt>
              </c:strCache>
            </c:strRef>
          </c:cat>
          <c:val>
            <c:numRef>
              <c:f>Grafico!$B$2:$B$26</c:f>
              <c:numCache>
                <c:formatCode>0.0%</c:formatCode>
                <c:ptCount val="25"/>
                <c:pt idx="0">
                  <c:v>0.74832586128562362</c:v>
                </c:pt>
                <c:pt idx="1">
                  <c:v>0.7255898524056178</c:v>
                </c:pt>
                <c:pt idx="2">
                  <c:v>0.72778146631576413</c:v>
                </c:pt>
                <c:pt idx="3">
                  <c:v>0.71125614764634593</c:v>
                </c:pt>
                <c:pt idx="4">
                  <c:v>0.71577710088133273</c:v>
                </c:pt>
                <c:pt idx="5">
                  <c:v>0.77507841571597813</c:v>
                </c:pt>
                <c:pt idx="6">
                  <c:v>0.73127387733334759</c:v>
                </c:pt>
                <c:pt idx="7">
                  <c:v>0.75996210727752789</c:v>
                </c:pt>
                <c:pt idx="8">
                  <c:v>0.76475935006313678</c:v>
                </c:pt>
                <c:pt idx="9">
                  <c:v>0.76493072427401454</c:v>
                </c:pt>
                <c:pt idx="10">
                  <c:v>0.78095925477952011</c:v>
                </c:pt>
                <c:pt idx="11">
                  <c:v>0.75656605974123237</c:v>
                </c:pt>
                <c:pt idx="12" formatCode="General">
                  <c:v>0</c:v>
                </c:pt>
                <c:pt idx="13">
                  <c:v>0.77713874926893145</c:v>
                </c:pt>
                <c:pt idx="14">
                  <c:v>0.74312152574000245</c:v>
                </c:pt>
                <c:pt idx="15">
                  <c:v>0.74609555568129959</c:v>
                </c:pt>
                <c:pt idx="16">
                  <c:v>0.76884847863167061</c:v>
                </c:pt>
                <c:pt idx="17">
                  <c:v>0.79156351965009386</c:v>
                </c:pt>
                <c:pt idx="18">
                  <c:v>0.77703403784030101</c:v>
                </c:pt>
                <c:pt idx="19">
                  <c:v>0.80174632781590305</c:v>
                </c:pt>
                <c:pt idx="20">
                  <c:v>0.791333678061102</c:v>
                </c:pt>
                <c:pt idx="21">
                  <c:v>0.75214253383724905</c:v>
                </c:pt>
                <c:pt idx="22">
                  <c:v>0.76838050071262953</c:v>
                </c:pt>
                <c:pt idx="23">
                  <c:v>0.78117705886475575</c:v>
                </c:pt>
                <c:pt idx="24">
                  <c:v>0.74560373724139328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344216"/>
        <c:axId val="140344608"/>
      </c:barChart>
      <c:catAx>
        <c:axId val="14034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40344608"/>
        <c:crosses val="autoZero"/>
        <c:auto val="1"/>
        <c:lblAlgn val="ctr"/>
        <c:lblOffset val="100"/>
        <c:tickLblSkip val="1"/>
        <c:noMultiLvlLbl val="1"/>
      </c:catAx>
      <c:valAx>
        <c:axId val="1403446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300" b="1"/>
            </a:pPr>
            <a:endParaRPr lang="it-IT"/>
          </a:p>
        </c:txPr>
        <c:crossAx val="140344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0783888805535"/>
          <c:y val="0.91483931963001763"/>
          <c:w val="0.65456798113365677"/>
          <c:h val="8.4961593920203235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39130434782608E-2"/>
          <c:y val="4.9167395742198881E-2"/>
          <c:w val="0.94444444444444442"/>
          <c:h val="0.727028288130650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  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Foglio1!$B$2:$B$6</c:f>
              <c:numCache>
                <c:formatCode>0%</c:formatCode>
                <c:ptCount val="5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  <c:pt idx="4">
                  <c:v>0.74502706402257302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 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Foglio1!$C$2:$C$6</c:f>
              <c:numCache>
                <c:formatCode>0%</c:formatCode>
                <c:ptCount val="5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  <c:pt idx="4">
                  <c:v>0.19412403836692993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 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Foglio1!$D$2:$D$6</c:f>
              <c:numCache>
                <c:formatCode>0%</c:formatCode>
                <c:ptCount val="5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  <c:pt idx="4">
                  <c:v>6.0848897610496937E-2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345392"/>
        <c:axId val="140345784"/>
      </c:barChart>
      <c:catAx>
        <c:axId val="14034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 "/>
                <a:ea typeface="+mn-ea"/>
                <a:cs typeface="+mn-cs"/>
              </a:defRPr>
            </a:pPr>
            <a:endParaRPr lang="it-IT"/>
          </a:p>
        </c:txPr>
        <c:crossAx val="140345784"/>
        <c:crosses val="autoZero"/>
        <c:auto val="1"/>
        <c:lblAlgn val="ctr"/>
        <c:lblOffset val="100"/>
        <c:noMultiLvlLbl val="0"/>
      </c:catAx>
      <c:valAx>
        <c:axId val="140345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 "/>
                <a:ea typeface="+mn-ea"/>
                <a:cs typeface="+mn-cs"/>
              </a:defRPr>
            </a:pPr>
            <a:endParaRPr lang="it-IT"/>
          </a:p>
        </c:txPr>
        <c:crossAx val="14034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330795227990569"/>
          <c:y val="0.9168064708624073"/>
          <c:w val="0.42792639663319104"/>
          <c:h val="5.766799968886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8888888888889E-2"/>
          <c:y val="2.7199620880723231E-2"/>
          <c:w val="0.93888888888888888"/>
          <c:h val="0.74436643336249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Foglio1!$J$1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  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Foglio1!$I$2:$I$6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Foglio1!$J$2:$J$6</c:f>
              <c:numCache>
                <c:formatCode>0%</c:formatCode>
                <c:ptCount val="5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  <c:pt idx="4">
                  <c:v>0.22899340981840688</c:v>
                </c:pt>
              </c:numCache>
            </c:numRef>
          </c:val>
        </c:ser>
        <c:ser>
          <c:idx val="1"/>
          <c:order val="1"/>
          <c:tx>
            <c:strRef>
              <c:f>Foglio1!$K$1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  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Foglio1!$I$2:$I$6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Foglio1!$K$2:$K$6</c:f>
              <c:numCache>
                <c:formatCode>0%</c:formatCode>
                <c:ptCount val="5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  <c:pt idx="4">
                  <c:v>0.77100659018159323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0762368"/>
        <c:axId val="140762760"/>
      </c:barChart>
      <c:catAx>
        <c:axId val="1407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  "/>
                <a:ea typeface="+mn-ea"/>
                <a:cs typeface="+mn-cs"/>
              </a:defRPr>
            </a:pPr>
            <a:endParaRPr lang="it-IT"/>
          </a:p>
        </c:txPr>
        <c:crossAx val="140762760"/>
        <c:crosses val="autoZero"/>
        <c:auto val="1"/>
        <c:lblAlgn val="ctr"/>
        <c:lblOffset val="100"/>
        <c:noMultiLvlLbl val="0"/>
      </c:catAx>
      <c:valAx>
        <c:axId val="14076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  "/>
                <a:ea typeface="+mn-ea"/>
                <a:cs typeface="+mn-cs"/>
              </a:defRPr>
            </a:pPr>
            <a:endParaRPr lang="it-IT"/>
          </a:p>
        </c:txPr>
        <c:crossAx val="1407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09858773574982"/>
          <c:y val="0.90133295459648166"/>
          <c:w val="0.57343326141706608"/>
          <c:h val="5.8298248362379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  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0.50251</cdr:x>
      <cdr:y>0.01602</cdr:y>
    </cdr:from>
    <cdr:to>
      <cdr:x>0.54051</cdr:x>
      <cdr:y>0.88627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5750448" y="82080"/>
          <a:ext cx="434851" cy="44587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24/01/2018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50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69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88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87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67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8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DICEMBRE 2017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45717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1° Febbraio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044499"/>
            <a:ext cx="9138948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endParaRPr lang="it-IT" sz="44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PROPOSTE DI INSIGHT QUALITATIVI DA INSERIRE NEL REPORT</a:t>
            </a:r>
            <a:endParaRPr lang="it-IT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50005"/>
              </p:ext>
            </p:extLst>
          </p:nvPr>
        </p:nvGraphicFramePr>
        <p:xfrm>
          <a:off x="896780" y="725098"/>
          <a:ext cx="10398440" cy="539999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924961"/>
                <a:gridCol w="864991"/>
                <a:gridCol w="786848"/>
                <a:gridCol w="904252"/>
                <a:gridCol w="152980"/>
                <a:gridCol w="1056078"/>
                <a:gridCol w="915296"/>
              </a:tblGrid>
              <a:tr h="3599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99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39.933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anno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377.411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70.449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7.421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4774476" y="1817376"/>
            <a:ext cx="6621189" cy="3955728"/>
            <a:chOff x="4774476" y="1921038"/>
            <a:chExt cx="6621189" cy="3955728"/>
          </a:xfrm>
        </p:grpSpPr>
        <p:sp>
          <p:nvSpPr>
            <p:cNvPr id="5" name="Fumetto 2 4"/>
            <p:cNvSpPr/>
            <p:nvPr/>
          </p:nvSpPr>
          <p:spPr>
            <a:xfrm>
              <a:off x="5394915" y="1921038"/>
              <a:ext cx="6000750" cy="2633915"/>
            </a:xfrm>
            <a:prstGeom prst="wedgeRoundRectCallout">
              <a:avLst>
                <a:gd name="adj1" fmla="val -48259"/>
                <a:gd name="adj2" fmla="val 84581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523502" y="2206943"/>
              <a:ext cx="577171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50%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Concessionarie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tale Device</a:t>
              </a: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 Mobile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cresce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tutte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tipologie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 in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particolare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nella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tipologia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Video (+116%)</a:t>
              </a:r>
              <a:endParaRPr lang="en-US" sz="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 23%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degli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investimenti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Mobile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sono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venduti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Video 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63%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Banner</a:t>
              </a:r>
            </a:p>
          </p:txBody>
        </p:sp>
        <p:sp>
          <p:nvSpPr>
            <p:cNvPr id="3" name="Rettangolo 2"/>
            <p:cNvSpPr/>
            <p:nvPr/>
          </p:nvSpPr>
          <p:spPr>
            <a:xfrm>
              <a:off x="4774476" y="5513696"/>
              <a:ext cx="900000" cy="3630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89029" y="1871658"/>
            <a:ext cx="4585447" cy="3896461"/>
            <a:chOff x="181301" y="1957492"/>
            <a:chExt cx="4585447" cy="3896461"/>
          </a:xfrm>
        </p:grpSpPr>
        <p:sp>
          <p:nvSpPr>
            <p:cNvPr id="6" name="Fumetto 2 5"/>
            <p:cNvSpPr/>
            <p:nvPr/>
          </p:nvSpPr>
          <p:spPr>
            <a:xfrm>
              <a:off x="181301" y="1957492"/>
              <a:ext cx="4585447" cy="3005757"/>
            </a:xfrm>
            <a:prstGeom prst="wedgeRoundRectCallout">
              <a:avLst>
                <a:gd name="adj1" fmla="val 20394"/>
                <a:gd name="adj2" fmla="val 6491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268612" y="2296130"/>
              <a:ext cx="4410824" cy="2292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50%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Concessionarie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tale Device</a:t>
              </a: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 Web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risulta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positivo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nella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parte Video (+17,6%),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mentre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registra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un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andamento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negativo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la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tipologia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Banner (a -4,4%)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4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parte Video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pesa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Web 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28%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mentre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Banner 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58%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2915543" y="5490883"/>
              <a:ext cx="900000" cy="3630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9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/>
          </p:nvPr>
        </p:nvGraphicFramePr>
        <p:xfrm>
          <a:off x="732001" y="711650"/>
          <a:ext cx="10727999" cy="54000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40842"/>
                <a:gridCol w="1153164"/>
                <a:gridCol w="1294897"/>
                <a:gridCol w="1127946"/>
                <a:gridCol w="1127946"/>
                <a:gridCol w="1127946"/>
                <a:gridCol w="1054826"/>
                <a:gridCol w="188126"/>
                <a:gridCol w="1277790"/>
                <a:gridCol w="1234516"/>
              </a:tblGrid>
              <a:tr h="3600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9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40.701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339.859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88.554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296604" y="1871658"/>
            <a:ext cx="5566313" cy="3896461"/>
            <a:chOff x="181300" y="1957492"/>
            <a:chExt cx="5566313" cy="3896461"/>
          </a:xfrm>
        </p:grpSpPr>
        <p:sp>
          <p:nvSpPr>
            <p:cNvPr id="7" name="Fumetto 2 6"/>
            <p:cNvSpPr/>
            <p:nvPr/>
          </p:nvSpPr>
          <p:spPr>
            <a:xfrm>
              <a:off x="181300" y="1957492"/>
              <a:ext cx="5566313" cy="3005757"/>
            </a:xfrm>
            <a:prstGeom prst="wedgeRoundRectCallout">
              <a:avLst>
                <a:gd name="adj1" fmla="val 20394"/>
                <a:gd name="adj2" fmla="val 6491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29217" y="2083070"/>
              <a:ext cx="5257031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60%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Concessionarie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tale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vendita</a:t>
              </a:r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endParaRPr lang="en-US" sz="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vendita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Impression è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venduta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l’83%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Web.  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particolare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54%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Banner e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25%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Video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just"/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investimenti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Web/Banner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risultano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calo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rispetto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stesso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mese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dell’anno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precedente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(-3,1%),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mentre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risultano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positivi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gli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investimenti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Web/Video (+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19,5%)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915543" y="5490883"/>
              <a:ext cx="1296000" cy="3630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3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68902"/>
              </p:ext>
            </p:extLst>
          </p:nvPr>
        </p:nvGraphicFramePr>
        <p:xfrm>
          <a:off x="1357032" y="1035424"/>
          <a:ext cx="9477936" cy="497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 in ciascun anno 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624" y="611203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0" grpId="0">
        <p:bldAsOne/>
      </p:bldGraphic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62860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64138"/>
              </p:ext>
            </p:extLst>
          </p:nvPr>
        </p:nvGraphicFramePr>
        <p:xfrm>
          <a:off x="137160" y="640239"/>
          <a:ext cx="11917681" cy="539999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26984"/>
                <a:gridCol w="851296"/>
                <a:gridCol w="838200"/>
                <a:gridCol w="762000"/>
                <a:gridCol w="868680"/>
                <a:gridCol w="838200"/>
                <a:gridCol w="838200"/>
                <a:gridCol w="746760"/>
                <a:gridCol w="883920"/>
                <a:gridCol w="716280"/>
                <a:gridCol w="762000"/>
                <a:gridCol w="746760"/>
                <a:gridCol w="812798"/>
                <a:gridCol w="116842"/>
                <a:gridCol w="716280"/>
                <a:gridCol w="792481"/>
              </a:tblGrid>
              <a:tr h="6294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NEWSLETTER/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EMAIL/SMS/MMS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420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12.040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272.311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35.169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27.146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1144374" y="2810234"/>
            <a:ext cx="4874289" cy="3243618"/>
            <a:chOff x="1144374" y="2729552"/>
            <a:chExt cx="4874289" cy="3243618"/>
          </a:xfrm>
        </p:grpSpPr>
        <p:sp>
          <p:nvSpPr>
            <p:cNvPr id="7" name="Fumetto 2 6"/>
            <p:cNvSpPr/>
            <p:nvPr/>
          </p:nvSpPr>
          <p:spPr>
            <a:xfrm>
              <a:off x="1144374" y="2729552"/>
              <a:ext cx="4874289" cy="2276975"/>
            </a:xfrm>
            <a:prstGeom prst="wedgeRoundRectCallout">
              <a:avLst>
                <a:gd name="adj1" fmla="val 5512"/>
                <a:gd name="adj2" fmla="val 7432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376106" y="3192913"/>
              <a:ext cx="4410824" cy="111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rileva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dato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più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alto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dell’anno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sia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in termini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assoluti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</a:t>
              </a:r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percentuali</a:t>
              </a:r>
              <a:endPara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Circa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60%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delle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Concessionarie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presenta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positivi</a:t>
              </a:r>
              <a:r>
                <a:rPr lang="en-US" sz="1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per tale </a:t>
              </a:r>
              <a:r>
                <a:rPr lang="en-US" sz="15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Tipologia</a:t>
              </a:r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456597" y="5613170"/>
              <a:ext cx="1625983" cy="360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24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/>
              <a:t>Trend </a:t>
            </a:r>
            <a:r>
              <a:rPr lang="it-IT" sz="1400" i="1" dirty="0" smtClean="0"/>
              <a:t>STORICO DEL FATTURATO VIDEO </a:t>
            </a:r>
            <a:r>
              <a:rPr lang="it-IT" sz="1400" i="1" dirty="0"/>
              <a:t>per le tipologie </a:t>
            </a:r>
            <a:r>
              <a:rPr lang="it-IT" sz="1400" i="1" dirty="0" err="1"/>
              <a:t>Podcasting</a:t>
            </a:r>
            <a:r>
              <a:rPr lang="it-IT" sz="1400" i="1" dirty="0"/>
              <a:t> video/Video Banner e </a:t>
            </a:r>
            <a:r>
              <a:rPr lang="it-IT" sz="1400" i="1" dirty="0" err="1"/>
              <a:t>Pre</a:t>
            </a:r>
            <a:r>
              <a:rPr lang="it-IT" sz="1400" i="1" dirty="0"/>
              <a:t>-</a:t>
            </a:r>
            <a:r>
              <a:rPr lang="it-IT" sz="1400" i="1" dirty="0" err="1"/>
              <a:t>Mid</a:t>
            </a:r>
            <a:r>
              <a:rPr lang="it-IT" sz="1400" i="1" dirty="0"/>
              <a:t>-Post </a:t>
            </a:r>
            <a:r>
              <a:rPr lang="it-IT" sz="1400" i="1" dirty="0" err="1" smtClean="0"/>
              <a:t>Roll</a:t>
            </a:r>
            <a:endParaRPr lang="it-IT" sz="1400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77548"/>
              </p:ext>
            </p:extLst>
          </p:nvPr>
        </p:nvGraphicFramePr>
        <p:xfrm>
          <a:off x="1359625" y="1113496"/>
          <a:ext cx="9063318" cy="49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49624" y="619392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0" grpId="0">
        <p:bldAsOne/>
      </p:bldGraphic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51199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DICEMBRE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56668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DICEMBRE</a:t>
                      </a:r>
                      <a:r>
                        <a:rPr lang="it-IT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19683"/>
              </p:ext>
            </p:extLst>
          </p:nvPr>
        </p:nvGraphicFramePr>
        <p:xfrm>
          <a:off x="896780" y="725098"/>
          <a:ext cx="10398440" cy="539999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924961"/>
                <a:gridCol w="864991"/>
                <a:gridCol w="786848"/>
                <a:gridCol w="904252"/>
                <a:gridCol w="152980"/>
                <a:gridCol w="1056078"/>
                <a:gridCol w="915296"/>
              </a:tblGrid>
              <a:tr h="3599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99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39.933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0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377.411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70.449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7.421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49255"/>
              </p:ext>
            </p:extLst>
          </p:nvPr>
        </p:nvGraphicFramePr>
        <p:xfrm>
          <a:off x="732001" y="711650"/>
          <a:ext cx="10727999" cy="54000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40842"/>
                <a:gridCol w="1153164"/>
                <a:gridCol w="1294897"/>
                <a:gridCol w="1127946"/>
                <a:gridCol w="1127946"/>
                <a:gridCol w="1127946"/>
                <a:gridCol w="1054826"/>
                <a:gridCol w="188126"/>
                <a:gridCol w="1277790"/>
                <a:gridCol w="1234516"/>
              </a:tblGrid>
              <a:tr h="3600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9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40.701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339.859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88.554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62860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22828"/>
              </p:ext>
            </p:extLst>
          </p:nvPr>
        </p:nvGraphicFramePr>
        <p:xfrm>
          <a:off x="137160" y="640239"/>
          <a:ext cx="11917681" cy="539999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26984"/>
                <a:gridCol w="851296"/>
                <a:gridCol w="838200"/>
                <a:gridCol w="762000"/>
                <a:gridCol w="868680"/>
                <a:gridCol w="838200"/>
                <a:gridCol w="838200"/>
                <a:gridCol w="746760"/>
                <a:gridCol w="883920"/>
                <a:gridCol w="716280"/>
                <a:gridCol w="762000"/>
                <a:gridCol w="746760"/>
                <a:gridCol w="812798"/>
                <a:gridCol w="116842"/>
                <a:gridCol w="716280"/>
                <a:gridCol w="792481"/>
              </a:tblGrid>
              <a:tr h="6294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NEWSLETTER/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EMAIL/SMS/MMS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420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12.040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40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272.311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5.960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35.169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27.146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456.170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878839" y="155354"/>
            <a:ext cx="7968163" cy="438427"/>
          </a:xfrm>
        </p:spPr>
        <p:txBody>
          <a:bodyPr/>
          <a:lstStyle/>
          <a:p>
            <a:r>
              <a:rPr lang="it-IT" altLang="it-IT" sz="1400" i="1" dirty="0"/>
              <a:t>Fatturato VIDEO per mese </a:t>
            </a:r>
            <a:r>
              <a:rPr lang="it-IT" altLang="it-IT" sz="1400" i="1" dirty="0" smtClean="0"/>
              <a:t>A DICEMBRE 2017 </a:t>
            </a:r>
            <a:r>
              <a:rPr lang="it-IT" altLang="it-IT" sz="1400" i="1" dirty="0"/>
              <a:t>in valore assoluto e percentuale suddiviso per le tipologie </a:t>
            </a:r>
            <a:r>
              <a:rPr lang="it-IT" altLang="it-IT" sz="1400" i="1" dirty="0" err="1"/>
              <a:t>Podcasting</a:t>
            </a:r>
            <a:r>
              <a:rPr lang="it-IT" altLang="it-IT" sz="1400" i="1" dirty="0"/>
              <a:t> video/Video Banner e </a:t>
            </a:r>
            <a:r>
              <a:rPr lang="it-IT" altLang="it-IT" sz="1400" i="1" dirty="0" err="1"/>
              <a:t>Pre</a:t>
            </a:r>
            <a:r>
              <a:rPr lang="it-IT" altLang="it-IT" sz="1400" i="1" dirty="0"/>
              <a:t>-</a:t>
            </a:r>
            <a:r>
              <a:rPr lang="it-IT" altLang="it-IT" sz="1400" i="1" dirty="0" err="1"/>
              <a:t>Mid</a:t>
            </a:r>
            <a:r>
              <a:rPr lang="it-IT" altLang="it-IT" sz="1400" i="1" dirty="0"/>
              <a:t>-Post </a:t>
            </a:r>
            <a:r>
              <a:rPr lang="it-IT" altLang="it-IT" sz="1400" i="1" dirty="0" err="1"/>
              <a:t>Roll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5742"/>
              </p:ext>
            </p:extLst>
          </p:nvPr>
        </p:nvGraphicFramePr>
        <p:xfrm>
          <a:off x="914400" y="838033"/>
          <a:ext cx="10297084" cy="539999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16310"/>
                <a:gridCol w="1137046"/>
                <a:gridCol w="1137046"/>
                <a:gridCol w="1137046"/>
                <a:gridCol w="1137046"/>
                <a:gridCol w="1137046"/>
                <a:gridCol w="1137046"/>
                <a:gridCol w="188397"/>
                <a:gridCol w="1095191"/>
                <a:gridCol w="1074910"/>
              </a:tblGrid>
              <a:tr h="296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2325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endParaRPr lang="it-IT" sz="1300" b="1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  <a:p>
                      <a:pPr algn="ctr" rtl="0" fontAlgn="ctr"/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304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24.437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80.855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/>
              <a:t>Trend del fatturato VIDEO per le tipologie </a:t>
            </a:r>
            <a:r>
              <a:rPr lang="it-IT" sz="1400" i="1" dirty="0" err="1"/>
              <a:t>Podcasting</a:t>
            </a:r>
            <a:r>
              <a:rPr lang="it-IT" sz="1400" i="1" dirty="0"/>
              <a:t> video/Video Banner e </a:t>
            </a:r>
            <a:r>
              <a:rPr lang="it-IT" sz="1400" i="1" dirty="0" err="1"/>
              <a:t>Pre</a:t>
            </a:r>
            <a:r>
              <a:rPr lang="it-IT" sz="1400" i="1" dirty="0"/>
              <a:t>-</a:t>
            </a:r>
            <a:r>
              <a:rPr lang="it-IT" sz="1400" i="1" dirty="0" err="1"/>
              <a:t>Mid</a:t>
            </a:r>
            <a:r>
              <a:rPr lang="it-IT" sz="1400" i="1" dirty="0"/>
              <a:t>-Post </a:t>
            </a:r>
            <a:r>
              <a:rPr lang="it-IT" sz="1400" i="1" dirty="0" err="1"/>
              <a:t>Roll</a:t>
            </a:r>
            <a:endParaRPr lang="it-IT" sz="1400" i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374277" y="928350"/>
            <a:ext cx="11443447" cy="5624850"/>
            <a:chOff x="364293" y="928350"/>
            <a:chExt cx="11443447" cy="5624850"/>
          </a:xfrm>
        </p:grpSpPr>
        <p:sp>
          <p:nvSpPr>
            <p:cNvPr id="13" name="Rechteck 4"/>
            <p:cNvSpPr/>
            <p:nvPr/>
          </p:nvSpPr>
          <p:spPr>
            <a:xfrm rot="5400000">
              <a:off x="3452079" y="330265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Rechteck 4"/>
            <p:cNvSpPr/>
            <p:nvPr/>
          </p:nvSpPr>
          <p:spPr>
            <a:xfrm rot="5400000">
              <a:off x="8969636" y="330260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2958354" y="928350"/>
              <a:ext cx="6804212" cy="324720"/>
              <a:chOff x="3382648" y="928350"/>
              <a:chExt cx="6194255" cy="324720"/>
            </a:xfrm>
          </p:grpSpPr>
          <p:sp>
            <p:nvSpPr>
              <p:cNvPr id="11" name="CasellaDiTesto 10"/>
              <p:cNvSpPr txBox="1"/>
              <p:nvPr/>
            </p:nvSpPr>
            <p:spPr bwMode="auto">
              <a:xfrm>
                <a:off x="3382648" y="928350"/>
                <a:ext cx="11232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 bwMode="auto">
              <a:xfrm>
                <a:off x="8476015" y="945293"/>
                <a:ext cx="11008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</p:grpSp>
        <p:graphicFrame>
          <p:nvGraphicFramePr>
            <p:cNvPr id="10" name="Grafico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7987326"/>
                </p:ext>
              </p:extLst>
            </p:nvPr>
          </p:nvGraphicFramePr>
          <p:xfrm>
            <a:off x="364293" y="1429628"/>
            <a:ext cx="11443447" cy="51235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0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481853" y="28354"/>
            <a:ext cx="11228294" cy="438427"/>
          </a:xfrm>
        </p:spPr>
        <p:txBody>
          <a:bodyPr/>
          <a:lstStyle/>
          <a:p>
            <a:r>
              <a:rPr lang="it-IT" sz="1400" i="1" dirty="0"/>
              <a:t>Ranking per fascia di fatturato totale (per 1.000) </a:t>
            </a:r>
            <a:r>
              <a:rPr lang="it-IT" sz="1400" i="1" dirty="0" smtClean="0"/>
              <a:t>- </a:t>
            </a:r>
            <a:r>
              <a:rPr lang="it-IT" sz="1400" i="1" dirty="0"/>
              <a:t>Crescita </a:t>
            </a:r>
            <a:r>
              <a:rPr lang="it-IT" sz="1400" i="1" dirty="0" smtClean="0"/>
              <a:t>% E PESO DEL FATTURATO MENSILE</a:t>
            </a:r>
            <a:endParaRPr lang="it-IT" sz="1400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48152"/>
              </p:ext>
            </p:extLst>
          </p:nvPr>
        </p:nvGraphicFramePr>
        <p:xfrm>
          <a:off x="858001" y="376059"/>
          <a:ext cx="10475999" cy="610886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2075"/>
                <a:gridCol w="119562"/>
                <a:gridCol w="1097425"/>
              </a:tblGrid>
              <a:tr h="34909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8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8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8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8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8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2008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8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08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85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2017</a:t>
                      </a:r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2016 </a:t>
                      </a:r>
                    </a:p>
                    <a:p>
                      <a:pPr algn="ctr" fontAlgn="ctr"/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85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08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PER MESE </a:t>
                      </a:r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  <a:endParaRPr lang="it-IT" sz="85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85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56640" y="6531912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</p:spTree>
    <p:extLst>
      <p:ext uri="{BB962C8B-B14F-4D97-AF65-F5344CB8AC3E}">
        <p14:creationId xmlns:p14="http://schemas.microsoft.com/office/powerpoint/2010/main" val="41719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53574" y="6514673"/>
            <a:ext cx="10345946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481853" y="28354"/>
            <a:ext cx="11228294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fatturato totale (per 1.000) - Crescita % E PESO DEL FATTURATO PROGRESSIVO</a:t>
            </a:r>
            <a:endParaRPr lang="it-IT" sz="1400" i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15687"/>
              </p:ext>
            </p:extLst>
          </p:nvPr>
        </p:nvGraphicFramePr>
        <p:xfrm>
          <a:off x="858001" y="354592"/>
          <a:ext cx="10475999" cy="610886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4801"/>
                <a:gridCol w="116836"/>
                <a:gridCol w="1097425"/>
              </a:tblGrid>
              <a:tr h="34909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8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8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8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85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8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8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8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85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8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85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2008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8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85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08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85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PROGRESSIVO</a:t>
                      </a:r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SUL 2016 </a:t>
                      </a:r>
                    </a:p>
                    <a:p>
                      <a:pPr algn="ctr" fontAlgn="ctr"/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</a:p>
                    <a:p>
                      <a:pPr algn="l" rtl="0" fontAlgn="ctr"/>
                      <a:endParaRPr lang="it-IT" sz="85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85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08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85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PROGRESSIVO </a:t>
                      </a:r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85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</a:p>
                    <a:p>
                      <a:pPr algn="l" rtl="0" fontAlgn="ctr"/>
                      <a:endParaRPr lang="it-IT" sz="85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086">
                <a:tc vMerge="1">
                  <a:txBody>
                    <a:bodyPr/>
                    <a:lstStyle/>
                    <a:p>
                      <a:pPr algn="l" rtl="0" fontAlgn="ctr"/>
                      <a:endParaRPr lang="it-IT" sz="85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1021</TotalTime>
  <Words>3348</Words>
  <Application>Microsoft Office PowerPoint</Application>
  <PresentationFormat>Widescreen</PresentationFormat>
  <Paragraphs>1758</Paragraphs>
  <Slides>16</Slides>
  <Notes>15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Arial</vt:lpstr>
      <vt:lpstr>Arial  </vt:lpstr>
      <vt:lpstr>Arial 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114</cp:revision>
  <cp:lastPrinted>2018-01-23T11:36:58Z</cp:lastPrinted>
  <dcterms:created xsi:type="dcterms:W3CDTF">2017-09-15T07:09:01Z</dcterms:created>
  <dcterms:modified xsi:type="dcterms:W3CDTF">2018-01-24T15:17:41Z</dcterms:modified>
  <cp:category/>
</cp:coreProperties>
</file>