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9"/>
  </p:notesMasterIdLst>
  <p:handoutMasterIdLst>
    <p:handoutMasterId r:id="rId20"/>
  </p:handoutMasterIdLst>
  <p:sldIdLst>
    <p:sldId id="421" r:id="rId5"/>
    <p:sldId id="38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08" r:id="rId18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DE88D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1" autoAdjust="0"/>
    <p:restoredTop sz="94434" autoAdjust="0"/>
  </p:normalViewPr>
  <p:slideViewPr>
    <p:cSldViewPr>
      <p:cViewPr varScale="1">
        <p:scale>
          <a:sx n="65" d="100"/>
          <a:sy n="65" d="100"/>
        </p:scale>
        <p:origin x="-690" y="-9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OTTOBRE 2017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11424" y="5582861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28 novembre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08692"/>
              </p:ext>
            </p:extLst>
          </p:nvPr>
        </p:nvGraphicFramePr>
        <p:xfrm>
          <a:off x="893703" y="939203"/>
          <a:ext cx="10404595" cy="4957356"/>
        </p:xfrm>
        <a:graphic>
          <a:graphicData uri="http://schemas.openxmlformats.org/drawingml/2006/table">
            <a:tbl>
              <a:tblPr/>
              <a:tblGrid>
                <a:gridCol w="2117382"/>
                <a:gridCol w="753383"/>
                <a:gridCol w="753383"/>
                <a:gridCol w="753383"/>
                <a:gridCol w="753383"/>
                <a:gridCol w="753383"/>
                <a:gridCol w="753383"/>
                <a:gridCol w="753383"/>
                <a:gridCol w="753383"/>
                <a:gridCol w="753383"/>
                <a:gridCol w="753383"/>
                <a:gridCol w="75338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1.607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3.042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4.125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29.111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2.727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925,4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2016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74864"/>
              </p:ext>
            </p:extLst>
          </p:nvPr>
        </p:nvGraphicFramePr>
        <p:xfrm>
          <a:off x="577064" y="1052737"/>
          <a:ext cx="11037873" cy="4936021"/>
        </p:xfrm>
        <a:graphic>
          <a:graphicData uri="http://schemas.openxmlformats.org/drawingml/2006/table">
            <a:tbl>
              <a:tblPr/>
              <a:tblGrid>
                <a:gridCol w="3097831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104.848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23.761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49.978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7.374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17.898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17.678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16.341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11.842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15.149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13.987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3412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442151" y="188913"/>
            <a:ext cx="93076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2016 – Ottobre 2017 </a:t>
            </a:r>
            <a:r>
              <a:rPr lang="it-IT" sz="1800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 smtClean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73092"/>
              </p:ext>
            </p:extLst>
          </p:nvPr>
        </p:nvGraphicFramePr>
        <p:xfrm>
          <a:off x="541059" y="1052737"/>
          <a:ext cx="11109883" cy="4936021"/>
        </p:xfrm>
        <a:graphic>
          <a:graphicData uri="http://schemas.openxmlformats.org/drawingml/2006/table">
            <a:tbl>
              <a:tblPr/>
              <a:tblGrid>
                <a:gridCol w="3169841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8.679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1.178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professionale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8.034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2.512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-21,1%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1.870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-16,4%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5.252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4.869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1.481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626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389437" y="188913"/>
            <a:ext cx="94131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Periodo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Gennaio 2016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2017 </a:t>
            </a:r>
            <a:r>
              <a:rPr lang="it-IT" sz="18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it-IT" sz="1800" i="1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FATTURATI </a:t>
            </a:r>
            <a:r>
              <a:rPr 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sz="1800" i="1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66883"/>
              </p:ext>
            </p:extLst>
          </p:nvPr>
        </p:nvGraphicFramePr>
        <p:xfrm>
          <a:off x="541060" y="1052737"/>
          <a:ext cx="11109881" cy="4498170"/>
        </p:xfrm>
        <a:graphic>
          <a:graphicData uri="http://schemas.openxmlformats.org/drawingml/2006/table">
            <a:tbl>
              <a:tblPr/>
              <a:tblGrid>
                <a:gridCol w="3169839"/>
                <a:gridCol w="1356360"/>
                <a:gridCol w="1203960"/>
                <a:gridCol w="1293813"/>
                <a:gridCol w="1128280"/>
                <a:gridCol w="236499"/>
                <a:gridCol w="1425728"/>
                <a:gridCol w="1295402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2.948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2.060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2.289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1.405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-10,6%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-8,1%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-22,5%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453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21631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76572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2016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Ottobre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9493"/>
              </p:ext>
            </p:extLst>
          </p:nvPr>
        </p:nvGraphicFramePr>
        <p:xfrm>
          <a:off x="912000" y="1305280"/>
          <a:ext cx="10368001" cy="3089172"/>
        </p:xfrm>
        <a:graphic>
          <a:graphicData uri="http://schemas.openxmlformats.org/drawingml/2006/table">
            <a:tbl>
              <a:tblPr/>
              <a:tblGrid>
                <a:gridCol w="1792027"/>
                <a:gridCol w="804903"/>
                <a:gridCol w="804903"/>
                <a:gridCol w="804903"/>
                <a:gridCol w="812294"/>
                <a:gridCol w="764139"/>
                <a:gridCol w="764139"/>
                <a:gridCol w="764139"/>
                <a:gridCol w="764139"/>
                <a:gridCol w="764139"/>
                <a:gridCol w="764139"/>
                <a:gridCol w="764137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2017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44.959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48.280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26.862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50.930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56.105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467.092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29.801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36.436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34.472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31.775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24.179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327.034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5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1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51077"/>
              </p:ext>
            </p:extLst>
          </p:nvPr>
        </p:nvGraphicFramePr>
        <p:xfrm>
          <a:off x="776203" y="1282232"/>
          <a:ext cx="10639594" cy="4753796"/>
        </p:xfrm>
        <a:graphic>
          <a:graphicData uri="http://schemas.openxmlformats.org/drawingml/2006/table">
            <a:tbl>
              <a:tblPr/>
              <a:tblGrid>
                <a:gridCol w="2180055"/>
                <a:gridCol w="769049"/>
                <a:gridCol w="769049"/>
                <a:gridCol w="769049"/>
                <a:gridCol w="769049"/>
                <a:gridCol w="769049"/>
                <a:gridCol w="769049"/>
                <a:gridCol w="769049"/>
                <a:gridCol w="769049"/>
                <a:gridCol w="769049"/>
                <a:gridCol w="769049"/>
                <a:gridCol w="769049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13.897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19.496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25.247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22.641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13.352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8.563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23.810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26.793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198.060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7.368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7.467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12.859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17.626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15.849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8.698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16.772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22.083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26.970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243.457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318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/>
          <p:cNvSpPr txBox="1">
            <a:spLocks noChangeArrowheads="1"/>
          </p:cNvSpPr>
          <p:nvPr/>
        </p:nvSpPr>
        <p:spPr bwMode="auto">
          <a:xfrm>
            <a:off x="1370054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8544272" y="6586688"/>
            <a:ext cx="1296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latin typeface="Arial Black" panose="020B0A04020102020204" pitchFamily="34" charset="0"/>
              </a:rPr>
              <a:t>Pagina 2 di </a:t>
            </a:r>
            <a:r>
              <a:rPr lang="it-IT" altLang="it-IT" sz="1100" dirty="0" smtClean="0">
                <a:latin typeface="Arial Black" panose="020B0A04020102020204" pitchFamily="34" charset="0"/>
              </a:rPr>
              <a:t>2</a:t>
            </a:r>
            <a:endParaRPr lang="it-IT" altLang="it-IT" sz="11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8035"/>
              </p:ext>
            </p:extLst>
          </p:nvPr>
        </p:nvGraphicFramePr>
        <p:xfrm>
          <a:off x="1019533" y="785319"/>
          <a:ext cx="10152935" cy="5780022"/>
        </p:xfrm>
        <a:graphic>
          <a:graphicData uri="http://schemas.openxmlformats.org/drawingml/2006/table">
            <a:tbl>
              <a:tblPr/>
              <a:tblGrid>
                <a:gridCol w="1795936"/>
                <a:gridCol w="719990"/>
                <a:gridCol w="736362"/>
                <a:gridCol w="736362"/>
                <a:gridCol w="736362"/>
                <a:gridCol w="736362"/>
                <a:gridCol w="736362"/>
                <a:gridCol w="736362"/>
                <a:gridCol w="736362"/>
                <a:gridCol w="736362"/>
                <a:gridCol w="736362"/>
                <a:gridCol w="1009751"/>
              </a:tblGrid>
              <a:tr h="51690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439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44.785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6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5.869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6.022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5.961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3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2.206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2.255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66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111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ad Ottobre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26051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ad Ottobre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ad Ottobre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Ottobre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467.092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327.034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198.060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60.469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151.264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243.457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44.785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9.076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56.399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10.732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16.584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3.300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40412"/>
              </p:ext>
            </p:extLst>
          </p:nvPr>
        </p:nvGraphicFramePr>
        <p:xfrm>
          <a:off x="741585" y="399056"/>
          <a:ext cx="10728000" cy="189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862"/>
                <a:gridCol w="6625138"/>
              </a:tblGrid>
              <a:tr h="63547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it-IT" sz="1800" b="0" i="0" baseline="0" noProof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it-IT" sz="1800" b="0" i="0" baseline="0" noProof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 2016 – Ottobre 2017</a:t>
                      </a:r>
                      <a:endParaRPr lang="it-IT" sz="1800" b="0" i="0" noProof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652">
                <a:tc>
                  <a:txBody>
                    <a:bodyPr/>
                    <a:lstStyle/>
                    <a:p>
                      <a:pPr algn="l"/>
                      <a:endParaRPr lang="it-IT" sz="400" b="1" i="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400" b="1" i="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algn="l"/>
                      <a:r>
                        <a:rPr lang="it-IT" sz="18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Giallo</a:t>
                      </a:r>
                      <a:r>
                        <a:rPr lang="it-IT" sz="1800" b="1" i="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Zafferano (</a:t>
                      </a:r>
                      <a:r>
                        <a:rPr lang="it-IT" sz="1800" b="1" i="0" baseline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800" b="1" i="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2017)</a:t>
                      </a:r>
                      <a:endParaRPr lang="it-IT" sz="18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Cucina (E)</a:t>
                      </a:r>
                      <a:endParaRPr lang="it-IT" sz="18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Icon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Design (Mar.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Arredamento Design (T 1)</a:t>
                      </a:r>
                      <a:endParaRPr lang="it-IT" sz="1800" b="1" i="0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Familiari (H)</a:t>
                      </a:r>
                      <a:endParaRPr lang="it-IT" sz="1800" b="1" i="0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596"/>
              </p:ext>
            </p:extLst>
          </p:nvPr>
        </p:nvGraphicFramePr>
        <p:xfrm>
          <a:off x="741585" y="2806784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505"/>
                <a:gridCol w="6623495"/>
              </a:tblGrid>
              <a:tr h="58454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it-IT" sz="1800" b="0" i="0" baseline="0" noProof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it-IT" sz="1800" b="0" i="0" baseline="0" noProof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 2016 – Ottobre 2017</a:t>
                      </a:r>
                      <a:endParaRPr lang="it-IT" sz="1800" b="0" i="0" noProof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t-IT" sz="400" b="1" i="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400" b="1" i="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algn="l"/>
                      <a:r>
                        <a:rPr lang="it-IT" sz="18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Come Stai (</a:t>
                      </a:r>
                      <a:r>
                        <a:rPr lang="it-IT" sz="1800" b="1" i="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2017)</a:t>
                      </a:r>
                      <a:endParaRPr lang="it-IT" sz="18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Benessere (G)</a:t>
                      </a:r>
                      <a:endParaRPr lang="it-IT" sz="1800" b="1" i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Flair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alt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Dic</a:t>
                      </a: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Femminili Moda (D)</a:t>
                      </a:r>
                      <a:endParaRPr lang="it-IT" sz="1800" b="1" i="0" kern="12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Cucina (E)</a:t>
                      </a:r>
                      <a:endParaRPr lang="it-IT" sz="1800" b="1" i="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Subito Pronto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Cucina (E)</a:t>
                      </a: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Professionali (V)</a:t>
                      </a: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Professionali (V)</a:t>
                      </a: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Professionali (V)</a:t>
                      </a: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4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 Professionali (V)</a:t>
                      </a:r>
                      <a:endParaRPr 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2017</a:t>
            </a: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84605"/>
              </p:ext>
            </p:extLst>
          </p:nvPr>
        </p:nvGraphicFramePr>
        <p:xfrm>
          <a:off x="1019999" y="939203"/>
          <a:ext cx="10152003" cy="4988868"/>
        </p:xfrm>
        <a:graphic>
          <a:graphicData uri="http://schemas.openxmlformats.org/drawingml/2006/table">
            <a:tbl>
              <a:tblPr/>
              <a:tblGrid>
                <a:gridCol w="1879695"/>
                <a:gridCol w="752028"/>
                <a:gridCol w="752028"/>
                <a:gridCol w="752028"/>
                <a:gridCol w="752028"/>
                <a:gridCol w="752028"/>
                <a:gridCol w="752028"/>
                <a:gridCol w="752028"/>
                <a:gridCol w="752028"/>
                <a:gridCol w="752028"/>
                <a:gridCol w="752028"/>
                <a:gridCol w="75202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12.379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40.253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33.232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17.369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13.690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40.108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39.998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284.831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0824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13.421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22.665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18.708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14.376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21.075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152.127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5.409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7.273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17.747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122.419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1.648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38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2017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89206"/>
              </p:ext>
            </p:extLst>
          </p:nvPr>
        </p:nvGraphicFramePr>
        <p:xfrm>
          <a:off x="747560" y="818179"/>
          <a:ext cx="10696880" cy="5792574"/>
        </p:xfrm>
        <a:graphic>
          <a:graphicData uri="http://schemas.openxmlformats.org/drawingml/2006/table">
            <a:tbl>
              <a:tblPr/>
              <a:tblGrid>
                <a:gridCol w="2288029"/>
                <a:gridCol w="764441"/>
                <a:gridCol w="764441"/>
                <a:gridCol w="764441"/>
                <a:gridCol w="764441"/>
                <a:gridCol w="764441"/>
                <a:gridCol w="764441"/>
                <a:gridCol w="764441"/>
                <a:gridCol w="764441"/>
                <a:gridCol w="764441"/>
                <a:gridCol w="764441"/>
                <a:gridCol w="764441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37.162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29.230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22.479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36.028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255.720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6.184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9.704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78.950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17.544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16.555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8.735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18.391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140.907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3.709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5.502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5.889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46.714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4.358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6.078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15.276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15.020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105.277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2.161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2.866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28.130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9.536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22221</TotalTime>
  <Words>1876</Words>
  <Application>Microsoft Office PowerPoint</Application>
  <PresentationFormat>Personalizzato</PresentationFormat>
  <Paragraphs>1152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2016 – Ottobre 2017 - FATTURATI (per 1.000) E SPAZI 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Castelli Chiara</cp:lastModifiedBy>
  <cp:revision>1925</cp:revision>
  <cp:lastPrinted>2017-10-24T10:36:25Z</cp:lastPrinted>
  <dcterms:created xsi:type="dcterms:W3CDTF">2006-03-29T09:09:15Z</dcterms:created>
  <dcterms:modified xsi:type="dcterms:W3CDTF">2017-11-27T14:21:02Z</dcterms:modified>
</cp:coreProperties>
</file>