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6" r:id="rId2"/>
    <p:sldMasterId id="2147483702" r:id="rId3"/>
  </p:sldMasterIdLst>
  <p:notesMasterIdLst>
    <p:notesMasterId r:id="rId14"/>
  </p:notesMasterIdLst>
  <p:handoutMasterIdLst>
    <p:handoutMasterId r:id="rId15"/>
  </p:handoutMasterIdLst>
  <p:sldIdLst>
    <p:sldId id="324" r:id="rId4"/>
    <p:sldId id="319" r:id="rId5"/>
    <p:sldId id="310" r:id="rId6"/>
    <p:sldId id="311" r:id="rId7"/>
    <p:sldId id="320" r:id="rId8"/>
    <p:sldId id="321" r:id="rId9"/>
    <p:sldId id="318" r:id="rId10"/>
    <p:sldId id="315" r:id="rId11"/>
    <p:sldId id="316" r:id="rId12"/>
    <p:sldId id="327" r:id="rId13"/>
  </p:sldIdLst>
  <p:sldSz cx="12192000" cy="6858000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C1B63D-C3B3-4692-AF05-0E94781C1321}">
          <p14:sldIdLst>
            <p14:sldId id="324"/>
            <p14:sldId id="319"/>
            <p14:sldId id="310"/>
            <p14:sldId id="311"/>
            <p14:sldId id="320"/>
            <p14:sldId id="321"/>
            <p14:sldId id="318"/>
            <p14:sldId id="315"/>
            <p14:sldId id="316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A1ACD1"/>
    <a:srgbClr val="5A6F90"/>
    <a:srgbClr val="FEFE50"/>
    <a:srgbClr val="FC9728"/>
    <a:srgbClr val="576B8A"/>
    <a:srgbClr val="FDE88D"/>
    <a:srgbClr val="FFFF00"/>
    <a:srgbClr val="FFFE62"/>
    <a:srgbClr val="FCF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9343" autoAdjust="0"/>
  </p:normalViewPr>
  <p:slideViewPr>
    <p:cSldViewPr snapToGrid="0" snapToObjects="1">
      <p:cViewPr varScale="1">
        <p:scale>
          <a:sx n="71" d="100"/>
          <a:sy n="71" d="100"/>
        </p:scale>
        <p:origin x="432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.sacchi\Documents\Clienti%20-%20FCP\AssoInternet\2017\11_Novembre\Elaborazioni%20Novembre%202017\Grafico%20Spaccatura%20Video%20Novembre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Grafico!$C$1</c:f>
              <c:strCache>
                <c:ptCount val="1"/>
                <c:pt idx="0">
                  <c:v>Video ADV  
Podcasting video/Video Banner  </c:v>
                </c:pt>
              </c:strCache>
            </c:strRef>
          </c:tx>
          <c:spPr>
            <a:solidFill>
              <a:srgbClr val="FFCB25"/>
            </a:solidFill>
            <a:ln>
              <a:noFill/>
            </a:ln>
          </c:spPr>
          <c:invertIfNegative val="0"/>
          <c:cat>
            <c:strRef>
              <c:f>Grafico!$A$2:$A$25</c:f>
              <c:strCache>
                <c:ptCount val="2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-</c:v>
                </c:pt>
                <c:pt idx="13">
                  <c:v>gen</c:v>
                </c:pt>
                <c:pt idx="14">
                  <c:v>feb</c:v>
                </c:pt>
                <c:pt idx="15">
                  <c:v>mar</c:v>
                </c:pt>
                <c:pt idx="16">
                  <c:v>apr</c:v>
                </c:pt>
                <c:pt idx="17">
                  <c:v>mag</c:v>
                </c:pt>
                <c:pt idx="18">
                  <c:v>giu</c:v>
                </c:pt>
                <c:pt idx="19">
                  <c:v>lug</c:v>
                </c:pt>
                <c:pt idx="20">
                  <c:v>ago</c:v>
                </c:pt>
                <c:pt idx="21">
                  <c:v>set</c:v>
                </c:pt>
                <c:pt idx="22">
                  <c:v>ott</c:v>
                </c:pt>
                <c:pt idx="23">
                  <c:v>nov</c:v>
                </c:pt>
              </c:strCache>
            </c:strRef>
          </c:cat>
          <c:val>
            <c:numRef>
              <c:f>Grafico!$C$2:$C$25</c:f>
              <c:numCache>
                <c:formatCode>0.0%</c:formatCode>
                <c:ptCount val="24"/>
                <c:pt idx="0">
                  <c:v>0.25167413871437644</c:v>
                </c:pt>
                <c:pt idx="1">
                  <c:v>0.27441014759438237</c:v>
                </c:pt>
                <c:pt idx="2">
                  <c:v>0.27221853368423582</c:v>
                </c:pt>
                <c:pt idx="3">
                  <c:v>0.28874385235365396</c:v>
                </c:pt>
                <c:pt idx="4">
                  <c:v>0.28422289911866722</c:v>
                </c:pt>
                <c:pt idx="5">
                  <c:v>0.22492158428402173</c:v>
                </c:pt>
                <c:pt idx="6">
                  <c:v>0.26872612266665241</c:v>
                </c:pt>
                <c:pt idx="7">
                  <c:v>0.24003789272247206</c:v>
                </c:pt>
                <c:pt idx="8">
                  <c:v>0.23524064993686322</c:v>
                </c:pt>
                <c:pt idx="9">
                  <c:v>0.23506927572598554</c:v>
                </c:pt>
                <c:pt idx="10">
                  <c:v>0.21904074522047995</c:v>
                </c:pt>
                <c:pt idx="11">
                  <c:v>0.24343394025876772</c:v>
                </c:pt>
                <c:pt idx="12" formatCode="General">
                  <c:v>0</c:v>
                </c:pt>
                <c:pt idx="13">
                  <c:v>0.22286125073106858</c:v>
                </c:pt>
                <c:pt idx="14">
                  <c:v>0.2568784742599976</c:v>
                </c:pt>
                <c:pt idx="15">
                  <c:v>0.25390444431870046</c:v>
                </c:pt>
                <c:pt idx="16">
                  <c:v>0.2311515213683295</c:v>
                </c:pt>
                <c:pt idx="17">
                  <c:v>0.208436480349906</c:v>
                </c:pt>
                <c:pt idx="18">
                  <c:v>0.22296596215969897</c:v>
                </c:pt>
                <c:pt idx="19">
                  <c:v>0.19825367218409695</c:v>
                </c:pt>
                <c:pt idx="20">
                  <c:v>0.20866632193889792</c:v>
                </c:pt>
                <c:pt idx="21">
                  <c:v>0.24785746616275101</c:v>
                </c:pt>
                <c:pt idx="22">
                  <c:v>0.23161949928737041</c:v>
                </c:pt>
                <c:pt idx="23">
                  <c:v>0.21902919627764122</c:v>
                </c:pt>
              </c:numCache>
            </c:numRef>
          </c:val>
        </c:ser>
        <c:ser>
          <c:idx val="1"/>
          <c:order val="1"/>
          <c:tx>
            <c:strRef>
              <c:f>Grafico!$B$1</c:f>
              <c:strCache>
                <c:ptCount val="1"/>
                <c:pt idx="0">
                  <c:v>Video ADV
Pre-Mid-Post Roll </c:v>
                </c:pt>
              </c:strCache>
            </c:strRef>
          </c:tx>
          <c:spPr>
            <a:solidFill>
              <a:srgbClr val="A1ACD1"/>
            </a:solidFill>
            <a:ln>
              <a:noFill/>
            </a:ln>
          </c:spPr>
          <c:invertIfNegative val="0"/>
          <c:cat>
            <c:strRef>
              <c:f>Grafico!$A$2:$A$25</c:f>
              <c:strCache>
                <c:ptCount val="2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-</c:v>
                </c:pt>
                <c:pt idx="13">
                  <c:v>gen</c:v>
                </c:pt>
                <c:pt idx="14">
                  <c:v>feb</c:v>
                </c:pt>
                <c:pt idx="15">
                  <c:v>mar</c:v>
                </c:pt>
                <c:pt idx="16">
                  <c:v>apr</c:v>
                </c:pt>
                <c:pt idx="17">
                  <c:v>mag</c:v>
                </c:pt>
                <c:pt idx="18">
                  <c:v>giu</c:v>
                </c:pt>
                <c:pt idx="19">
                  <c:v>lug</c:v>
                </c:pt>
                <c:pt idx="20">
                  <c:v>ago</c:v>
                </c:pt>
                <c:pt idx="21">
                  <c:v>set</c:v>
                </c:pt>
                <c:pt idx="22">
                  <c:v>ott</c:v>
                </c:pt>
                <c:pt idx="23">
                  <c:v>nov</c:v>
                </c:pt>
              </c:strCache>
            </c:strRef>
          </c:cat>
          <c:val>
            <c:numRef>
              <c:f>Grafico!$B$2:$B$25</c:f>
              <c:numCache>
                <c:formatCode>0.0%</c:formatCode>
                <c:ptCount val="24"/>
                <c:pt idx="0">
                  <c:v>0.74832586128562362</c:v>
                </c:pt>
                <c:pt idx="1">
                  <c:v>0.7255898524056178</c:v>
                </c:pt>
                <c:pt idx="2">
                  <c:v>0.72778146631576413</c:v>
                </c:pt>
                <c:pt idx="3">
                  <c:v>0.71125614764634593</c:v>
                </c:pt>
                <c:pt idx="4">
                  <c:v>0.71577710088133273</c:v>
                </c:pt>
                <c:pt idx="5">
                  <c:v>0.77507841571597813</c:v>
                </c:pt>
                <c:pt idx="6">
                  <c:v>0.73127387733334759</c:v>
                </c:pt>
                <c:pt idx="7">
                  <c:v>0.75996210727752789</c:v>
                </c:pt>
                <c:pt idx="8">
                  <c:v>0.76475935006313678</c:v>
                </c:pt>
                <c:pt idx="9">
                  <c:v>0.76493072427401454</c:v>
                </c:pt>
                <c:pt idx="10">
                  <c:v>0.78095925477952011</c:v>
                </c:pt>
                <c:pt idx="11">
                  <c:v>0.75656605974123237</c:v>
                </c:pt>
                <c:pt idx="12" formatCode="General">
                  <c:v>0</c:v>
                </c:pt>
                <c:pt idx="13">
                  <c:v>0.77713874926893145</c:v>
                </c:pt>
                <c:pt idx="14">
                  <c:v>0.74312152574000245</c:v>
                </c:pt>
                <c:pt idx="15">
                  <c:v>0.74609555568129959</c:v>
                </c:pt>
                <c:pt idx="16">
                  <c:v>0.76884847863167061</c:v>
                </c:pt>
                <c:pt idx="17">
                  <c:v>0.79156351965009386</c:v>
                </c:pt>
                <c:pt idx="18">
                  <c:v>0.77703403784030101</c:v>
                </c:pt>
                <c:pt idx="19">
                  <c:v>0.80174632781590305</c:v>
                </c:pt>
                <c:pt idx="20">
                  <c:v>0.791333678061102</c:v>
                </c:pt>
                <c:pt idx="21">
                  <c:v>0.75214253383724905</c:v>
                </c:pt>
                <c:pt idx="22">
                  <c:v>0.76838050071262953</c:v>
                </c:pt>
                <c:pt idx="23">
                  <c:v>0.78097080372235894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58483384"/>
        <c:axId val="159165168"/>
      </c:barChart>
      <c:catAx>
        <c:axId val="158483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159165168"/>
        <c:crosses val="autoZero"/>
        <c:auto val="1"/>
        <c:lblAlgn val="ctr"/>
        <c:lblOffset val="100"/>
        <c:tickLblSkip val="1"/>
        <c:noMultiLvlLbl val="1"/>
      </c:catAx>
      <c:valAx>
        <c:axId val="159165168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300" b="1"/>
            </a:pPr>
            <a:endParaRPr lang="it-IT"/>
          </a:p>
        </c:txPr>
        <c:crossAx val="158483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630783888805535"/>
          <c:y val="0.91483931963001763"/>
          <c:w val="0.65456798113365677"/>
          <c:h val="8.4961593920203235E-2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0.52314</cdr:x>
      <cdr:y>0</cdr:y>
    </cdr:from>
    <cdr:to>
      <cdr:x>0.56114</cdr:x>
      <cdr:y>0.87025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5477818" y="0"/>
          <a:ext cx="397897" cy="397873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4E21-AA1D-BE49-8829-DEA10D5CF4C8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DF2B-E534-A049-A267-F065CD458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890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6D68F-7DBE-1C48-BC1F-E6A07B52C7E0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627C-DB68-9A4D-8B30-F0E92B6BDF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032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08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6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37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87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70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17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986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995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90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8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2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2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21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2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0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9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27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6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3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8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41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30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7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39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22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68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40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61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2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95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12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30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7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8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2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1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7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05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733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1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3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7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3" r:id="rId3"/>
    <p:sldLayoutId id="2147483680" r:id="rId4"/>
    <p:sldLayoutId id="2147483677" r:id="rId5"/>
    <p:sldLayoutId id="2147483682" r:id="rId6"/>
    <p:sldLayoutId id="2147483684" r:id="rId7"/>
    <p:sldLayoutId id="2147483666" r:id="rId8"/>
    <p:sldLayoutId id="2147483662" r:id="rId9"/>
    <p:sldLayoutId id="2147483664" r:id="rId10"/>
    <p:sldLayoutId id="2147483685" r:id="rId11"/>
    <p:sldLayoutId id="2147483678" r:id="rId12"/>
    <p:sldLayoutId id="2147483679" r:id="rId13"/>
    <p:sldLayoutId id="2147483667" r:id="rId14"/>
    <p:sldLayoutId id="2147483671" r:id="rId15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74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15237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 smtClean="0">
                <a:solidFill>
                  <a:srgbClr val="FFFFFF"/>
                </a:solidFill>
              </a:rPr>
              <a:t>PRESENTAZIONE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DATI NOVEMBRE 2017</a:t>
            </a:r>
            <a:r>
              <a:rPr lang="it-IT" sz="4400" dirty="0">
                <a:solidFill>
                  <a:srgbClr val="FFFFFF"/>
                </a:solidFill>
              </a:rPr>
              <a:t/>
            </a:r>
            <a:br>
              <a:rPr lang="it-IT" sz="4400" dirty="0">
                <a:solidFill>
                  <a:srgbClr val="FFFFFF"/>
                </a:solidFill>
              </a:rPr>
            </a:br>
            <a:endParaRPr lang="it-IT" sz="2000" dirty="0" smtClean="0">
              <a:solidFill>
                <a:srgbClr val="FFFFFF"/>
              </a:solidFill>
            </a:endParaRPr>
          </a:p>
          <a:p>
            <a:r>
              <a:rPr lang="it-IT" sz="4400" dirty="0" smtClean="0">
                <a:solidFill>
                  <a:srgbClr val="FFFFFF"/>
                </a:solidFill>
              </a:rPr>
              <a:t>OSSERVATORIO - FCP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ASSOINTERNET</a:t>
            </a:r>
            <a:endParaRPr lang="it-IT" sz="440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345717" y="5175273"/>
            <a:ext cx="7585612" cy="438427"/>
          </a:xfrm>
        </p:spPr>
        <p:txBody>
          <a:bodyPr/>
          <a:lstStyle/>
          <a:p>
            <a:r>
              <a:rPr lang="it-IT" sz="1800" dirty="0" smtClean="0"/>
              <a:t>Milano, 21 dicembre 2017</a:t>
            </a:r>
            <a:endParaRPr lang="it-IT" sz="1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35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 rot="5400000">
            <a:off x="5755297" y="-4658733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5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437506"/>
              </p:ext>
            </p:extLst>
          </p:nvPr>
        </p:nvGraphicFramePr>
        <p:xfrm>
          <a:off x="737850" y="345267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NUOVI NEL MESE DI NOVEMBRE</a:t>
                      </a:r>
                      <a:r>
                        <a:rPr lang="it-IT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</a:t>
                      </a:r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2017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Arial  "/>
                          <a:cs typeface="Arial"/>
                        </a:rPr>
                        <a:t>Nessuno</a:t>
                      </a:r>
                      <a:endParaRPr lang="de-DE" sz="1800" b="0" i="0" dirty="0">
                        <a:solidFill>
                          <a:srgbClr val="000000"/>
                        </a:solidFill>
                        <a:latin typeface="Arial  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hteck 4"/>
          <p:cNvSpPr/>
          <p:nvPr/>
        </p:nvSpPr>
        <p:spPr>
          <a:xfrm rot="5400000">
            <a:off x="5755297" y="-1265596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7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575391"/>
              </p:ext>
            </p:extLst>
          </p:nvPr>
        </p:nvGraphicFramePr>
        <p:xfrm>
          <a:off x="737850" y="3738404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CHIUSI NEL MESE DI NOVEMBRE 2017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Arial  "/>
                          <a:cs typeface="Arial"/>
                        </a:rPr>
                        <a:t>Nessuno</a:t>
                      </a:r>
                      <a:endParaRPr lang="de-DE" sz="1800" b="0" i="0" dirty="0">
                        <a:solidFill>
                          <a:srgbClr val="000000"/>
                        </a:solidFill>
                        <a:latin typeface="Arial  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3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11919" y="45607"/>
            <a:ext cx="7968163" cy="438427"/>
          </a:xfrm>
        </p:spPr>
        <p:txBody>
          <a:bodyPr/>
          <a:lstStyle/>
          <a:p>
            <a:r>
              <a:rPr lang="it-IT" i="1" dirty="0" smtClean="0"/>
              <a:t>Fatturato in migliaia di euro per DEVICE/STRUMENTO</a:t>
            </a:r>
            <a:endParaRPr lang="it-IT" i="1" dirty="0"/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901553"/>
              </p:ext>
            </p:extLst>
          </p:nvPr>
        </p:nvGraphicFramePr>
        <p:xfrm>
          <a:off x="896780" y="725098"/>
          <a:ext cx="10398440" cy="549300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93190"/>
                <a:gridCol w="924961"/>
                <a:gridCol w="924961"/>
                <a:gridCol w="924961"/>
                <a:gridCol w="924961"/>
                <a:gridCol w="924961"/>
                <a:gridCol w="864991"/>
                <a:gridCol w="786848"/>
                <a:gridCol w="904252"/>
                <a:gridCol w="152980"/>
                <a:gridCol w="1056078"/>
                <a:gridCol w="915296"/>
              </a:tblGrid>
              <a:tr h="4179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TABLETS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TV/CONS.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22.517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4.127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-40,8%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27.158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27.025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-16,6%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5.024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69,0%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34.672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6.255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30.312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345,7%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36.733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36.683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6.642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33.288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-16,8%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6.014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266,6%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4.862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14.548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36,4%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5.737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46,2%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73,1%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36.732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6.805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39.816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7.219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74,4%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47.802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332.591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-6,2%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61.959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60,8%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6.559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75,1%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863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-11,8%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401.971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11919" y="45607"/>
            <a:ext cx="7968163" cy="438427"/>
          </a:xfrm>
        </p:spPr>
        <p:txBody>
          <a:bodyPr/>
          <a:lstStyle/>
          <a:p>
            <a:r>
              <a:rPr lang="it-IT" i="1" dirty="0" smtClean="0"/>
              <a:t>Fatturato in migliaia di euro per </a:t>
            </a:r>
            <a:r>
              <a:rPr lang="it-IT" i="1" dirty="0" err="1" smtClean="0"/>
              <a:t>MODALITà</a:t>
            </a:r>
            <a:r>
              <a:rPr lang="it-IT" i="1" dirty="0" smtClean="0"/>
              <a:t> DI VENDITA</a:t>
            </a:r>
            <a:endParaRPr lang="it-IT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263855"/>
              </p:ext>
            </p:extLst>
          </p:nvPr>
        </p:nvGraphicFramePr>
        <p:xfrm>
          <a:off x="732001" y="711650"/>
          <a:ext cx="10727999" cy="5493002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140842"/>
                <a:gridCol w="1153164"/>
                <a:gridCol w="1294897"/>
                <a:gridCol w="1127946"/>
                <a:gridCol w="1127946"/>
                <a:gridCol w="1127946"/>
                <a:gridCol w="1054826"/>
                <a:gridCol w="188126"/>
                <a:gridCol w="1277790"/>
                <a:gridCol w="1234516"/>
              </a:tblGrid>
              <a:tr h="41790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BRAND A IMPRESSION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BRAND A TEMPO 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20.338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27.158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6.308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2.053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-24,4%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30.888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8.404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27.361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36.733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32.911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2.636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29.179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20.789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5.995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2.261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13.822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29.556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7.958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2.168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33.258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8.484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35.872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9.098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47.802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298.363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78.097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25.511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401.971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4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11919" y="62860"/>
            <a:ext cx="7968163" cy="438427"/>
          </a:xfrm>
        </p:spPr>
        <p:txBody>
          <a:bodyPr/>
          <a:lstStyle/>
          <a:p>
            <a:r>
              <a:rPr lang="it-IT" i="1" dirty="0" smtClean="0"/>
              <a:t>Fatturato in migliaia di euro per oggetto/tipologia</a:t>
            </a:r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394397"/>
              </p:ext>
            </p:extLst>
          </p:nvPr>
        </p:nvGraphicFramePr>
        <p:xfrm>
          <a:off x="137160" y="640239"/>
          <a:ext cx="11917681" cy="5863443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626984"/>
                <a:gridCol w="851296"/>
                <a:gridCol w="838200"/>
                <a:gridCol w="762000"/>
                <a:gridCol w="868680"/>
                <a:gridCol w="838200"/>
                <a:gridCol w="838200"/>
                <a:gridCol w="746760"/>
                <a:gridCol w="883920"/>
                <a:gridCol w="716280"/>
                <a:gridCol w="762000"/>
                <a:gridCol w="746760"/>
                <a:gridCol w="812798"/>
                <a:gridCol w="116842"/>
                <a:gridCol w="716280"/>
                <a:gridCol w="792481"/>
              </a:tblGrid>
              <a:tr h="63992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BANNER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VIDEO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NEWSLETTER/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EMAIL/SMS/MMS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CLASSIFIED/</a:t>
                      </a:r>
                      <a:b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DIRECTORIES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NATIVE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ALTRE TIPOLOGIE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lang="it-IT" sz="1300" b="1" i="1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Diff</a:t>
                      </a: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16.914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-36,1%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2.467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86,3%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-24,9%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27.158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19.186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1.796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25.660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3.350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2.205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-39,6%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41.687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21.357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9.159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-45,5%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81,4%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36.733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26.572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10.158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-24,2%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189,7%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3.267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59,2%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2.649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23.357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-41,8%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3.607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40.010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17.630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6.020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148,8%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42,5%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1.883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31,5%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29.045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12.040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18.557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23.760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37,6%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2.410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11.045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3.347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35,9%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44.263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28.163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11.923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1.062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3.641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2.512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28,0%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47.802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240.648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-5,0%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92.363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9.269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-28,5%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5.333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31.225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48,2%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23.132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-0,3%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401.971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9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878839" y="155354"/>
            <a:ext cx="7968163" cy="438427"/>
          </a:xfrm>
        </p:spPr>
        <p:txBody>
          <a:bodyPr/>
          <a:lstStyle/>
          <a:p>
            <a:r>
              <a:rPr lang="it-IT" altLang="it-IT" sz="1400" i="1" dirty="0"/>
              <a:t>Fatturato VIDEO per mese </a:t>
            </a:r>
            <a:r>
              <a:rPr lang="it-IT" altLang="it-IT" sz="1400" i="1" dirty="0" smtClean="0"/>
              <a:t>A NOVEMBRE 2017 </a:t>
            </a:r>
            <a:r>
              <a:rPr lang="it-IT" altLang="it-IT" sz="1400" i="1" dirty="0"/>
              <a:t>in valore assoluto e percentuale suddiviso per le tipologie </a:t>
            </a:r>
            <a:r>
              <a:rPr lang="it-IT" altLang="it-IT" sz="1400" i="1" dirty="0" err="1"/>
              <a:t>Podcasting</a:t>
            </a:r>
            <a:r>
              <a:rPr lang="it-IT" altLang="it-IT" sz="1400" i="1" dirty="0"/>
              <a:t> video/Video Banner e </a:t>
            </a:r>
            <a:r>
              <a:rPr lang="it-IT" altLang="it-IT" sz="1400" i="1" dirty="0" err="1"/>
              <a:t>Pre</a:t>
            </a:r>
            <a:r>
              <a:rPr lang="it-IT" altLang="it-IT" sz="1400" i="1" dirty="0"/>
              <a:t>-</a:t>
            </a:r>
            <a:r>
              <a:rPr lang="it-IT" altLang="it-IT" sz="1400" i="1" dirty="0" err="1"/>
              <a:t>Mid</a:t>
            </a:r>
            <a:r>
              <a:rPr lang="it-IT" altLang="it-IT" sz="1400" i="1" dirty="0"/>
              <a:t>-Post </a:t>
            </a:r>
            <a:r>
              <a:rPr lang="it-IT" altLang="it-IT" sz="1400" i="1" dirty="0" err="1"/>
              <a:t>Roll</a:t>
            </a:r>
            <a:endParaRPr lang="it-IT" altLang="it-IT" sz="1400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464956"/>
              </p:ext>
            </p:extLst>
          </p:nvPr>
        </p:nvGraphicFramePr>
        <p:xfrm>
          <a:off x="980516" y="690116"/>
          <a:ext cx="10230968" cy="5514024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50194"/>
                <a:gridCol w="1137046"/>
                <a:gridCol w="1137046"/>
                <a:gridCol w="1137046"/>
                <a:gridCol w="1137046"/>
                <a:gridCol w="1137046"/>
                <a:gridCol w="1137046"/>
                <a:gridCol w="188397"/>
                <a:gridCol w="1095191"/>
                <a:gridCol w="1074910"/>
              </a:tblGrid>
              <a:tr h="247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108" marR="45108" marT="45109" marB="451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sul Totale 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170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08" marR="45108" marT="45109" marB="4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ADV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Podcasting</a:t>
                      </a:r>
                      <a:endParaRPr lang="it-IT" sz="1300" b="1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video/Video Banner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ADV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-Post </a:t>
                      </a:r>
                      <a:r>
                        <a:rPr lang="it-IT" sz="1300" b="1" u="none" strike="noStrike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r>
                        <a:rPr lang="it-IT" sz="1300" b="1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  </a:t>
                      </a:r>
                    </a:p>
                    <a:p>
                      <a:pPr algn="ctr" rtl="0" fontAlgn="ctr"/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ADV</a:t>
                      </a:r>
                      <a:b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Podcasting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video/Video Banner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ADV</a:t>
                      </a:r>
                      <a:b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Pre-Mid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  <a:tr h="21144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  <a:tr h="314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77,7%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2.093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6.055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6.565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74,6%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2.117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7.042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9.159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76,9%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2.117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8.041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10.158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79,2%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6.787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77,7%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1.193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4.826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6.020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80,2%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2.688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3.397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79,1%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2.291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6.953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75,2%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05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2.558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8.487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11.045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76,8%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9.311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11.923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17,5%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78,1%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1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64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21.151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71.213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92.363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77,1%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1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dirty="0"/>
              <a:t>Trend del fatturato VIDEO per le tipologie </a:t>
            </a:r>
            <a:r>
              <a:rPr lang="it-IT" sz="1400" i="1" dirty="0" err="1"/>
              <a:t>Podcasting</a:t>
            </a:r>
            <a:r>
              <a:rPr lang="it-IT" sz="1400" i="1" dirty="0"/>
              <a:t> video/Video Banner e </a:t>
            </a:r>
            <a:r>
              <a:rPr lang="it-IT" sz="1400" i="1" dirty="0" err="1"/>
              <a:t>Pre</a:t>
            </a:r>
            <a:r>
              <a:rPr lang="it-IT" sz="1400" i="1" dirty="0"/>
              <a:t>-</a:t>
            </a:r>
            <a:r>
              <a:rPr lang="it-IT" sz="1400" i="1" dirty="0" err="1"/>
              <a:t>Mid</a:t>
            </a:r>
            <a:r>
              <a:rPr lang="it-IT" sz="1400" i="1" dirty="0"/>
              <a:t>-Post </a:t>
            </a:r>
            <a:r>
              <a:rPr lang="it-IT" sz="1400" i="1" dirty="0" err="1"/>
              <a:t>Roll</a:t>
            </a:r>
            <a:endParaRPr lang="it-IT" sz="1400" i="1" dirty="0"/>
          </a:p>
        </p:txBody>
      </p:sp>
      <p:grpSp>
        <p:nvGrpSpPr>
          <p:cNvPr id="3" name="Gruppo 2"/>
          <p:cNvGrpSpPr/>
          <p:nvPr/>
        </p:nvGrpSpPr>
        <p:grpSpPr>
          <a:xfrm>
            <a:off x="748553" y="928350"/>
            <a:ext cx="10470989" cy="5443422"/>
            <a:chOff x="748553" y="928350"/>
            <a:chExt cx="10470989" cy="5443422"/>
          </a:xfrm>
        </p:grpSpPr>
        <p:sp>
          <p:nvSpPr>
            <p:cNvPr id="13" name="Rechteck 4"/>
            <p:cNvSpPr/>
            <p:nvPr/>
          </p:nvSpPr>
          <p:spPr>
            <a:xfrm rot="5400000">
              <a:off x="3613443" y="330265"/>
              <a:ext cx="303267" cy="1529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 dirty="0">
                <a:solidFill>
                  <a:srgbClr val="1DAC3E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15" name="Rechteck 4"/>
            <p:cNvSpPr/>
            <p:nvPr/>
          </p:nvSpPr>
          <p:spPr>
            <a:xfrm rot="5400000">
              <a:off x="8700696" y="330260"/>
              <a:ext cx="303267" cy="15298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900" dirty="0">
                <a:solidFill>
                  <a:srgbClr val="1DAC3E"/>
                </a:solidFill>
                <a:latin typeface="Arial Black"/>
                <a:cs typeface="Arial Black"/>
              </a:endParaRP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3198873" y="928350"/>
              <a:ext cx="6194255" cy="324720"/>
              <a:chOff x="3382648" y="928350"/>
              <a:chExt cx="6194255" cy="324720"/>
            </a:xfrm>
          </p:grpSpPr>
          <p:sp>
            <p:nvSpPr>
              <p:cNvPr id="11" name="CasellaDiTesto 10"/>
              <p:cNvSpPr txBox="1"/>
              <p:nvPr/>
            </p:nvSpPr>
            <p:spPr bwMode="auto">
              <a:xfrm>
                <a:off x="3382648" y="928350"/>
                <a:ext cx="112329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</a:t>
                </a:r>
              </a:p>
            </p:txBody>
          </p:sp>
          <p:sp>
            <p:nvSpPr>
              <p:cNvPr id="12" name="CasellaDiTesto 11"/>
              <p:cNvSpPr txBox="1"/>
              <p:nvPr/>
            </p:nvSpPr>
            <p:spPr bwMode="auto">
              <a:xfrm>
                <a:off x="8476015" y="945293"/>
                <a:ext cx="110088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it-IT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</a:p>
            </p:txBody>
          </p:sp>
        </p:grpSp>
        <p:graphicFrame>
          <p:nvGraphicFramePr>
            <p:cNvPr id="14" name="Grafico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56120960"/>
                </p:ext>
              </p:extLst>
            </p:nvPr>
          </p:nvGraphicFramePr>
          <p:xfrm>
            <a:off x="748553" y="1436970"/>
            <a:ext cx="10470989" cy="49348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80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481853" y="28354"/>
            <a:ext cx="11228294" cy="438427"/>
          </a:xfrm>
        </p:spPr>
        <p:txBody>
          <a:bodyPr/>
          <a:lstStyle/>
          <a:p>
            <a:r>
              <a:rPr lang="it-IT" sz="1400" i="1" dirty="0"/>
              <a:t>Ranking per fascia di fatturato totale (per 1.000) </a:t>
            </a:r>
            <a:r>
              <a:rPr lang="it-IT" sz="1400" i="1" dirty="0" smtClean="0"/>
              <a:t>- </a:t>
            </a:r>
            <a:r>
              <a:rPr lang="it-IT" sz="1400" i="1" dirty="0"/>
              <a:t>Crescita </a:t>
            </a:r>
            <a:r>
              <a:rPr lang="it-IT" sz="1400" i="1" dirty="0" smtClean="0"/>
              <a:t>% E PESO DEL FATTURATO MENSILE</a:t>
            </a:r>
            <a:endParaRPr lang="it-IT" sz="1400" i="1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82263"/>
              </p:ext>
            </p:extLst>
          </p:nvPr>
        </p:nvGraphicFramePr>
        <p:xfrm>
          <a:off x="858001" y="417003"/>
          <a:ext cx="10475999" cy="5857396"/>
        </p:xfrm>
        <a:graphic>
          <a:graphicData uri="http://schemas.openxmlformats.org/drawingml/2006/table">
            <a:tbl>
              <a:tblPr/>
              <a:tblGrid>
                <a:gridCol w="1494007"/>
                <a:gridCol w="1014079"/>
                <a:gridCol w="1092075"/>
                <a:gridCol w="1092075"/>
                <a:gridCol w="1191313"/>
                <a:gridCol w="1092075"/>
                <a:gridCol w="1191313"/>
                <a:gridCol w="1092075"/>
                <a:gridCol w="119562"/>
                <a:gridCol w="1097425"/>
              </a:tblGrid>
              <a:tr h="29722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Fascia Fatturato 2</a:t>
                      </a:r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016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E:</a:t>
                      </a:r>
                      <a:b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7.000 - </a:t>
                      </a: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4.000</a:t>
                      </a:r>
                      <a:endParaRPr lang="it-IT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F:</a:t>
                      </a:r>
                      <a:b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9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4.000</a:t>
                      </a:r>
                      <a:endParaRPr lang="it-IT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9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9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</a:tr>
              <a:tr h="18290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it-IT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  <a:endParaRPr lang="it-IT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09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DEL FATTURATO</a:t>
                      </a:r>
                      <a:r>
                        <a:rPr lang="it-IT" sz="900" b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</a:t>
                      </a:r>
                      <a:r>
                        <a:rPr lang="it-IT" sz="9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MESE 2017</a:t>
                      </a:r>
                      <a:r>
                        <a:rPr lang="it-IT" sz="9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 2016 </a:t>
                      </a:r>
                    </a:p>
                    <a:p>
                      <a:pPr algn="ctr" fontAlgn="ctr"/>
                      <a:r>
                        <a:rPr lang="it-IT" sz="9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  <a:endParaRPr lang="it-IT" sz="9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-43,7%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-14,9%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909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DEL FATTURATO PER MESE </a:t>
                      </a:r>
                      <a:r>
                        <a:rPr lang="it-IT" sz="9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</a:t>
                      </a:r>
                    </a:p>
                    <a:p>
                      <a:pPr algn="ctr" fontAlgn="ctr"/>
                      <a:r>
                        <a:rPr lang="it-IT" sz="9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FATTURATO 2017</a:t>
                      </a:r>
                      <a:endParaRPr lang="it-IT" sz="9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2909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056640" y="6477320"/>
            <a:ext cx="10010140" cy="3063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dai fatturati netti pubblicitari 2016 e 2017 (esclusa 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Search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") delle Aziende che dichiarano i propri dati all'Osservatorio FCP Assointernet.</a:t>
            </a:r>
          </a:p>
        </p:txBody>
      </p:sp>
    </p:spTree>
    <p:extLst>
      <p:ext uri="{BB962C8B-B14F-4D97-AF65-F5344CB8AC3E}">
        <p14:creationId xmlns:p14="http://schemas.microsoft.com/office/powerpoint/2010/main" val="417199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053574" y="6474332"/>
            <a:ext cx="10345946" cy="3063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dai fatturati netti pubblicitari 2016 e 2017 (esclusa 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Search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") delle Aziende che dichiarano i propri dati all'Osservatorio FCP Assointernet.</a:t>
            </a:r>
          </a:p>
        </p:txBody>
      </p:sp>
      <p:sp>
        <p:nvSpPr>
          <p:cNvPr id="5" name="Sottotitolo 3"/>
          <p:cNvSpPr txBox="1">
            <a:spLocks/>
          </p:cNvSpPr>
          <p:nvPr/>
        </p:nvSpPr>
        <p:spPr>
          <a:xfrm>
            <a:off x="481853" y="28354"/>
            <a:ext cx="11228294" cy="438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6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8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None/>
              <a:defRPr lang="it-IT"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dirty="0" smtClean="0"/>
              <a:t>Ranking per fascia di fatturato totale (per 1.000) - Crescita % E PESO DEL FATTURATO PROGRESSIVO</a:t>
            </a:r>
            <a:endParaRPr lang="it-IT" sz="1400" i="1" dirty="0"/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640884"/>
              </p:ext>
            </p:extLst>
          </p:nvPr>
        </p:nvGraphicFramePr>
        <p:xfrm>
          <a:off x="858001" y="515956"/>
          <a:ext cx="10475999" cy="5857396"/>
        </p:xfrm>
        <a:graphic>
          <a:graphicData uri="http://schemas.openxmlformats.org/drawingml/2006/table">
            <a:tbl>
              <a:tblPr/>
              <a:tblGrid>
                <a:gridCol w="1494007"/>
                <a:gridCol w="1014079"/>
                <a:gridCol w="1092075"/>
                <a:gridCol w="1092075"/>
                <a:gridCol w="1191313"/>
                <a:gridCol w="1092075"/>
                <a:gridCol w="1191313"/>
                <a:gridCol w="1094801"/>
                <a:gridCol w="116836"/>
                <a:gridCol w="1097425"/>
              </a:tblGrid>
              <a:tr h="22164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Fascia Fatturato 2</a:t>
                      </a:r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016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9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9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9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E:</a:t>
                      </a:r>
                      <a:b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7.000 - </a:t>
                      </a: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4.000</a:t>
                      </a:r>
                      <a:endParaRPr lang="it-IT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F:</a:t>
                      </a:r>
                      <a:br>
                        <a:rPr lang="it-IT" sz="9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9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9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4.000</a:t>
                      </a:r>
                      <a:endParaRPr lang="it-IT" sz="9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9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9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2017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</a:tr>
              <a:tr h="13853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lang="it-IT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</a:t>
                      </a:r>
                      <a:endParaRPr lang="it-IT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8531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DEL FATTURATO</a:t>
                      </a:r>
                      <a:r>
                        <a:rPr lang="it-IT" sz="900" b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9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PROGRESSIVO</a:t>
                      </a:r>
                      <a:r>
                        <a:rPr lang="it-IT" sz="9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 SUL 2016 </a:t>
                      </a:r>
                    </a:p>
                    <a:p>
                      <a:pPr algn="ctr" fontAlgn="ctr"/>
                      <a:r>
                        <a:rPr lang="it-IT" sz="9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</a:p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-43,7%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-19,1%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-15,5%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10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-15,4%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0">
                <a:tc gridSpan="8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8531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it-IT" sz="9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DEL FATTURATO PROGRESSIVO </a:t>
                      </a:r>
                      <a:r>
                        <a:rPr lang="it-IT" sz="9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</a:t>
                      </a:r>
                    </a:p>
                    <a:p>
                      <a:pPr algn="ctr" fontAlgn="ctr"/>
                      <a:r>
                        <a:rPr lang="it-IT" sz="9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FATTURATO 2017</a:t>
                      </a:r>
                    </a:p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10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3853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3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2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3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Reply Consulting PRESENTATION WHITE 4.3</Template>
  <TotalTime>647</TotalTime>
  <Words>2092</Words>
  <Application>Microsoft Office PowerPoint</Application>
  <PresentationFormat>Widescreen</PresentationFormat>
  <Paragraphs>1116</Paragraphs>
  <Slides>10</Slides>
  <Notes>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Arial</vt:lpstr>
      <vt:lpstr>Arial  </vt:lpstr>
      <vt:lpstr>Arial Black</vt:lpstr>
      <vt:lpstr>Calibri</vt:lpstr>
      <vt:lpstr>Verdana</vt:lpstr>
      <vt:lpstr>Wingdings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Manager/>
  <Company>Reply S.p.A.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OF YOUR PRESENTATION</dc:title>
  <dc:subject/>
  <dc:creator>Selvaggi Laura</dc:creator>
  <cp:keywords/>
  <dc:description/>
  <cp:lastModifiedBy>Selvaggi Laura</cp:lastModifiedBy>
  <cp:revision>76</cp:revision>
  <cp:lastPrinted>2017-12-19T17:47:24Z</cp:lastPrinted>
  <dcterms:created xsi:type="dcterms:W3CDTF">2017-09-15T07:09:01Z</dcterms:created>
  <dcterms:modified xsi:type="dcterms:W3CDTF">2017-12-19T17:59:07Z</dcterms:modified>
  <cp:category/>
</cp:coreProperties>
</file>