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5"/>
  </p:notesMasterIdLst>
  <p:handoutMasterIdLst>
    <p:handoutMasterId r:id="rId16"/>
  </p:handoutMasterIdLst>
  <p:sldIdLst>
    <p:sldId id="407" r:id="rId6"/>
    <p:sldId id="396" r:id="rId7"/>
    <p:sldId id="389" r:id="rId8"/>
    <p:sldId id="393" r:id="rId9"/>
    <p:sldId id="373" r:id="rId10"/>
    <p:sldId id="409" r:id="rId11"/>
    <p:sldId id="387" r:id="rId12"/>
    <p:sldId id="388" r:id="rId13"/>
    <p:sldId id="408" r:id="rId14"/>
  </p:sldIdLst>
  <p:sldSz cx="12192000" cy="6858000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FFD88B"/>
    <a:srgbClr val="EE832A"/>
    <a:srgbClr val="FFB219"/>
    <a:srgbClr val="FFB400"/>
    <a:srgbClr val="FFDC95"/>
    <a:srgbClr val="DBE2ED"/>
    <a:srgbClr val="BAC5D0"/>
    <a:srgbClr val="D2D9E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72" y="8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7\10.%20Ottobre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7\10.%20Ottobre\Elaborati%20finali\Trend%20Fatturato%20Totale%20per%20tabel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7\10.%20Ottobr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317806685218579E-2"/>
          <c:y val="3.0313472114209532E-2"/>
          <c:w val="0.97736438662956282"/>
          <c:h val="0.72415221516647632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(grafico!$B$2:$N$2,grafico!$O$2:$P$2)</c:f>
              <c:numCache>
                <c:formatCode>0.0%</c:formatCode>
                <c:ptCount val="15"/>
                <c:pt idx="0">
                  <c:v>2.655515633948368E-3</c:v>
                </c:pt>
                <c:pt idx="1">
                  <c:v>3.0572313574723279E-3</c:v>
                </c:pt>
                <c:pt idx="2">
                  <c:v>1.1534352322552038E-2</c:v>
                </c:pt>
                <c:pt idx="3">
                  <c:v>1.5323977453264555E-2</c:v>
                </c:pt>
                <c:pt idx="4">
                  <c:v>9.3351284251486991E-3</c:v>
                </c:pt>
                <c:pt idx="5">
                  <c:v>2.0698334536912728E-2</c:v>
                </c:pt>
                <c:pt idx="6">
                  <c:v>1.2676586362808773E-2</c:v>
                </c:pt>
                <c:pt idx="7">
                  <c:v>9.0053126612927824E-3</c:v>
                </c:pt>
                <c:pt idx="8">
                  <c:v>5.0426728941196357E-3</c:v>
                </c:pt>
                <c:pt idx="9">
                  <c:v>6.1733587319054923E-3</c:v>
                </c:pt>
                <c:pt idx="10">
                  <c:v>0</c:v>
                </c:pt>
                <c:pt idx="11">
                  <c:v>0</c:v>
                </c:pt>
                <c:pt idx="13">
                  <c:v>8.6319726968826609E-3</c:v>
                </c:pt>
                <c:pt idx="14">
                  <c:v>9.8386322015955614E-3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19,6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17,7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15,5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16,3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14,8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(grafico!$B$3:$N$3,grafico!$O$3:$P$3)</c:f>
              <c:numCache>
                <c:formatCode>0.0%</c:formatCode>
                <c:ptCount val="15"/>
                <c:pt idx="0">
                  <c:v>0.1221737155142902</c:v>
                </c:pt>
                <c:pt idx="1">
                  <c:v>0.13715906979200199</c:v>
                </c:pt>
                <c:pt idx="2">
                  <c:v>0.12153504105953931</c:v>
                </c:pt>
                <c:pt idx="3">
                  <c:v>0.13759632638559216</c:v>
                </c:pt>
                <c:pt idx="4">
                  <c:v>0.15558588061825696</c:v>
                </c:pt>
                <c:pt idx="5">
                  <c:v>0.1438923596133683</c:v>
                </c:pt>
                <c:pt idx="6">
                  <c:v>0.19560644010981226</c:v>
                </c:pt>
                <c:pt idx="7">
                  <c:v>0.17697456609322965</c:v>
                </c:pt>
                <c:pt idx="8">
                  <c:v>0.1546242054605412</c:v>
                </c:pt>
                <c:pt idx="9">
                  <c:v>0.13901907541823763</c:v>
                </c:pt>
                <c:pt idx="10">
                  <c:v>0</c:v>
                </c:pt>
                <c:pt idx="11">
                  <c:v>0</c:v>
                </c:pt>
                <c:pt idx="13">
                  <c:v>0.16255436867878675</c:v>
                </c:pt>
                <c:pt idx="14">
                  <c:v>0.14750504380019433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15,1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14,1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13,0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(grafico!$B$4:$N$4,grafico!$O$4:$P$4)</c:f>
              <c:numCache>
                <c:formatCode>0.0%</c:formatCode>
                <c:ptCount val="15"/>
                <c:pt idx="0">
                  <c:v>0.12235368268827766</c:v>
                </c:pt>
                <c:pt idx="1">
                  <c:v>0.11600013133367656</c:v>
                </c:pt>
                <c:pt idx="2">
                  <c:v>0.13300592712251949</c:v>
                </c:pt>
                <c:pt idx="3">
                  <c:v>0.15055263785591705</c:v>
                </c:pt>
                <c:pt idx="4">
                  <c:v>0.14768739525749111</c:v>
                </c:pt>
                <c:pt idx="5">
                  <c:v>0.12859182287619395</c:v>
                </c:pt>
                <c:pt idx="6">
                  <c:v>0.14118295599103847</c:v>
                </c:pt>
                <c:pt idx="7">
                  <c:v>0.12718509889718541</c:v>
                </c:pt>
                <c:pt idx="8">
                  <c:v>0.12281897775510242</c:v>
                </c:pt>
                <c:pt idx="9">
                  <c:v>0.12865811238542876</c:v>
                </c:pt>
                <c:pt idx="10">
                  <c:v>0</c:v>
                </c:pt>
                <c:pt idx="11">
                  <c:v>0</c:v>
                </c:pt>
                <c:pt idx="13">
                  <c:v>0.12994546563550263</c:v>
                </c:pt>
                <c:pt idx="14">
                  <c:v>0.13260045022703498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73,6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73,0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66,2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66,6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68,2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63,5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66,8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70,0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70,4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67,4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68,9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(grafico!$B$5:$N$5,grafico!$O$5:$P$5)</c:f>
              <c:numCache>
                <c:formatCode>0.0%</c:formatCode>
                <c:ptCount val="15"/>
                <c:pt idx="0">
                  <c:v>0.73613532891600575</c:v>
                </c:pt>
                <c:pt idx="1">
                  <c:v>0.72961983977968436</c:v>
                </c:pt>
                <c:pt idx="2">
                  <c:v>0.71043248698372474</c:v>
                </c:pt>
                <c:pt idx="3">
                  <c:v>0.66197645205733491</c:v>
                </c:pt>
                <c:pt idx="4">
                  <c:v>0.66582315253438729</c:v>
                </c:pt>
                <c:pt idx="5">
                  <c:v>0.68194997094715504</c:v>
                </c:pt>
                <c:pt idx="6">
                  <c:v>0.63547893764978824</c:v>
                </c:pt>
                <c:pt idx="7">
                  <c:v>0.66782325330617132</c:v>
                </c:pt>
                <c:pt idx="8">
                  <c:v>0.69965793574565149</c:v>
                </c:pt>
                <c:pt idx="9">
                  <c:v>0.70448507245238579</c:v>
                </c:pt>
                <c:pt idx="10">
                  <c:v>0</c:v>
                </c:pt>
                <c:pt idx="11">
                  <c:v>0</c:v>
                </c:pt>
                <c:pt idx="13">
                  <c:v>0.67387840549870248</c:v>
                </c:pt>
                <c:pt idx="14">
                  <c:v>0.68890136297288174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(grafico!$B$6:$N$6,grafico!$O$6:$P$6)</c:f>
              <c:numCache>
                <c:formatCode>0.0%</c:formatCode>
                <c:ptCount val="15"/>
                <c:pt idx="0">
                  <c:v>1.6681757247478061E-2</c:v>
                </c:pt>
                <c:pt idx="1">
                  <c:v>1.4163727737164756E-2</c:v>
                </c:pt>
                <c:pt idx="2">
                  <c:v>2.3492192511664414E-2</c:v>
                </c:pt>
                <c:pt idx="3">
                  <c:v>3.4550606247891344E-2</c:v>
                </c:pt>
                <c:pt idx="4">
                  <c:v>2.1568443164715949E-2</c:v>
                </c:pt>
                <c:pt idx="5">
                  <c:v>2.4867512026369967E-2</c:v>
                </c:pt>
                <c:pt idx="6">
                  <c:v>1.5055079886552275E-2</c:v>
                </c:pt>
                <c:pt idx="7">
                  <c:v>1.9011769042120881E-2</c:v>
                </c:pt>
                <c:pt idx="8">
                  <c:v>1.7856208144585214E-2</c:v>
                </c:pt>
                <c:pt idx="9">
                  <c:v>2.1664381012042325E-2</c:v>
                </c:pt>
                <c:pt idx="10">
                  <c:v>0</c:v>
                </c:pt>
                <c:pt idx="11">
                  <c:v>0</c:v>
                </c:pt>
                <c:pt idx="13">
                  <c:v>2.4989787490125436E-2</c:v>
                </c:pt>
                <c:pt idx="14">
                  <c:v>2.115451079829337E-2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5763768"/>
        <c:axId val="90389456"/>
      </c:barChart>
      <c:catAx>
        <c:axId val="195763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389456"/>
        <c:crosses val="autoZero"/>
        <c:auto val="1"/>
        <c:lblAlgn val="ctr"/>
        <c:lblOffset val="100"/>
        <c:noMultiLvlLbl val="0"/>
      </c:catAx>
      <c:valAx>
        <c:axId val="90389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5763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82912"/>
        <c:axId val="195592576"/>
      </c:lineChart>
      <c:catAx>
        <c:axId val="19558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95592576"/>
        <c:crosses val="autoZero"/>
        <c:auto val="1"/>
        <c:lblAlgn val="ctr"/>
        <c:lblOffset val="100"/>
        <c:noMultiLvlLbl val="0"/>
      </c:catAx>
      <c:valAx>
        <c:axId val="195592576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95582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983944178528555"/>
          <c:h val="0.8650612894863534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mensile!$C$2:$C$131</c:f>
              <c:strCache>
                <c:ptCount val="130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</c:strCache>
            </c:strRef>
          </c:cat>
          <c:val>
            <c:numRef>
              <c:f>mensile!$D$2:$D$131</c:f>
              <c:numCache>
                <c:formatCode>#,##0</c:formatCode>
                <c:ptCount val="130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19234</c:v>
                </c:pt>
                <c:pt idx="109">
                  <c:v>25684</c:v>
                </c:pt>
                <c:pt idx="110">
                  <c:v>29780</c:v>
                </c:pt>
                <c:pt idx="111">
                  <c:v>26671</c:v>
                </c:pt>
                <c:pt idx="112">
                  <c:v>31810</c:v>
                </c:pt>
                <c:pt idx="113">
                  <c:v>30617</c:v>
                </c:pt>
                <c:pt idx="114">
                  <c:v>30419</c:v>
                </c:pt>
                <c:pt idx="115">
                  <c:v>12086</c:v>
                </c:pt>
                <c:pt idx="116">
                  <c:v>25565</c:v>
                </c:pt>
                <c:pt idx="117">
                  <c:v>32296</c:v>
                </c:pt>
                <c:pt idx="118">
                  <c:v>34072</c:v>
                </c:pt>
                <c:pt idx="119">
                  <c:v>28783</c:v>
                </c:pt>
                <c:pt idx="120">
                  <c:v>19986</c:v>
                </c:pt>
                <c:pt idx="121">
                  <c:v>24825</c:v>
                </c:pt>
                <c:pt idx="122">
                  <c:v>29755</c:v>
                </c:pt>
                <c:pt idx="123">
                  <c:v>27509</c:v>
                </c:pt>
                <c:pt idx="124">
                  <c:v>36475</c:v>
                </c:pt>
                <c:pt idx="125">
                  <c:v>33335</c:v>
                </c:pt>
                <c:pt idx="126">
                  <c:v>28882</c:v>
                </c:pt>
                <c:pt idx="127">
                  <c:v>12053</c:v>
                </c:pt>
                <c:pt idx="128">
                  <c:v>28568</c:v>
                </c:pt>
                <c:pt idx="129">
                  <c:v>37030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572800"/>
        <c:axId val="195573184"/>
      </c:lineChart>
      <c:catAx>
        <c:axId val="19557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5573184"/>
        <c:crosses val="autoZero"/>
        <c:auto val="1"/>
        <c:lblAlgn val="ctr"/>
        <c:lblOffset val="100"/>
        <c:noMultiLvlLbl val="0"/>
      </c:catAx>
      <c:valAx>
        <c:axId val="19557318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557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13012392040718E-2"/>
          <c:y val="2.9462982682975317E-2"/>
          <c:w val="0.92294778905461894"/>
          <c:h val="0.89664233784004532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mensile!$C$13:$C$131</c:f>
              <c:strCache>
                <c:ptCount val="119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mensile!$C$13:$C$131</c:f>
              <c:strCache>
                <c:ptCount val="119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</c:strCache>
            </c:strRef>
          </c:cat>
          <c:val>
            <c:numRef>
              <c:f>mensile!$E$13:$E$131</c:f>
              <c:numCache>
                <c:formatCode>#,##0</c:formatCode>
                <c:ptCount val="119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26579.75</c:v>
                </c:pt>
                <c:pt idx="98">
                  <c:v>26698.25</c:v>
                </c:pt>
                <c:pt idx="99">
                  <c:v>26737.666666666668</c:v>
                </c:pt>
                <c:pt idx="100">
                  <c:v>26819.5</c:v>
                </c:pt>
                <c:pt idx="101">
                  <c:v>26852.333333333332</c:v>
                </c:pt>
                <c:pt idx="102">
                  <c:v>26726.666666666668</c:v>
                </c:pt>
                <c:pt idx="103">
                  <c:v>26793.666666666668</c:v>
                </c:pt>
                <c:pt idx="104">
                  <c:v>26859.916666666668</c:v>
                </c:pt>
                <c:pt idx="105">
                  <c:v>26757.166666666668</c:v>
                </c:pt>
                <c:pt idx="106">
                  <c:v>26679.416666666668</c:v>
                </c:pt>
                <c:pt idx="107">
                  <c:v>26937.75</c:v>
                </c:pt>
                <c:pt idx="108">
                  <c:v>27251.416666666668</c:v>
                </c:pt>
                <c:pt idx="109">
                  <c:v>27314.083333333332</c:v>
                </c:pt>
                <c:pt idx="110">
                  <c:v>27242.5</c:v>
                </c:pt>
                <c:pt idx="111">
                  <c:v>27240.416666666668</c:v>
                </c:pt>
                <c:pt idx="112">
                  <c:v>27310.25</c:v>
                </c:pt>
                <c:pt idx="113">
                  <c:v>27699</c:v>
                </c:pt>
                <c:pt idx="114">
                  <c:v>27925.5</c:v>
                </c:pt>
                <c:pt idx="115">
                  <c:v>27797.416666666668</c:v>
                </c:pt>
                <c:pt idx="116">
                  <c:v>27794.666666666668</c:v>
                </c:pt>
                <c:pt idx="117">
                  <c:v>28044.916666666668</c:v>
                </c:pt>
                <c:pt idx="118">
                  <c:v>28439.416666666668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23040"/>
        <c:axId val="164922648"/>
      </c:lineChart>
      <c:catAx>
        <c:axId val="16492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64922648"/>
        <c:crosses val="autoZero"/>
        <c:auto val="0"/>
        <c:lblAlgn val="ctr"/>
        <c:lblOffset val="100"/>
        <c:noMultiLvlLbl val="0"/>
      </c:catAx>
      <c:valAx>
        <c:axId val="164922648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64923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9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9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8188"/>
            <a:ext cx="6586537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689242"/>
            <a:ext cx="5438775" cy="444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9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90"/>
            <a:ext cx="2946400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82625"/>
            <a:ext cx="6061075" cy="3409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06363" y="738188"/>
            <a:ext cx="6586537" cy="37052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OTTOBRE 2017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28 novembre 2017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722044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– Ottobre 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 SPECIAL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Nuova da Gennaio 2017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781863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– Ottobre 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 2015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Chiusa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da Dicembre 2016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e 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06243"/>
              </p:ext>
            </p:extLst>
          </p:nvPr>
        </p:nvGraphicFramePr>
        <p:xfrm>
          <a:off x="516313" y="1028969"/>
          <a:ext cx="11159375" cy="4776295"/>
        </p:xfrm>
        <a:graphic>
          <a:graphicData uri="http://schemas.openxmlformats.org/drawingml/2006/table">
            <a:tbl>
              <a:tblPr/>
              <a:tblGrid>
                <a:gridCol w="1019645"/>
                <a:gridCol w="1019645"/>
                <a:gridCol w="815879"/>
                <a:gridCol w="815879"/>
                <a:gridCol w="815879"/>
                <a:gridCol w="815879"/>
                <a:gridCol w="815879"/>
                <a:gridCol w="815879"/>
                <a:gridCol w="815879"/>
                <a:gridCol w="815879"/>
                <a:gridCol w="815879"/>
                <a:gridCol w="815879"/>
                <a:gridCol w="961295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29.307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263.645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264.037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278.381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125.806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137.988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139.530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1.157.131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1.231.642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1.328.799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Tipologie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euro)</a:t>
            </a: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43416"/>
              </p:ext>
            </p:extLst>
          </p:nvPr>
        </p:nvGraphicFramePr>
        <p:xfrm>
          <a:off x="407371" y="980728"/>
          <a:ext cx="11377258" cy="4791535"/>
        </p:xfrm>
        <a:graphic>
          <a:graphicData uri="http://schemas.openxmlformats.org/drawingml/2006/table">
            <a:tbl>
              <a:tblPr/>
              <a:tblGrid>
                <a:gridCol w="1032994"/>
                <a:gridCol w="1032994"/>
                <a:gridCol w="826559"/>
                <a:gridCol w="826559"/>
                <a:gridCol w="826559"/>
                <a:gridCol w="826559"/>
                <a:gridCol w="826559"/>
                <a:gridCol w="826559"/>
                <a:gridCol w="826559"/>
                <a:gridCol w="826559"/>
                <a:gridCol w="826559"/>
                <a:gridCol w="826559"/>
                <a:gridCol w="1045680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Ott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244.331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241.777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253.720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19.314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22.260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Avvisi Nazionale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51169"/>
              </p:ext>
            </p:extLst>
          </p:nvPr>
        </p:nvGraphicFramePr>
        <p:xfrm>
          <a:off x="150277" y="1135326"/>
          <a:ext cx="11891446" cy="464980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83.486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84.706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39.886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1.328.799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317.048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213.759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742.840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09777"/>
              </p:ext>
            </p:extLst>
          </p:nvPr>
        </p:nvGraphicFramePr>
        <p:xfrm>
          <a:off x="104268" y="996232"/>
          <a:ext cx="12040404" cy="490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71546"/>
                <a:gridCol w="809286"/>
                <a:gridCol w="796361"/>
                <a:gridCol w="841671"/>
                <a:gridCol w="751051"/>
                <a:gridCol w="796361"/>
                <a:gridCol w="868757"/>
                <a:gridCol w="796361"/>
                <a:gridCol w="796361"/>
                <a:gridCol w="796361"/>
                <a:gridCol w="878821"/>
                <a:gridCol w="874473"/>
                <a:gridCol w="606810"/>
                <a:gridCol w="864096"/>
                <a:gridCol w="792088"/>
              </a:tblGrid>
              <a:tr h="420911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2016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247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2.500.456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2.954.307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3.513.678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3.014.361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4.096.355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3.717.922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3.366.837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1.606.163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3.171.334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4.303.654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29.664.598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32.241.067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295251"/>
              </p:ext>
            </p:extLst>
          </p:nvPr>
        </p:nvGraphicFramePr>
        <p:xfrm>
          <a:off x="-25085" y="1988840"/>
          <a:ext cx="12343381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7007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Ottobre 2017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75896" y="1037424"/>
            <a:ext cx="10840208" cy="5438752"/>
            <a:chOff x="714507" y="1037424"/>
            <a:chExt cx="10840208" cy="5438752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7087793" y="1458528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3331261" y="1461869"/>
              <a:ext cx="936463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447371" y="1459522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5206405" y="1461871"/>
              <a:ext cx="936463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457251" y="1125294"/>
              <a:ext cx="936656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965168" y="1461339"/>
              <a:ext cx="936463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53" name="Grafico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36993406"/>
                </p:ext>
              </p:extLst>
            </p:nvPr>
          </p:nvGraphicFramePr>
          <p:xfrm>
            <a:off x="755143" y="1037424"/>
            <a:ext cx="10799572" cy="5157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4" name="Rettangolo 53"/>
            <p:cNvSpPr/>
            <p:nvPr/>
          </p:nvSpPr>
          <p:spPr bwMode="auto">
            <a:xfrm>
              <a:off x="10844655" y="1454751"/>
              <a:ext cx="576000" cy="44712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428447" y="1126960"/>
              <a:ext cx="872556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338672" y="1127779"/>
              <a:ext cx="936656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221150" y="1127779"/>
              <a:ext cx="930899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309914" y="1126626"/>
              <a:ext cx="872556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187949" y="1124744"/>
              <a:ext cx="882749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7100355" y="1127919"/>
              <a:ext cx="930899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8055602" y="1126672"/>
              <a:ext cx="902812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979602" y="1128417"/>
              <a:ext cx="930899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941900" y="1123322"/>
              <a:ext cx="902812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877522" y="1124943"/>
              <a:ext cx="558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Grafico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4588938"/>
                </p:ext>
              </p:extLst>
            </p:nvPr>
          </p:nvGraphicFramePr>
          <p:xfrm>
            <a:off x="714507" y="1285200"/>
            <a:ext cx="10799572" cy="51909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Ottobre 2017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90837" y="1296055"/>
            <a:ext cx="10810326" cy="4927894"/>
            <a:chOff x="690837" y="1296055"/>
            <a:chExt cx="10810326" cy="4927894"/>
          </a:xfrm>
        </p:grpSpPr>
        <p:sp>
          <p:nvSpPr>
            <p:cNvPr id="28" name="Rettangolo 27"/>
            <p:cNvSpPr/>
            <p:nvPr/>
          </p:nvSpPr>
          <p:spPr bwMode="auto">
            <a:xfrm>
              <a:off x="7464152" y="1730647"/>
              <a:ext cx="1085504" cy="414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9564153" y="1733435"/>
              <a:ext cx="1085504" cy="414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417775" y="1729914"/>
              <a:ext cx="1085504" cy="414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3424706" y="1732793"/>
              <a:ext cx="1085504" cy="414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 bwMode="auto">
            <a:xfrm>
              <a:off x="5442464" y="1747228"/>
              <a:ext cx="1085504" cy="414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400108" y="1300015"/>
              <a:ext cx="1085504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542288" y="1301710"/>
              <a:ext cx="846847" cy="280143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438083" y="1302543"/>
              <a:ext cx="1085504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449910" y="1302543"/>
              <a:ext cx="1085504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573515" y="1301370"/>
              <a:ext cx="846847" cy="277562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608240" y="1299455"/>
              <a:ext cx="846847" cy="281417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7490327" y="1302686"/>
              <a:ext cx="1085504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8645244" y="1301417"/>
              <a:ext cx="846847" cy="281417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9566547" y="1303192"/>
              <a:ext cx="1085504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0693470" y="1296055"/>
              <a:ext cx="615889" cy="281417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graphicFrame>
          <p:nvGraphicFramePr>
            <p:cNvPr id="18" name="Grafico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02644717"/>
                </p:ext>
              </p:extLst>
            </p:nvPr>
          </p:nvGraphicFramePr>
          <p:xfrm>
            <a:off x="690837" y="1577472"/>
            <a:ext cx="10810326" cy="46464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22128</TotalTime>
  <Words>821</Words>
  <Application>Microsoft Office PowerPoint</Application>
  <PresentationFormat>Widescreen</PresentationFormat>
  <Paragraphs>645</Paragraphs>
  <Slides>9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1922</cp:revision>
  <cp:lastPrinted>2017-11-20T12:16:34Z</cp:lastPrinted>
  <dcterms:created xsi:type="dcterms:W3CDTF">2006-03-29T09:09:15Z</dcterms:created>
  <dcterms:modified xsi:type="dcterms:W3CDTF">2017-11-22T08:40:05Z</dcterms:modified>
</cp:coreProperties>
</file>