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4"/>
  </p:notesMasterIdLst>
  <p:handoutMasterIdLst>
    <p:handoutMasterId r:id="rId15"/>
  </p:handoutMasterIdLst>
  <p:sldIdLst>
    <p:sldId id="324" r:id="rId4"/>
    <p:sldId id="319" r:id="rId5"/>
    <p:sldId id="310" r:id="rId6"/>
    <p:sldId id="311" r:id="rId7"/>
    <p:sldId id="320" r:id="rId8"/>
    <p:sldId id="321" r:id="rId9"/>
    <p:sldId id="318" r:id="rId10"/>
    <p:sldId id="315" r:id="rId11"/>
    <p:sldId id="316" r:id="rId12"/>
    <p:sldId id="327" r:id="rId13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11"/>
            <p14:sldId id="320"/>
            <p14:sldId id="321"/>
            <p14:sldId id="318"/>
            <p14:sldId id="315"/>
            <p14:sldId id="31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CD1"/>
    <a:srgbClr val="FFCB25"/>
    <a:srgbClr val="5A6F90"/>
    <a:srgbClr val="FEFE50"/>
    <a:srgbClr val="FC9728"/>
    <a:srgbClr val="576B8A"/>
    <a:srgbClr val="FDE88D"/>
    <a:srgbClr val="FFFF00"/>
    <a:srgbClr val="FFFE62"/>
    <a:srgbClr val="FCF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4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7\10_Ottobre\Elaborazioni%20Ottobre%202017\Grafico%20Spaccatura%20Video%20Ottobre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Grafico!$C$1</c:f>
              <c:strCache>
                <c:ptCount val="1"/>
                <c:pt idx="0">
                  <c:v>Video ADV  
Podcasting video/Video Banner  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</c:spPr>
          <c:invertIfNegative val="0"/>
          <c:cat>
            <c:strRef>
              <c:f>Grafico!$A$2:$A$24</c:f>
              <c:strCache>
                <c:ptCount val="2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  <c:pt idx="22">
                  <c:v>ott</c:v>
                </c:pt>
              </c:strCache>
            </c:strRef>
          </c:cat>
          <c:val>
            <c:numRef>
              <c:f>Grafico!$C$2:$C$24</c:f>
              <c:numCache>
                <c:formatCode>0.0%</c:formatCode>
                <c:ptCount val="23"/>
                <c:pt idx="0">
                  <c:v>0.25167413871437644</c:v>
                </c:pt>
                <c:pt idx="1">
                  <c:v>0.27441014759438237</c:v>
                </c:pt>
                <c:pt idx="2">
                  <c:v>0.27221853368423582</c:v>
                </c:pt>
                <c:pt idx="3">
                  <c:v>0.28874385235365396</c:v>
                </c:pt>
                <c:pt idx="4">
                  <c:v>0.28422289911866722</c:v>
                </c:pt>
                <c:pt idx="5">
                  <c:v>0.22492158428402176</c:v>
                </c:pt>
                <c:pt idx="6">
                  <c:v>0.26872612266665241</c:v>
                </c:pt>
                <c:pt idx="7">
                  <c:v>0.240037892722472</c:v>
                </c:pt>
                <c:pt idx="8">
                  <c:v>0.23524064993686322</c:v>
                </c:pt>
                <c:pt idx="9">
                  <c:v>0.23506927572598549</c:v>
                </c:pt>
                <c:pt idx="10">
                  <c:v>0.21904074522047995</c:v>
                </c:pt>
                <c:pt idx="11">
                  <c:v>0.24343394025876772</c:v>
                </c:pt>
                <c:pt idx="12" formatCode="General">
                  <c:v>0</c:v>
                </c:pt>
                <c:pt idx="13">
                  <c:v>0.21482275984651175</c:v>
                </c:pt>
                <c:pt idx="14">
                  <c:v>0.24089861153463671</c:v>
                </c:pt>
                <c:pt idx="15">
                  <c:v>0.23535972010750328</c:v>
                </c:pt>
                <c:pt idx="16">
                  <c:v>0.21820709335493166</c:v>
                </c:pt>
                <c:pt idx="17">
                  <c:v>0.19307403165204717</c:v>
                </c:pt>
                <c:pt idx="18">
                  <c:v>0.20562534864214921</c:v>
                </c:pt>
                <c:pt idx="19">
                  <c:v>0.17842516732680344</c:v>
                </c:pt>
                <c:pt idx="20">
                  <c:v>0.19472979863204237</c:v>
                </c:pt>
                <c:pt idx="21">
                  <c:v>0.2303041338742132</c:v>
                </c:pt>
                <c:pt idx="22">
                  <c:v>0.21910362949488346</c:v>
                </c:pt>
              </c:numCache>
            </c:numRef>
          </c:val>
        </c:ser>
        <c:ser>
          <c:idx val="1"/>
          <c:order val="1"/>
          <c:tx>
            <c:strRef>
              <c:f>Grafico!$B$1</c:f>
              <c:strCache>
                <c:ptCount val="1"/>
                <c:pt idx="0">
                  <c:v>Video ADV
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cat>
            <c:strRef>
              <c:f>Grafico!$A$2:$A$24</c:f>
              <c:strCache>
                <c:ptCount val="2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  <c:pt idx="22">
                  <c:v>ott</c:v>
                </c:pt>
              </c:strCache>
            </c:strRef>
          </c:cat>
          <c:val>
            <c:numRef>
              <c:f>Grafico!$B$2:$B$24</c:f>
              <c:numCache>
                <c:formatCode>0.0%</c:formatCode>
                <c:ptCount val="23"/>
                <c:pt idx="0">
                  <c:v>0.74832586128562362</c:v>
                </c:pt>
                <c:pt idx="1">
                  <c:v>0.7255898524056178</c:v>
                </c:pt>
                <c:pt idx="2">
                  <c:v>0.72778146631576413</c:v>
                </c:pt>
                <c:pt idx="3">
                  <c:v>0.71125614764634593</c:v>
                </c:pt>
                <c:pt idx="4">
                  <c:v>0.71577710088133273</c:v>
                </c:pt>
                <c:pt idx="5">
                  <c:v>0.77507841571597835</c:v>
                </c:pt>
                <c:pt idx="6">
                  <c:v>0.73127387733334748</c:v>
                </c:pt>
                <c:pt idx="7">
                  <c:v>0.759962107277528</c:v>
                </c:pt>
                <c:pt idx="8">
                  <c:v>0.76475935006313678</c:v>
                </c:pt>
                <c:pt idx="9">
                  <c:v>0.76493072427401443</c:v>
                </c:pt>
                <c:pt idx="10">
                  <c:v>0.78095925477952011</c:v>
                </c:pt>
                <c:pt idx="11">
                  <c:v>0.75656605974123237</c:v>
                </c:pt>
                <c:pt idx="12" formatCode="General">
                  <c:v>0</c:v>
                </c:pt>
                <c:pt idx="13">
                  <c:v>0.78517724015348822</c:v>
                </c:pt>
                <c:pt idx="14">
                  <c:v>0.75910138846536346</c:v>
                </c:pt>
                <c:pt idx="15">
                  <c:v>0.76464027989249683</c:v>
                </c:pt>
                <c:pt idx="16">
                  <c:v>0.78179290664506851</c:v>
                </c:pt>
                <c:pt idx="17">
                  <c:v>0.80692596834795283</c:v>
                </c:pt>
                <c:pt idx="18">
                  <c:v>0.7943746513578509</c:v>
                </c:pt>
                <c:pt idx="19">
                  <c:v>0.82157483267319664</c:v>
                </c:pt>
                <c:pt idx="20">
                  <c:v>0.80527020136795757</c:v>
                </c:pt>
                <c:pt idx="21">
                  <c:v>0.76969586612578678</c:v>
                </c:pt>
                <c:pt idx="22">
                  <c:v>0.78089637050511651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2926560"/>
        <c:axId val="133807672"/>
      </c:barChart>
      <c:catAx>
        <c:axId val="1329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33807672"/>
        <c:crosses val="autoZero"/>
        <c:auto val="1"/>
        <c:lblAlgn val="ctr"/>
        <c:lblOffset val="100"/>
        <c:tickLblSkip val="1"/>
        <c:noMultiLvlLbl val="1"/>
      </c:catAx>
      <c:valAx>
        <c:axId val="133807672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300" b="1"/>
            </a:pPr>
            <a:endParaRPr lang="it-IT"/>
          </a:p>
        </c:txPr>
        <c:crossAx val="132926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30783888805535"/>
          <c:y val="0.91483931963001763"/>
          <c:w val="0.65456798113365677"/>
          <c:h val="8.4961593920203235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0.54177</cdr:x>
      <cdr:y>0.01351</cdr:y>
    </cdr:from>
    <cdr:to>
      <cdr:x>0.57977</cdr:x>
      <cdr:y>0.88376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6199699" y="73236"/>
          <a:ext cx="434851" cy="47176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98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9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smtClean="0">
                <a:solidFill>
                  <a:srgbClr val="FFFFFF"/>
                </a:solidFill>
              </a:rPr>
              <a:t>PRESENTAZIONE </a:t>
            </a:r>
            <a:endParaRPr lang="it-IT" sz="44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DATI OTTOBRE 2017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45717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28 novembre 2017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58401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OTTOBRE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9645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OTTOBRE 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8533"/>
              </p:ext>
            </p:extLst>
          </p:nvPr>
        </p:nvGraphicFramePr>
        <p:xfrm>
          <a:off x="896780" y="725098"/>
          <a:ext cx="10398440" cy="549300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924961"/>
                <a:gridCol w="864991"/>
                <a:gridCol w="786848"/>
                <a:gridCol w="904252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292.662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54.727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5.823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354.043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08489"/>
              </p:ext>
            </p:extLst>
          </p:nvPr>
        </p:nvGraphicFramePr>
        <p:xfrm>
          <a:off x="732001" y="711650"/>
          <a:ext cx="10727999" cy="549300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140842"/>
                <a:gridCol w="1153164"/>
                <a:gridCol w="1294897"/>
                <a:gridCol w="1127946"/>
                <a:gridCol w="1127946"/>
                <a:gridCol w="1127946"/>
                <a:gridCol w="1054826"/>
                <a:gridCol w="188126"/>
                <a:gridCol w="1277790"/>
                <a:gridCol w="1234516"/>
              </a:tblGrid>
              <a:tr h="4179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29.540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262.404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69.013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22.626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354.043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62860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67305"/>
              </p:ext>
            </p:extLst>
          </p:nvPr>
        </p:nvGraphicFramePr>
        <p:xfrm>
          <a:off x="137160" y="640239"/>
          <a:ext cx="11917681" cy="58634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26984"/>
                <a:gridCol w="851296"/>
                <a:gridCol w="838200"/>
                <a:gridCol w="762000"/>
                <a:gridCol w="868680"/>
                <a:gridCol w="838200"/>
                <a:gridCol w="838200"/>
                <a:gridCol w="746760"/>
                <a:gridCol w="883920"/>
                <a:gridCol w="716280"/>
                <a:gridCol w="762000"/>
                <a:gridCol w="746760"/>
                <a:gridCol w="812798"/>
                <a:gridCol w="116842"/>
                <a:gridCol w="716280"/>
                <a:gridCol w="792481"/>
              </a:tblGrid>
              <a:tr h="6399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NEWSLETTER/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EMAIL/SMS/MMS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12.003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212.383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80.425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8.239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4.832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27.533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20.631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354.043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878839" y="155354"/>
            <a:ext cx="7968163" cy="438427"/>
          </a:xfrm>
        </p:spPr>
        <p:txBody>
          <a:bodyPr/>
          <a:lstStyle/>
          <a:p>
            <a:r>
              <a:rPr lang="it-IT" altLang="it-IT" sz="1400" i="1" dirty="0"/>
              <a:t>Fatturato VIDEO per mese </a:t>
            </a:r>
            <a:r>
              <a:rPr lang="it-IT" altLang="it-IT" sz="1400" i="1" dirty="0" smtClean="0"/>
              <a:t>Ad ottobre 2017 </a:t>
            </a:r>
            <a:r>
              <a:rPr lang="it-IT" altLang="it-IT" sz="1400" i="1" dirty="0"/>
              <a:t>in valore assoluto e percentuale suddiviso per le tipologie </a:t>
            </a:r>
            <a:r>
              <a:rPr lang="it-IT" altLang="it-IT" sz="1400" i="1" dirty="0" err="1"/>
              <a:t>Podcasting</a:t>
            </a:r>
            <a:r>
              <a:rPr lang="it-IT" altLang="it-IT" sz="1400" i="1" dirty="0"/>
              <a:t> video/Video Banner e </a:t>
            </a:r>
            <a:r>
              <a:rPr lang="it-IT" altLang="it-IT" sz="1400" i="1" dirty="0" err="1"/>
              <a:t>Pre</a:t>
            </a:r>
            <a:r>
              <a:rPr lang="it-IT" altLang="it-IT" sz="1400" i="1" dirty="0"/>
              <a:t>-</a:t>
            </a:r>
            <a:r>
              <a:rPr lang="it-IT" altLang="it-IT" sz="1400" i="1" dirty="0" err="1"/>
              <a:t>Mid</a:t>
            </a:r>
            <a:r>
              <a:rPr lang="it-IT" altLang="it-IT" sz="1400" i="1" dirty="0"/>
              <a:t>-Post </a:t>
            </a:r>
            <a:r>
              <a:rPr lang="it-IT" altLang="it-IT" sz="1400" i="1" dirty="0" err="1"/>
              <a:t>Roll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54424"/>
              </p:ext>
            </p:extLst>
          </p:nvPr>
        </p:nvGraphicFramePr>
        <p:xfrm>
          <a:off x="980516" y="690116"/>
          <a:ext cx="10230968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50194"/>
                <a:gridCol w="1137046"/>
                <a:gridCol w="1137046"/>
                <a:gridCol w="1137046"/>
                <a:gridCol w="1137046"/>
                <a:gridCol w="1137046"/>
                <a:gridCol w="1137046"/>
                <a:gridCol w="188397"/>
                <a:gridCol w="1095191"/>
                <a:gridCol w="1074910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endParaRPr lang="it-IT" sz="1300" b="1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  <a:p>
                      <a:pPr algn="ctr" rtl="0" fontAlgn="ctr"/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17.303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-7,3%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63.122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80.425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/>
              <a:t>Trend del fatturato VIDEO per le tipologie </a:t>
            </a:r>
            <a:r>
              <a:rPr lang="it-IT" sz="1400" i="1" dirty="0" err="1"/>
              <a:t>Podcasting</a:t>
            </a:r>
            <a:r>
              <a:rPr lang="it-IT" sz="1400" i="1" dirty="0"/>
              <a:t> video/Video Banner e </a:t>
            </a:r>
            <a:r>
              <a:rPr lang="it-IT" sz="1400" i="1" dirty="0" err="1"/>
              <a:t>Pre</a:t>
            </a:r>
            <a:r>
              <a:rPr lang="it-IT" sz="1400" i="1" dirty="0"/>
              <a:t>-</a:t>
            </a:r>
            <a:r>
              <a:rPr lang="it-IT" sz="1400" i="1" dirty="0" err="1"/>
              <a:t>Mid</a:t>
            </a:r>
            <a:r>
              <a:rPr lang="it-IT" sz="1400" i="1" dirty="0"/>
              <a:t>-Post </a:t>
            </a:r>
            <a:r>
              <a:rPr lang="it-IT" sz="1400" i="1" dirty="0" err="1"/>
              <a:t>Roll</a:t>
            </a:r>
            <a:endParaRPr lang="it-IT" sz="1400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663389" y="928350"/>
            <a:ext cx="10865223" cy="5531575"/>
            <a:chOff x="726141" y="928350"/>
            <a:chExt cx="10865223" cy="5531575"/>
          </a:xfrm>
        </p:grpSpPr>
        <p:sp>
          <p:nvSpPr>
            <p:cNvPr id="13" name="Rechteck 4"/>
            <p:cNvSpPr/>
            <p:nvPr/>
          </p:nvSpPr>
          <p:spPr>
            <a:xfrm rot="5400000">
              <a:off x="3560083" y="330265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Rechteck 4"/>
            <p:cNvSpPr/>
            <p:nvPr/>
          </p:nvSpPr>
          <p:spPr>
            <a:xfrm rot="5400000">
              <a:off x="9198875" y="330260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3145508" y="928350"/>
              <a:ext cx="6745794" cy="324720"/>
              <a:chOff x="3266531" y="928350"/>
              <a:chExt cx="6745794" cy="324720"/>
            </a:xfrm>
          </p:grpSpPr>
          <p:sp>
            <p:nvSpPr>
              <p:cNvPr id="11" name="CasellaDiTesto 10"/>
              <p:cNvSpPr txBox="1"/>
              <p:nvPr/>
            </p:nvSpPr>
            <p:spPr bwMode="auto">
              <a:xfrm>
                <a:off x="3266531" y="928350"/>
                <a:ext cx="11232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 bwMode="auto">
              <a:xfrm>
                <a:off x="8911437" y="945293"/>
                <a:ext cx="11008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</p:grpSp>
        <p:graphicFrame>
          <p:nvGraphicFramePr>
            <p:cNvPr id="10" name="Grafico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288794"/>
                </p:ext>
              </p:extLst>
            </p:nvPr>
          </p:nvGraphicFramePr>
          <p:xfrm>
            <a:off x="726141" y="1579299"/>
            <a:ext cx="10865223" cy="4880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0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481853" y="28354"/>
            <a:ext cx="11228294" cy="438427"/>
          </a:xfrm>
        </p:spPr>
        <p:txBody>
          <a:bodyPr/>
          <a:lstStyle/>
          <a:p>
            <a:r>
              <a:rPr lang="it-IT" sz="1400" i="1" dirty="0"/>
              <a:t>Ranking per fascia di fatturato totale (per 1.000) </a:t>
            </a:r>
            <a:r>
              <a:rPr lang="it-IT" sz="1400" i="1" dirty="0" smtClean="0"/>
              <a:t>- </a:t>
            </a:r>
            <a:r>
              <a:rPr lang="it-IT" sz="1400" i="1" dirty="0"/>
              <a:t>Crescita </a:t>
            </a:r>
            <a:r>
              <a:rPr lang="it-IT" sz="1400" i="1" dirty="0" smtClean="0"/>
              <a:t>% E PESO DEL FATTURATO MENSILE</a:t>
            </a:r>
            <a:endParaRPr lang="it-IT" sz="1400" i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02825"/>
              </p:ext>
            </p:extLst>
          </p:nvPr>
        </p:nvGraphicFramePr>
        <p:xfrm>
          <a:off x="858001" y="557492"/>
          <a:ext cx="10475999" cy="5807886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2075"/>
                <a:gridCol w="119562"/>
                <a:gridCol w="1097425"/>
              </a:tblGrid>
              <a:tr h="4458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36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32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2017</a:t>
                      </a:r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2016 </a:t>
                      </a:r>
                    </a:p>
                    <a:p>
                      <a:pPr algn="ctr" fontAlgn="ctr"/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0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32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PER MESE </a:t>
                      </a:r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  <a:endParaRPr lang="it-IT" sz="10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324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56640" y="6477320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</p:spTree>
    <p:extLst>
      <p:ext uri="{BB962C8B-B14F-4D97-AF65-F5344CB8AC3E}">
        <p14:creationId xmlns:p14="http://schemas.microsoft.com/office/powerpoint/2010/main" val="41719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053574" y="6474332"/>
            <a:ext cx="10345946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5" name="Sottotitolo 3"/>
          <p:cNvSpPr txBox="1">
            <a:spLocks/>
          </p:cNvSpPr>
          <p:nvPr/>
        </p:nvSpPr>
        <p:spPr>
          <a:xfrm>
            <a:off x="481853" y="28354"/>
            <a:ext cx="11228294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fatturato totale (per 1.000) - Crescita % E PESO DEL FATTURATO PROGRESSIVO</a:t>
            </a:r>
            <a:endParaRPr lang="it-IT" sz="1400" i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76521"/>
              </p:ext>
            </p:extLst>
          </p:nvPr>
        </p:nvGraphicFramePr>
        <p:xfrm>
          <a:off x="858001" y="515956"/>
          <a:ext cx="10475999" cy="5846279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4801"/>
                <a:gridCol w="116836"/>
                <a:gridCol w="1097425"/>
              </a:tblGrid>
              <a:tr h="48347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481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17571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13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PROGRESSIVO</a:t>
                      </a:r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SUL 2016 </a:t>
                      </a:r>
                    </a:p>
                    <a:p>
                      <a:pPr algn="ctr" fontAlgn="ctr"/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</a:p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13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PROGRESSIVO </a:t>
                      </a:r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</a:p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3513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618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618">
                <a:tc vMerge="1">
                  <a:txBody>
                    <a:bodyPr/>
                    <a:lstStyle/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3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598</TotalTime>
  <Words>1999</Words>
  <Application>Microsoft Office PowerPoint</Application>
  <PresentationFormat>Widescreen</PresentationFormat>
  <Paragraphs>1072</Paragraphs>
  <Slides>10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72</cp:revision>
  <cp:lastPrinted>2017-11-22T14:52:42Z</cp:lastPrinted>
  <dcterms:created xsi:type="dcterms:W3CDTF">2017-09-15T07:09:01Z</dcterms:created>
  <dcterms:modified xsi:type="dcterms:W3CDTF">2017-11-24T11:47:57Z</dcterms:modified>
  <cp:category/>
</cp:coreProperties>
</file>