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  <p:sldMasterId id="2147483669" r:id="rId2"/>
  </p:sldMasterIdLst>
  <p:notesMasterIdLst>
    <p:notesMasterId r:id="rId29"/>
  </p:notesMasterIdLst>
  <p:handoutMasterIdLst>
    <p:handoutMasterId r:id="rId30"/>
  </p:handoutMasterIdLst>
  <p:sldIdLst>
    <p:sldId id="256" r:id="rId3"/>
    <p:sldId id="490" r:id="rId4"/>
    <p:sldId id="484" r:id="rId5"/>
    <p:sldId id="469" r:id="rId6"/>
    <p:sldId id="485" r:id="rId7"/>
    <p:sldId id="470" r:id="rId8"/>
    <p:sldId id="494" r:id="rId9"/>
    <p:sldId id="463" r:id="rId10"/>
    <p:sldId id="486" r:id="rId11"/>
    <p:sldId id="451" r:id="rId12"/>
    <p:sldId id="459" r:id="rId13"/>
    <p:sldId id="460" r:id="rId14"/>
    <p:sldId id="454" r:id="rId15"/>
    <p:sldId id="465" r:id="rId16"/>
    <p:sldId id="461" r:id="rId17"/>
    <p:sldId id="466" r:id="rId18"/>
    <p:sldId id="462" r:id="rId19"/>
    <p:sldId id="467" r:id="rId20"/>
    <p:sldId id="471" r:id="rId21"/>
    <p:sldId id="488" r:id="rId22"/>
    <p:sldId id="472" r:id="rId23"/>
    <p:sldId id="477" r:id="rId24"/>
    <p:sldId id="492" r:id="rId25"/>
    <p:sldId id="478" r:id="rId26"/>
    <p:sldId id="493" r:id="rId27"/>
    <p:sldId id="476" r:id="rId28"/>
  </p:sldIdLst>
  <p:sldSz cx="9144000" cy="6858000" type="screen4x3"/>
  <p:notesSz cx="6797675" cy="9928225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astelli Chiara" initials="CC" lastIdx="9" clrIdx="0"/>
  <p:cmAuthor id="1" name="Selvaggi Laura" initials="SL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29C2"/>
    <a:srgbClr val="FEA70A"/>
    <a:srgbClr val="0D9727"/>
    <a:srgbClr val="E27A08"/>
    <a:srgbClr val="CC3399"/>
    <a:srgbClr val="E11FD3"/>
    <a:srgbClr val="FE8602"/>
    <a:srgbClr val="D7B213"/>
    <a:srgbClr val="D6A300"/>
    <a:srgbClr val="E127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E25E649-3F16-4E02-A733-19D2CDBF48F0}" styleName="Stile medio 3 - Color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Stile medio 3 - Colore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8034E78-7F5D-4C2E-B375-FC64B27BC917}" styleName="Stile 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06799F8-075E-4A3A-A7F6-7FBC6576F1A4}" styleName="Stile con tema 2 - Colore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Stile medio 2 - Color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ile medio 2 - Color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C2FFA5D-87B4-456A-9821-1D502468CF0F}" styleName="Stile con tema 1 - Color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Stile con tema 1 - Color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18" autoAdjust="0"/>
    <p:restoredTop sz="90053" autoAdjust="0"/>
  </p:normalViewPr>
  <p:slideViewPr>
    <p:cSldViewPr>
      <p:cViewPr varScale="1">
        <p:scale>
          <a:sx n="71" d="100"/>
          <a:sy n="71" d="100"/>
        </p:scale>
        <p:origin x="1536" y="60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9" d="100"/>
          <a:sy n="49" d="100"/>
        </p:scale>
        <p:origin x="-2910" y="-90"/>
      </p:cViewPr>
      <p:guideLst>
        <p:guide orient="horz" pos="3128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4.xml"/><Relationship Id="rId2" Type="http://schemas.openxmlformats.org/officeDocument/2006/relationships/slide" Target="slides/slide3.xml"/><Relationship Id="rId1" Type="http://schemas.openxmlformats.org/officeDocument/2006/relationships/slide" Target="slides/slide1.xml"/><Relationship Id="rId5" Type="http://schemas.openxmlformats.org/officeDocument/2006/relationships/slide" Target="slides/slide19.xml"/><Relationship Id="rId4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186" tIns="45594" rIns="91186" bIns="45594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9" y="1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186" tIns="45594" rIns="91186" bIns="45594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25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29751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186" tIns="45594" rIns="91186" bIns="45594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25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9" y="9429751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186" tIns="45594" rIns="91186" bIns="45594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fld id="{FB1385D0-92F9-46B7-84B9-A200D206588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48556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186" tIns="45594" rIns="91186" bIns="45594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9" y="1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186" tIns="45594" rIns="91186" bIns="45594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0937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1" y="4714874"/>
            <a:ext cx="5438776" cy="447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186" tIns="45594" rIns="91186" bIns="455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9751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186" tIns="45594" rIns="91186" bIns="45594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9" y="9429751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186" tIns="45594" rIns="91186" bIns="45594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fld id="{C24033AF-6ED7-4880-93D4-1FD554FF21C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80212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4033AF-6ED7-4880-93D4-1FD554FF21C0}" type="slidenum">
              <a:rPr lang="it-IT" smtClean="0"/>
              <a:pPr>
                <a:defRPr/>
              </a:pPr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02279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4033AF-6ED7-4880-93D4-1FD554FF21C0}" type="slidenum">
              <a:rPr lang="it-IT" smtClean="0"/>
              <a:pPr>
                <a:defRPr/>
              </a:pPr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38439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4033AF-6ED7-4880-93D4-1FD554FF21C0}" type="slidenum">
              <a:rPr lang="it-IT" smtClean="0"/>
              <a:pPr>
                <a:defRPr/>
              </a:pPr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36495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4033AF-6ED7-4880-93D4-1FD554FF21C0}" type="slidenum">
              <a:rPr lang="it-IT" smtClean="0"/>
              <a:pPr>
                <a:defRPr/>
              </a:pPr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507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4033AF-6ED7-4880-93D4-1FD554FF21C0}" type="slidenum">
              <a:rPr lang="it-IT" smtClean="0"/>
              <a:pPr>
                <a:defRPr/>
              </a:pPr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99029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4033AF-6ED7-4880-93D4-1FD554FF21C0}" type="slidenum">
              <a:rPr lang="it-IT" smtClean="0"/>
              <a:pPr>
                <a:defRPr/>
              </a:pPr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59839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4033AF-6ED7-4880-93D4-1FD554FF21C0}" type="slidenum">
              <a:rPr lang="it-IT" smtClean="0"/>
              <a:pPr>
                <a:defRPr/>
              </a:pPr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590618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4033AF-6ED7-4880-93D4-1FD554FF21C0}" type="slidenum">
              <a:rPr lang="it-IT" smtClean="0"/>
              <a:pPr>
                <a:defRPr/>
              </a:pPr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3672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4033AF-6ED7-4880-93D4-1FD554FF21C0}" type="slidenum">
              <a:rPr lang="it-IT" smtClean="0"/>
              <a:pPr>
                <a:defRPr/>
              </a:pPr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478779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4033AF-6ED7-4880-93D4-1FD554FF21C0}" type="slidenum">
              <a:rPr lang="it-IT" smtClean="0"/>
              <a:pPr>
                <a:defRPr/>
              </a:pPr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565884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4033AF-6ED7-4880-93D4-1FD554FF21C0}" type="slidenum">
              <a:rPr lang="it-IT" smtClean="0"/>
              <a:pPr>
                <a:defRPr/>
              </a:pPr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76013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4033AF-6ED7-4880-93D4-1FD554FF21C0}" type="slidenum">
              <a:rPr lang="it-IT" smtClean="0"/>
              <a:pPr>
                <a:defRPr/>
              </a:pPr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010986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4033AF-6ED7-4880-93D4-1FD554FF21C0}" type="slidenum">
              <a:rPr lang="it-IT" smtClean="0"/>
              <a:pPr>
                <a:defRPr/>
              </a:pPr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897499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4033AF-6ED7-4880-93D4-1FD554FF21C0}" type="slidenum">
              <a:rPr lang="it-IT" smtClean="0"/>
              <a:pPr>
                <a:defRPr/>
              </a:pPr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7326659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4033AF-6ED7-4880-93D4-1FD554FF21C0}" type="slidenum">
              <a:rPr lang="it-IT" smtClean="0"/>
              <a:pPr>
                <a:defRPr/>
              </a:pPr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268252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4033AF-6ED7-4880-93D4-1FD554FF21C0}" type="slidenum">
              <a:rPr lang="it-IT" smtClean="0"/>
              <a:pPr>
                <a:defRPr/>
              </a:pPr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582883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4033AF-6ED7-4880-93D4-1FD554FF21C0}" type="slidenum">
              <a:rPr lang="it-IT" smtClean="0"/>
              <a:pPr>
                <a:defRPr/>
              </a:pPr>
              <a:t>24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297325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4033AF-6ED7-4880-93D4-1FD554FF21C0}" type="slidenum">
              <a:rPr lang="it-IT" smtClean="0"/>
              <a:pPr>
                <a:defRPr/>
              </a:pPr>
              <a:t>25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891049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4033AF-6ED7-4880-93D4-1FD554FF21C0}" type="slidenum">
              <a:rPr lang="it-IT" smtClean="0"/>
              <a:pPr>
                <a:defRPr/>
              </a:pPr>
              <a:t>26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91907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4033AF-6ED7-4880-93D4-1FD554FF21C0}" type="slidenum">
              <a:rPr lang="it-IT" smtClean="0"/>
              <a:pPr>
                <a:defRPr/>
              </a:pPr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56122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4033AF-6ED7-4880-93D4-1FD554FF21C0}" type="slidenum">
              <a:rPr lang="it-IT" smtClean="0"/>
              <a:pPr>
                <a:defRPr/>
              </a:pPr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42080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4033AF-6ED7-4880-93D4-1FD554FF21C0}" type="slidenum">
              <a:rPr lang="it-IT" smtClean="0"/>
              <a:pPr>
                <a:defRPr/>
              </a:pPr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72570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4033AF-6ED7-4880-93D4-1FD554FF21C0}" type="slidenum">
              <a:rPr lang="it-IT" smtClean="0"/>
              <a:pPr>
                <a:defRPr/>
              </a:pPr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68954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4033AF-6ED7-4880-93D4-1FD554FF21C0}" type="slidenum">
              <a:rPr lang="it-IT" smtClean="0"/>
              <a:pPr>
                <a:defRPr/>
              </a:pPr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11330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4033AF-6ED7-4880-93D4-1FD554FF21C0}" type="slidenum">
              <a:rPr lang="it-IT" smtClean="0"/>
              <a:pPr>
                <a:defRPr/>
              </a:pPr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15014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4033AF-6ED7-4880-93D4-1FD554FF21C0}" type="slidenum">
              <a:rPr lang="it-IT" smtClean="0"/>
              <a:pPr>
                <a:defRPr/>
              </a:pPr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515368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t-IT"/>
          </a:p>
        </p:txBody>
      </p:sp>
      <p:sp>
        <p:nvSpPr>
          <p:cNvPr id="4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294200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4831706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638"/>
            <a:ext cx="2133600" cy="5211762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274638"/>
            <a:ext cx="6248400" cy="5211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436167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" y="1371600"/>
            <a:ext cx="7772400" cy="4114800"/>
          </a:xfrm>
        </p:spPr>
        <p:txBody>
          <a:bodyPr/>
          <a:lstStyle/>
          <a:p>
            <a:pPr lvl="0"/>
            <a:endParaRPr lang="it-IT" noProof="0" smtClean="0"/>
          </a:p>
        </p:txBody>
      </p:sp>
      <p:sp>
        <p:nvSpPr>
          <p:cNvPr id="4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3581551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t>28/09/2017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82517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t>28/09/2017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58860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t>28/09/2017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04898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t>28/09/2017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52268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t>28/09/2017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41071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t>28/09/2017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57881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t>28/09/2017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8982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2431416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t>28/09/2017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85206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t>28/09/2017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38132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t>28/09/2017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0368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t>28/09/2017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490861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t>28/09/2017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8385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82785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371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0" y="1371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6479960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7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366916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28069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3603398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7245012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0818957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3716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</p:txBody>
      </p:sp>
      <p:pic>
        <p:nvPicPr>
          <p:cNvPr id="4" name="Picture 2" descr="C:\MARKETING\PROGETTI\PPT REPLY TEMPLATE\elements\omini tutti colori 3d\green\reply_3d.png"/>
          <p:cNvPicPr>
            <a:picLocks noChangeAspect="1" noChangeArrowheads="1"/>
          </p:cNvPicPr>
          <p:nvPr userDrawn="1"/>
        </p:nvPicPr>
        <p:blipFill>
          <a:blip r:embed="rId14"/>
          <a:stretch>
            <a:fillRect/>
          </a:stretch>
        </p:blipFill>
        <p:spPr bwMode="auto">
          <a:xfrm>
            <a:off x="8327782" y="6039136"/>
            <a:ext cx="664033" cy="719138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ransition spd="med">
    <p:strips dir="rd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5F720B-6D24-4621-8DE8-F307F7949622}" type="datetimeFigureOut">
              <a:rPr lang="it-IT" smtClean="0"/>
              <a:t>28/09/2017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5889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1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899592" y="1484784"/>
            <a:ext cx="7416824" cy="1656184"/>
          </a:xfrm>
          <a:solidFill>
            <a:srgbClr val="FFFFFF"/>
          </a:solidFill>
          <a:ln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it-IT" sz="28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CANALE DI VENDITA IMPRESSION </a:t>
            </a:r>
            <a:br>
              <a:rPr lang="it-IT" sz="28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800" i="1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II TRIMESTRE 2017</a:t>
            </a:r>
            <a:r>
              <a:rPr lang="it-IT" sz="400" i="1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sz="400" i="1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400" i="1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sz="400" i="1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8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OSSERVATORIO FCP- ASSOINTERNET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63713" y="5876925"/>
            <a:ext cx="4959350" cy="647700"/>
          </a:xfrm>
        </p:spPr>
        <p:txBody>
          <a:bodyPr/>
          <a:lstStyle/>
          <a:p>
            <a:pPr eaLnBrk="1" hangingPunct="1">
              <a:spcBef>
                <a:spcPct val="50000"/>
              </a:spcBef>
              <a:buClrTx/>
            </a:pPr>
            <a:endParaRPr lang="it-IT" altLang="it-IT" sz="1800" dirty="0" smtClean="0"/>
          </a:p>
          <a:p>
            <a:pPr eaLnBrk="1" hangingPunct="1"/>
            <a:endParaRPr lang="it-IT" altLang="it-IT" sz="1800" dirty="0" smtClean="0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07" t="34375" r="44858" b="30972"/>
          <a:stretch>
            <a:fillRect/>
          </a:stretch>
        </p:blipFill>
        <p:spPr bwMode="auto">
          <a:xfrm>
            <a:off x="323528" y="3637420"/>
            <a:ext cx="4217987" cy="2282012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75" t="14444" r="74382" b="72963"/>
          <a:stretch>
            <a:fillRect/>
          </a:stretch>
        </p:blipFill>
        <p:spPr bwMode="auto">
          <a:xfrm>
            <a:off x="7069155" y="260648"/>
            <a:ext cx="1584325" cy="863600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2133600" y="6092825"/>
            <a:ext cx="49593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it-IT" altLang="it-IT" sz="2000" b="0" dirty="0">
                <a:latin typeface="Arial" panose="020B0604020202020204" pitchFamily="34" charset="0"/>
                <a:cs typeface="Arial" panose="020B0604020202020204" pitchFamily="34" charset="0"/>
              </a:rPr>
              <a:t>Milano, </a:t>
            </a:r>
            <a:r>
              <a:rPr lang="it-IT" altLang="it-IT" sz="2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27 settembre 2017</a:t>
            </a:r>
            <a:endParaRPr lang="it-IT" altLang="it-IT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FontTx/>
              <a:buNone/>
            </a:pPr>
            <a:endParaRPr lang="it-IT" altLang="it-IT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4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1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0" presetID="50" presetClass="entr" presetSubtype="0" decel="10000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6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Group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1877608"/>
              </p:ext>
            </p:extLst>
          </p:nvPr>
        </p:nvGraphicFramePr>
        <p:xfrm>
          <a:off x="179512" y="908720"/>
          <a:ext cx="8784976" cy="5301805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576064"/>
                <a:gridCol w="576064"/>
                <a:gridCol w="576064"/>
                <a:gridCol w="936104"/>
                <a:gridCol w="504056"/>
                <a:gridCol w="576064"/>
                <a:gridCol w="936104"/>
                <a:gridCol w="576064"/>
                <a:gridCol w="576064"/>
                <a:gridCol w="936104"/>
                <a:gridCol w="504056"/>
                <a:gridCol w="576064"/>
                <a:gridCol w="936104"/>
              </a:tblGrid>
              <a:tr h="303762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3" marR="45723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WEB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MOBILE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TABLETS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SMART TV/CONS.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22924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19" marR="45719" marT="45715" marB="4571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Peso % su totale Vendita Diretta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Crescita %</a:t>
                      </a: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Peso % su </a:t>
                      </a:r>
                      <a:r>
                        <a:rPr kumimoji="0" lang="it-IT" sz="120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totale Vendita Diretta</a:t>
                      </a:r>
                      <a:endParaRPr kumimoji="0" lang="it-IT" sz="120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70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Crescita %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*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Peso % su totale Vendita Diretta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70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Crescita %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*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Peso % su totale Vendita Diretta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70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Crescita %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*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530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3" marR="45723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429C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25" marR="45725" marT="45702" marB="4570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52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91,3%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81,7%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-6,1%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7,2%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15,7%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129,6%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1,1%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2,2%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120,0%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0,4%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0,4%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-7,8%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02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90,4%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78,8%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-19,1%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7,7%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18,5%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122,5%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1,4%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2,5%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62,1%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0,5%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0,3%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-48,3%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060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90,9%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81,1%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-15,5%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7,8%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16,5%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100,9%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1,1%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2,0%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67,4%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0,2%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0,3%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101,0%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52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90,6%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79,0%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-21,3%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8,4%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17,5%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87,2%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0,9%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2,8%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195,7%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0,1%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0,6%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323,2%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52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89,9%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79,3%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-20,4%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8,6%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17,7%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86,2%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1,2%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2,5%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89,9%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0,3%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0,5%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49,1%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52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89,1%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81,4%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-27,0%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9,1%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16,4%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43,9%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1,6%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1,9%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-4,8%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0,1%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0,2%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19,6%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11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85,4%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13,3</a:t>
                      </a:r>
                      <a:r>
                        <a:rPr lang="it-IT" sz="1200" b="0" i="0" u="none" strike="noStrike" dirty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0,2%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52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79,3%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18,9%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1,7%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52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87,8%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10,8%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1,2%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0,2%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11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Ott.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90,8%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8,0%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0,9%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0,3%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060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</a:t>
                      </a: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89,2%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9,2%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0,8%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0,9%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060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Dic.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87,3%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11,5%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0,9%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0,3%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534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</a:t>
                      </a:r>
                      <a:r>
                        <a:rPr kumimoji="0" lang="it-IT" sz="12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</a:t>
                      </a:r>
                      <a:r>
                        <a:rPr kumimoji="0" lang="it-IT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90,3%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80,2%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-19,2%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8,2%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17,1%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89,1%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1,2%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2,3%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73,0%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0,3%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0,4%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38,9%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27331" name="Text Box 3"/>
          <p:cNvSpPr txBox="1">
            <a:spLocks noChangeArrowheads="1"/>
          </p:cNvSpPr>
          <p:nvPr/>
        </p:nvSpPr>
        <p:spPr bwMode="auto">
          <a:xfrm>
            <a:off x="-26894" y="0"/>
            <a:ext cx="9252520" cy="719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36000" bIns="36000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1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VENDITA DIRETTA: </a:t>
            </a:r>
          </a:p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Peso % del Fatturato</a:t>
            </a:r>
            <a:r>
              <a:rPr lang="it-IT" altLang="it-IT" sz="1500" b="0" i="1" dirty="0">
                <a:latin typeface="Arial" panose="020B0604020202020204" pitchFamily="34" charset="0"/>
                <a:cs typeface="Arial" panose="020B0604020202020204" pitchFamily="34" charset="0"/>
              </a:rPr>
              <a:t> per </a:t>
            </a:r>
            <a:r>
              <a:rPr lang="it-IT" altLang="it-IT" sz="15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DEVICE/STRUMENTO e </a:t>
            </a:r>
            <a:r>
              <a:rPr lang="it-IT" altLang="it-IT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crescita </a:t>
            </a:r>
            <a:r>
              <a:rPr lang="it-IT" altLang="it-IT" sz="1500" i="1" dirty="0">
                <a:latin typeface="Arial" panose="020B0604020202020204" pitchFamily="34" charset="0"/>
                <a:cs typeface="Arial" panose="020B0604020202020204" pitchFamily="34" charset="0"/>
              </a:rPr>
              <a:t>% dei fatturati </a:t>
            </a:r>
            <a:r>
              <a:rPr lang="it-IT" altLang="it-IT" sz="1500" b="0" i="1" dirty="0">
                <a:latin typeface="Arial" panose="020B0604020202020204" pitchFamily="34" charset="0"/>
                <a:cs typeface="Arial" panose="020B0604020202020204" pitchFamily="34" charset="0"/>
              </a:rPr>
              <a:t>2017 sui fatturati 2016</a:t>
            </a:r>
          </a:p>
        </p:txBody>
      </p:sp>
      <p:sp>
        <p:nvSpPr>
          <p:cNvPr id="4380" name="Rectangle 88"/>
          <p:cNvSpPr>
            <a:spLocks noChangeArrowheads="1"/>
          </p:cNvSpPr>
          <p:nvPr/>
        </p:nvSpPr>
        <p:spPr bwMode="auto">
          <a:xfrm>
            <a:off x="3668713" y="198438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600">
              <a:latin typeface="Arial" charset="0"/>
            </a:endParaRPr>
          </a:p>
        </p:txBody>
      </p:sp>
      <p:sp>
        <p:nvSpPr>
          <p:cNvPr id="4381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4382" name="Rectangle 90"/>
          <p:cNvSpPr>
            <a:spLocks noChangeArrowheads="1"/>
          </p:cNvSpPr>
          <p:nvPr/>
        </p:nvSpPr>
        <p:spPr bwMode="auto">
          <a:xfrm>
            <a:off x="3935413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611560" y="6505599"/>
            <a:ext cx="734481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400" dirty="0" smtClean="0"/>
              <a:t>* </a:t>
            </a:r>
            <a:r>
              <a:rPr lang="it-IT" sz="1200" dirty="0"/>
              <a:t>Crescita % dei fatturati 2017 sui fatturati </a:t>
            </a:r>
            <a:r>
              <a:rPr lang="it-IT" sz="1200" dirty="0" smtClean="0"/>
              <a:t>2016: (Fatturato 2017 – Fatturato 2016)/ Fatturato 2016</a:t>
            </a:r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1269716239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273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1" grpId="0" autoUpdateAnimBg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1" name="Text Box 3"/>
          <p:cNvSpPr txBox="1">
            <a:spLocks noChangeArrowheads="1"/>
          </p:cNvSpPr>
          <p:nvPr/>
        </p:nvSpPr>
        <p:spPr bwMode="auto">
          <a:xfrm>
            <a:off x="-53788" y="0"/>
            <a:ext cx="9252520" cy="715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lvl="0" algn="ctr" eaLnBrk="1" hangingPunct="1">
              <a:spcBef>
                <a:spcPct val="50000"/>
              </a:spcBef>
              <a:buClrTx/>
              <a:buNone/>
            </a:pPr>
            <a:r>
              <a:rPr lang="it-IT" sz="1800" dirty="0">
                <a:solidFill>
                  <a:srgbClr val="0D97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PROGRAMMATICO VENDITA OPEN </a:t>
            </a:r>
            <a:r>
              <a:rPr lang="it-IT" sz="1800" dirty="0" smtClean="0">
                <a:solidFill>
                  <a:srgbClr val="0D97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AUCTION</a:t>
            </a:r>
            <a:r>
              <a:rPr lang="it-IT" altLang="it-IT" sz="1800" dirty="0" smtClean="0">
                <a:solidFill>
                  <a:srgbClr val="0D97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1500" i="1" dirty="0">
                <a:latin typeface="Arial" panose="020B0604020202020204" pitchFamily="34" charset="0"/>
                <a:cs typeface="Arial" panose="020B0604020202020204" pitchFamily="34" charset="0"/>
              </a:rPr>
              <a:t>Peso % del Fatturato </a:t>
            </a:r>
            <a:r>
              <a:rPr lang="it-IT" altLang="it-IT" sz="1500" b="0" i="1" dirty="0">
                <a:latin typeface="Arial" panose="020B0604020202020204" pitchFamily="34" charset="0"/>
                <a:cs typeface="Arial" panose="020B0604020202020204" pitchFamily="34" charset="0"/>
              </a:rPr>
              <a:t>per DEVICE/STRUMENTO e </a:t>
            </a:r>
            <a:r>
              <a:rPr lang="it-IT" altLang="it-IT" sz="1500" i="1" dirty="0">
                <a:latin typeface="Arial" panose="020B0604020202020204" pitchFamily="34" charset="0"/>
                <a:cs typeface="Arial" panose="020B0604020202020204" pitchFamily="34" charset="0"/>
              </a:rPr>
              <a:t>crescita % dei fatturati </a:t>
            </a:r>
            <a:r>
              <a:rPr lang="it-IT" altLang="it-IT" sz="1500" b="0" i="1" dirty="0">
                <a:latin typeface="Arial" panose="020B0604020202020204" pitchFamily="34" charset="0"/>
                <a:cs typeface="Arial" panose="020B0604020202020204" pitchFamily="34" charset="0"/>
              </a:rPr>
              <a:t>2017 sui fatturati 2016</a:t>
            </a:r>
          </a:p>
        </p:txBody>
      </p:sp>
      <p:sp>
        <p:nvSpPr>
          <p:cNvPr id="4380" name="Rectangle 88"/>
          <p:cNvSpPr>
            <a:spLocks noChangeArrowheads="1"/>
          </p:cNvSpPr>
          <p:nvPr/>
        </p:nvSpPr>
        <p:spPr bwMode="auto">
          <a:xfrm>
            <a:off x="3668713" y="198438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600">
              <a:latin typeface="Arial" charset="0"/>
            </a:endParaRPr>
          </a:p>
        </p:txBody>
      </p:sp>
      <p:sp>
        <p:nvSpPr>
          <p:cNvPr id="4381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4382" name="Rectangle 90"/>
          <p:cNvSpPr>
            <a:spLocks noChangeArrowheads="1"/>
          </p:cNvSpPr>
          <p:nvPr/>
        </p:nvSpPr>
        <p:spPr bwMode="auto">
          <a:xfrm>
            <a:off x="3935413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graphicFrame>
        <p:nvGraphicFramePr>
          <p:cNvPr id="8" name="Group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6002695"/>
              </p:ext>
            </p:extLst>
          </p:nvPr>
        </p:nvGraphicFramePr>
        <p:xfrm>
          <a:off x="233300" y="933291"/>
          <a:ext cx="8708465" cy="5301805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720079"/>
                <a:gridCol w="522277"/>
                <a:gridCol w="629851"/>
                <a:gridCol w="936104"/>
                <a:gridCol w="535559"/>
                <a:gridCol w="553562"/>
                <a:gridCol w="927103"/>
                <a:gridCol w="522277"/>
                <a:gridCol w="504056"/>
                <a:gridCol w="917883"/>
                <a:gridCol w="432048"/>
                <a:gridCol w="504056"/>
                <a:gridCol w="1003610"/>
              </a:tblGrid>
              <a:tr h="303762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3" marR="45723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WEB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MOBILE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TABLETS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SMART TV/CONS.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22924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19" marR="45719" marT="45715" marB="4571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Peso % su totale Open </a:t>
                      </a:r>
                      <a:r>
                        <a:rPr kumimoji="0" lang="it-IT" sz="12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Auction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Crescita %</a:t>
                      </a: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Peso % su totale Open </a:t>
                      </a: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Auction</a:t>
                      </a:r>
                      <a:endParaRPr kumimoji="0" lang="it-IT" sz="120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70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Crescita %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*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Peso % su totale Open </a:t>
                      </a: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Auction</a:t>
                      </a:r>
                      <a:endParaRPr kumimoji="0" lang="it-IT" sz="120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70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Crescita %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*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Peso % su totale Open </a:t>
                      </a: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Auction</a:t>
                      </a:r>
                      <a:endParaRPr kumimoji="0" lang="it-IT" sz="120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70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Crescita %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*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530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3" marR="45723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429C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25" marR="45725" marT="45702" marB="4570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52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89,8%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69,3%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9,6%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28,8%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319,3%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0,6%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1,9%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336,4%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02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80,3%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74,3%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-5,8%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18,7%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24,1%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31,1%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1,5%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57,7%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060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80,9%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75,9%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-9,4%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18,3%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22,6%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19,5%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0,8%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1,5%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72,8%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52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76,8%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75,0%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22,2%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23,6%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9,4%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1,4%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44,8%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52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76,7%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76,5%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16,9%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22,4%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22,3%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17,2%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0,9%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1,2%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52,7%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52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76,2%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73,3%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-8,2%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22,9%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25,3%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5,4%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0,9%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1,4%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47,0%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11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75,7%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23,3%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52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76,5%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22,3%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1,2%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52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78,2%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20,7%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1,1%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11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Ott.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78,4%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20,7%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0,9%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060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</a:t>
                      </a: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76,8%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22,1%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1,1%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060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Dic.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73,9%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24,3%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1,8%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534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</a:t>
                      </a:r>
                      <a:r>
                        <a:rPr kumimoji="0" lang="it-IT" sz="12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</a:t>
                      </a:r>
                      <a:r>
                        <a:rPr kumimoji="0" lang="it-IT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79,5%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74,1%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-0,2%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19,6%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24,4%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33,2%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0,9%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1,5%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77,7%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Rettangolo 8"/>
          <p:cNvSpPr/>
          <p:nvPr/>
        </p:nvSpPr>
        <p:spPr>
          <a:xfrm>
            <a:off x="611560" y="6361583"/>
            <a:ext cx="734481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400" dirty="0" smtClean="0"/>
              <a:t>* </a:t>
            </a:r>
            <a:r>
              <a:rPr lang="it-IT" sz="1200" dirty="0"/>
              <a:t>Crescita % dei fatturati 2017 sui fatturati </a:t>
            </a:r>
            <a:r>
              <a:rPr lang="it-IT" sz="1200" dirty="0" smtClean="0"/>
              <a:t>2016: (Fatturato 2017 – Fatturato 2016)/ Fatturato 2016</a:t>
            </a:r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1226135423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273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1" grpId="0" autoUpdateAnimBg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1" name="Text Box 3"/>
          <p:cNvSpPr txBox="1">
            <a:spLocks noChangeArrowheads="1"/>
          </p:cNvSpPr>
          <p:nvPr/>
        </p:nvSpPr>
        <p:spPr bwMode="auto">
          <a:xfrm>
            <a:off x="-13447" y="0"/>
            <a:ext cx="9252520" cy="715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lvl="0" algn="ctr" eaLnBrk="1" hangingPunct="1">
              <a:spcBef>
                <a:spcPct val="50000"/>
              </a:spcBef>
              <a:buClrTx/>
              <a:buNone/>
            </a:pPr>
            <a:r>
              <a:rPr lang="it-IT" sz="1800" dirty="0">
                <a:solidFill>
                  <a:srgbClr val="1429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PROGRAMMATICO VENDITA </a:t>
            </a:r>
            <a:r>
              <a:rPr lang="it-IT" sz="1800" dirty="0" smtClean="0">
                <a:solidFill>
                  <a:srgbClr val="1429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PRIVATE DEAL</a:t>
            </a:r>
            <a:r>
              <a:rPr lang="it-IT" altLang="it-IT" sz="1800" dirty="0" smtClean="0">
                <a:solidFill>
                  <a:srgbClr val="1429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1500" i="1" dirty="0">
                <a:latin typeface="Arial" panose="020B0604020202020204" pitchFamily="34" charset="0"/>
                <a:cs typeface="Arial" panose="020B0604020202020204" pitchFamily="34" charset="0"/>
              </a:rPr>
              <a:t>Peso % del Fatturato</a:t>
            </a:r>
            <a:r>
              <a:rPr lang="it-IT" altLang="it-IT" sz="1500" b="0" i="1" dirty="0">
                <a:latin typeface="Arial" panose="020B0604020202020204" pitchFamily="34" charset="0"/>
                <a:cs typeface="Arial" panose="020B0604020202020204" pitchFamily="34" charset="0"/>
              </a:rPr>
              <a:t> per DEVICE/STRUMENTO e </a:t>
            </a:r>
            <a:r>
              <a:rPr lang="it-IT" altLang="it-IT" sz="1500" i="1" dirty="0">
                <a:latin typeface="Arial" panose="020B0604020202020204" pitchFamily="34" charset="0"/>
                <a:cs typeface="Arial" panose="020B0604020202020204" pitchFamily="34" charset="0"/>
              </a:rPr>
              <a:t>crescita % dei fatturati </a:t>
            </a:r>
            <a:r>
              <a:rPr lang="it-IT" altLang="it-IT" sz="1500" b="0" i="1" dirty="0">
                <a:latin typeface="Arial" panose="020B0604020202020204" pitchFamily="34" charset="0"/>
                <a:cs typeface="Arial" panose="020B0604020202020204" pitchFamily="34" charset="0"/>
              </a:rPr>
              <a:t>2017 sui fatturati 2016</a:t>
            </a:r>
          </a:p>
        </p:txBody>
      </p:sp>
      <p:sp>
        <p:nvSpPr>
          <p:cNvPr id="4380" name="Rectangle 88"/>
          <p:cNvSpPr>
            <a:spLocks noChangeArrowheads="1"/>
          </p:cNvSpPr>
          <p:nvPr/>
        </p:nvSpPr>
        <p:spPr bwMode="auto">
          <a:xfrm>
            <a:off x="3668713" y="198438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600">
              <a:latin typeface="Arial" charset="0"/>
            </a:endParaRPr>
          </a:p>
        </p:txBody>
      </p:sp>
      <p:sp>
        <p:nvSpPr>
          <p:cNvPr id="4381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4382" name="Rectangle 90"/>
          <p:cNvSpPr>
            <a:spLocks noChangeArrowheads="1"/>
          </p:cNvSpPr>
          <p:nvPr/>
        </p:nvSpPr>
        <p:spPr bwMode="auto">
          <a:xfrm>
            <a:off x="3935413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graphicFrame>
        <p:nvGraphicFramePr>
          <p:cNvPr id="9" name="Group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8873988"/>
              </p:ext>
            </p:extLst>
          </p:nvPr>
        </p:nvGraphicFramePr>
        <p:xfrm>
          <a:off x="251522" y="908720"/>
          <a:ext cx="8712966" cy="5301805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553561"/>
                <a:gridCol w="553561"/>
                <a:gridCol w="553562"/>
                <a:gridCol w="1003610"/>
                <a:gridCol w="648072"/>
                <a:gridCol w="504056"/>
                <a:gridCol w="1008112"/>
                <a:gridCol w="504056"/>
                <a:gridCol w="504056"/>
                <a:gridCol w="1008112"/>
                <a:gridCol w="504056"/>
                <a:gridCol w="432048"/>
                <a:gridCol w="936104"/>
              </a:tblGrid>
              <a:tr h="303762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3" marR="45723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WEB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MOBILE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TABLETS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SMART TV/CONS.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22924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19" marR="45719" marT="45715" marB="4571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Peso % su totale Private Deal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Crescita %</a:t>
                      </a: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Peso % su totale Private Deal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70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Crescita %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*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Peso % su totale Private Deal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70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Crescita %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*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Peso % su totale Private Deal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70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Crescita %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*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530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3" marR="45723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429C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25" marR="45725" marT="45702" marB="4570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52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96,6%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83,9%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23,3%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2,8%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14,1%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607,7%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0,6%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2,0%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396,8%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02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95,4%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83,7%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19,6%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4,0%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14,6%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403,4%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0,6%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1,7%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287,7%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060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96,9%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83,6%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40,7%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2,8%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14,0%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702,9%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0,3%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2,4%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1259,3%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52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94,1%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83,7%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37,3%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5,4%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14,2%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305,8%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0,5%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577,2%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52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94,2%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84,3%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50,6%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5,2%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14,1%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358,6%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0,6%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1,6%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328,4%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52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94,7%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82,2%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34,5%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5,0%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15,7%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385,8%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0,3%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898,0%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11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92,8%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6,8%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0,4%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52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89,6%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10,0%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0,4%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52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91,8%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7,5%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0,7%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11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Ott.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92,9%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6,7%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0,3%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060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</a:t>
                      </a: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88,7%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9,8%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1,4%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060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Dic.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89,3%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9,5%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1,3%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534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</a:t>
                      </a:r>
                      <a:r>
                        <a:rPr kumimoji="0" lang="it-IT" sz="12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</a:t>
                      </a:r>
                      <a:r>
                        <a:rPr kumimoji="0" lang="it-IT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95,2%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83,5%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35,2%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4,3%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14,5%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420,7%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0,5%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2,0%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544,8%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Rettangolo 9"/>
          <p:cNvSpPr/>
          <p:nvPr/>
        </p:nvSpPr>
        <p:spPr>
          <a:xfrm>
            <a:off x="611560" y="6361583"/>
            <a:ext cx="734481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400" dirty="0" smtClean="0"/>
              <a:t>* </a:t>
            </a:r>
            <a:r>
              <a:rPr lang="it-IT" sz="1200" dirty="0"/>
              <a:t>Crescita % dei fatturati 2017 sui fatturati </a:t>
            </a:r>
            <a:r>
              <a:rPr lang="it-IT" sz="1200" dirty="0" smtClean="0"/>
              <a:t>2016: (Fatturato 2017 – Fatturato 2016)/ Fatturato 2016</a:t>
            </a:r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3649813252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273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1" grpId="0" autoUpdateAnimBg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1" name="Text Box 3"/>
          <p:cNvSpPr txBox="1">
            <a:spLocks noChangeArrowheads="1"/>
          </p:cNvSpPr>
          <p:nvPr/>
        </p:nvSpPr>
        <p:spPr bwMode="auto">
          <a:xfrm>
            <a:off x="-80682" y="44450"/>
            <a:ext cx="932452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0" bIns="0">
            <a:spAutoFit/>
          </a:bodyPr>
          <a:lstStyle>
            <a:defPPr>
              <a:defRPr lang="it-IT"/>
            </a:defPPr>
            <a:lvl1pPr algn="ctr" eaLnBrk="1" hangingPunct="1">
              <a:spcBef>
                <a:spcPct val="50000"/>
              </a:spcBef>
              <a:buClrTx/>
              <a:buFontTx/>
              <a:buNone/>
              <a:defRPr sz="200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9pPr>
          </a:lstStyle>
          <a:p>
            <a:r>
              <a:rPr lang="it-IT" altLang="it-IT" sz="1800" i="0" dirty="0" smtClean="0">
                <a:solidFill>
                  <a:srgbClr val="FF0000"/>
                </a:solidFill>
              </a:rPr>
              <a:t>VENDITA DIRETTA: </a:t>
            </a:r>
            <a:endParaRPr lang="it-IT" altLang="it-IT" sz="1800" i="0" dirty="0">
              <a:solidFill>
                <a:srgbClr val="FF0000"/>
              </a:solidFill>
            </a:endParaRPr>
          </a:p>
          <a:p>
            <a:r>
              <a:rPr lang="it-IT" altLang="it-IT" sz="1500" dirty="0"/>
              <a:t>Peso % del Fatturato </a:t>
            </a:r>
            <a:r>
              <a:rPr lang="it-IT" altLang="it-IT" sz="1500" b="0" dirty="0"/>
              <a:t>per </a:t>
            </a:r>
            <a:r>
              <a:rPr lang="it-IT" altLang="it-IT" sz="1500" b="0" dirty="0" smtClean="0"/>
              <a:t>OGGETTO/TIPOLOGIA </a:t>
            </a:r>
            <a:r>
              <a:rPr lang="it-IT" altLang="it-IT" sz="1500" b="0" dirty="0"/>
              <a:t>e </a:t>
            </a:r>
            <a:r>
              <a:rPr lang="it-IT" altLang="it-IT" sz="1500" dirty="0"/>
              <a:t>crescita % dei fatturati </a:t>
            </a:r>
            <a:r>
              <a:rPr lang="it-IT" altLang="it-IT" sz="1500" b="0" dirty="0"/>
              <a:t>2017 sui fatturati 2016</a:t>
            </a:r>
          </a:p>
        </p:txBody>
      </p:sp>
      <p:sp>
        <p:nvSpPr>
          <p:cNvPr id="6331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6332" name="Rectangle 90"/>
          <p:cNvSpPr>
            <a:spLocks noChangeArrowheads="1"/>
          </p:cNvSpPr>
          <p:nvPr/>
        </p:nvSpPr>
        <p:spPr bwMode="auto">
          <a:xfrm>
            <a:off x="3935413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graphicFrame>
        <p:nvGraphicFramePr>
          <p:cNvPr id="7" name="Group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4003052"/>
              </p:ext>
            </p:extLst>
          </p:nvPr>
        </p:nvGraphicFramePr>
        <p:xfrm>
          <a:off x="503548" y="927812"/>
          <a:ext cx="8136904" cy="5015104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792088"/>
                <a:gridCol w="792088"/>
                <a:gridCol w="720080"/>
                <a:gridCol w="921698"/>
                <a:gridCol w="662478"/>
                <a:gridCol w="648072"/>
                <a:gridCol w="1080120"/>
                <a:gridCol w="720080"/>
                <a:gridCol w="792088"/>
                <a:gridCol w="1008112"/>
              </a:tblGrid>
              <a:tr h="285839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3" marR="45723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BANNER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VIDEO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NEWSLETTER/EMAIL/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SMS/MMS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59061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19" marR="45719" marT="45715" marB="4571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Peso % su </a:t>
                      </a:r>
                      <a:r>
                        <a:rPr kumimoji="0" lang="it-IT" sz="12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 Vendita Diretta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Crescita %</a:t>
                      </a: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Peso % su </a:t>
                      </a:r>
                      <a:r>
                        <a:rPr kumimoji="0" lang="it-IT" sz="1200" u="none" strike="noStrike" kern="1200" cap="none" normalizeH="0" baseline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totale Vendita Diretta</a:t>
                      </a:r>
                      <a:endParaRPr kumimoji="0" lang="it-IT" sz="120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70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Crescita %</a:t>
                      </a: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Peso % su </a:t>
                      </a:r>
                      <a:r>
                        <a:rPr kumimoji="0" lang="it-IT" sz="1200" u="none" strike="noStrike" kern="1200" cap="none" normalizeH="0" baseline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totale Vendita Diretta</a:t>
                      </a:r>
                      <a:endParaRPr kumimoji="0" lang="it-IT" sz="120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70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Crescita %</a:t>
                      </a: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59061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3" marR="45723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44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64,0%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63,9%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29,0%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32,4%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17,4%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3,9%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2,7%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-27,6%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3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61,3%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61,7%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-6,6%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31,6%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34,1%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0,3%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4,6%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3,1%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-37,1%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66,1%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66,6%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-4,6%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27,1%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28,9%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1,1%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4,7%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3,1%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-36,4%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55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61,5%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60,7%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-11,0%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31,6%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35,7%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1,8%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4,5%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2,2%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-55,9%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64,7%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65,3%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-8,8%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28,8%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30,0%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-5,8%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3,9%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2,9%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-34,4%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450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63,9%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64,8%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-19,1%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28,0%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30,1%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-14,3%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4,2%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2,8%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-46,6%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39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71,6%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22,5%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3,3%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66,3%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26,2%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3,8%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450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65,4%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30,1%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3,1%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39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Ott.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65,0%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30,6%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3,2%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</a:t>
                      </a: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67,2%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28,8%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2,4%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Dic.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67,2%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28,9%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2,3%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546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</a:t>
                      </a:r>
                      <a:r>
                        <a:rPr kumimoji="0" lang="it-IT" sz="12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</a:t>
                      </a:r>
                      <a:r>
                        <a:rPr kumimoji="0" lang="it-IT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63,7%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64,0%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-8,5%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29,2%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31,7%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-1,4%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4,3%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2,8%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-40,6%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CasellaDiTesto 2"/>
          <p:cNvSpPr txBox="1"/>
          <p:nvPr/>
        </p:nvSpPr>
        <p:spPr>
          <a:xfrm>
            <a:off x="7482243" y="6596880"/>
            <a:ext cx="16017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Pagina 1 di 2</a:t>
            </a:r>
            <a:endParaRPr lang="it-IT" dirty="0"/>
          </a:p>
        </p:txBody>
      </p:sp>
      <p:sp>
        <p:nvSpPr>
          <p:cNvPr id="9" name="Rettangolo 8"/>
          <p:cNvSpPr/>
          <p:nvPr/>
        </p:nvSpPr>
        <p:spPr>
          <a:xfrm>
            <a:off x="611560" y="6165304"/>
            <a:ext cx="734481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400" dirty="0" smtClean="0"/>
              <a:t>* </a:t>
            </a:r>
            <a:r>
              <a:rPr lang="it-IT" sz="1200" dirty="0"/>
              <a:t>Crescita % dei fatturati 2017 sui fatturati </a:t>
            </a:r>
            <a:r>
              <a:rPr lang="it-IT" sz="1200" dirty="0" smtClean="0"/>
              <a:t>2016: (Fatturato 2017 – Fatturato 2016)/ Fatturato 2016</a:t>
            </a:r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982774146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273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1" grpId="0" autoUpdateAnimBg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1" name="Text Box 3"/>
          <p:cNvSpPr txBox="1">
            <a:spLocks noChangeArrowheads="1"/>
          </p:cNvSpPr>
          <p:nvPr/>
        </p:nvSpPr>
        <p:spPr bwMode="auto">
          <a:xfrm>
            <a:off x="-68179" y="44450"/>
            <a:ext cx="925252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0" bIns="0">
            <a:spAutoFit/>
          </a:bodyPr>
          <a:lstStyle>
            <a:defPPr>
              <a:defRPr lang="it-IT"/>
            </a:defPPr>
            <a:lvl1pPr algn="ctr" eaLnBrk="1" hangingPunct="1">
              <a:spcBef>
                <a:spcPct val="50000"/>
              </a:spcBef>
              <a:buClrTx/>
              <a:buFontTx/>
              <a:buNone/>
              <a:defRPr sz="200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9pPr>
          </a:lstStyle>
          <a:p>
            <a:r>
              <a:rPr lang="it-IT" altLang="it-IT" sz="1800" i="0" dirty="0" smtClean="0">
                <a:solidFill>
                  <a:srgbClr val="FF0000"/>
                </a:solidFill>
              </a:rPr>
              <a:t>VENDITA DIRETTA: </a:t>
            </a:r>
            <a:endParaRPr lang="it-IT" altLang="it-IT" sz="1800" i="0" dirty="0">
              <a:solidFill>
                <a:srgbClr val="FF0000"/>
              </a:solidFill>
            </a:endParaRPr>
          </a:p>
          <a:p>
            <a:r>
              <a:rPr lang="it-IT" altLang="it-IT" sz="1500" dirty="0"/>
              <a:t>Peso % del Fatturato</a:t>
            </a:r>
            <a:r>
              <a:rPr lang="it-IT" altLang="it-IT" sz="1500" b="0" dirty="0"/>
              <a:t> per OGGETTO/TIPOLOGIA e </a:t>
            </a:r>
            <a:r>
              <a:rPr lang="it-IT" altLang="it-IT" sz="1500" dirty="0"/>
              <a:t>crescita % dei fatturati </a:t>
            </a:r>
            <a:r>
              <a:rPr lang="it-IT" altLang="it-IT" sz="1500" b="0" dirty="0"/>
              <a:t>2017 sui fatturati 2016</a:t>
            </a:r>
          </a:p>
        </p:txBody>
      </p:sp>
      <p:sp>
        <p:nvSpPr>
          <p:cNvPr id="6331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6332" name="Rectangle 90"/>
          <p:cNvSpPr>
            <a:spLocks noChangeArrowheads="1"/>
          </p:cNvSpPr>
          <p:nvPr/>
        </p:nvSpPr>
        <p:spPr bwMode="auto">
          <a:xfrm>
            <a:off x="3935413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graphicFrame>
        <p:nvGraphicFramePr>
          <p:cNvPr id="2" name="Tabella 1"/>
          <p:cNvGraphicFramePr>
            <a:graphicFrameLocks noGrp="1"/>
          </p:cNvGraphicFramePr>
          <p:nvPr/>
        </p:nvGraphicFramePr>
        <p:xfrm>
          <a:off x="10249469" y="1801504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 cmpd="sng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Group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908531"/>
              </p:ext>
            </p:extLst>
          </p:nvPr>
        </p:nvGraphicFramePr>
        <p:xfrm>
          <a:off x="395536" y="980728"/>
          <a:ext cx="8352929" cy="4992471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864096"/>
                <a:gridCol w="864095"/>
                <a:gridCol w="792088"/>
                <a:gridCol w="909575"/>
                <a:gridCol w="716290"/>
                <a:gridCol w="716290"/>
                <a:gridCol w="920944"/>
                <a:gridCol w="818618"/>
                <a:gridCol w="818618"/>
                <a:gridCol w="932315"/>
              </a:tblGrid>
              <a:tr h="311431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3" marR="45723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NATIVE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429C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ALTRE TIPOLOGIE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CLASSIFIED/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DIRECTORIES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2256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19" marR="45719" marT="45715" marB="4571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Peso % su </a:t>
                      </a:r>
                      <a:r>
                        <a:rPr kumimoji="0" lang="it-IT" sz="1200" u="none" strike="noStrike" cap="none" normalizeH="0" baseline="0" smtClean="0">
                          <a:ln>
                            <a:noFill/>
                          </a:ln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 Vendita Diretta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429C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Crescita %</a:t>
                      </a: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Peso % su </a:t>
                      </a:r>
                      <a:r>
                        <a:rPr kumimoji="0" lang="it-IT" sz="1200" u="none" strike="noStrike" kern="1200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totale Vendita Diretta</a:t>
                      </a:r>
                      <a:endParaRPr kumimoji="0" lang="it-IT" sz="120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70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Crescita %</a:t>
                      </a: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Peso % su </a:t>
                      </a:r>
                      <a:r>
                        <a:rPr kumimoji="0" lang="it-IT" sz="1200" u="none" strike="noStrike" kern="1200" cap="none" normalizeH="0" baseline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totale Vendita Diretta</a:t>
                      </a:r>
                      <a:endParaRPr kumimoji="0" lang="it-IT" sz="120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70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Crescita %</a:t>
                      </a: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82256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3" marR="45723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429C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660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0,7%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0,8%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26,3%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2,4%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0,2%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-92,2%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75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0,6%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0,6%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5,9%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1,9%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0,4%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-79,6%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138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0,4%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1,1%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141,9%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1,7%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0,3%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-86,0%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490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0,6%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0,9%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50,1%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1,8%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0,4%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-79,5%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490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0,8%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1,4%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71,6%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1,8%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0,3%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-83,8%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66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0,8%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1,3%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35,4%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3,1%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-73,6%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85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0,7%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2,0%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490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66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0,4%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85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Ott.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0,7%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0,4%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138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</a:t>
                      </a: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0,5%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138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Dic.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0,7%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0,9%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74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</a:t>
                      </a:r>
                      <a:r>
                        <a:rPr kumimoji="0" lang="it-IT" sz="12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</a:t>
                      </a:r>
                      <a:r>
                        <a:rPr kumimoji="0" lang="it-IT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0,6%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1,1%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54,8%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0,4%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-81,1%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CasellaDiTesto 7"/>
          <p:cNvSpPr txBox="1"/>
          <p:nvPr/>
        </p:nvSpPr>
        <p:spPr>
          <a:xfrm>
            <a:off x="7482243" y="6596880"/>
            <a:ext cx="16017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Pagina 2 di 2</a:t>
            </a:r>
            <a:endParaRPr lang="it-IT" dirty="0"/>
          </a:p>
        </p:txBody>
      </p:sp>
      <p:sp>
        <p:nvSpPr>
          <p:cNvPr id="10" name="Rettangolo 9"/>
          <p:cNvSpPr/>
          <p:nvPr/>
        </p:nvSpPr>
        <p:spPr>
          <a:xfrm>
            <a:off x="611560" y="6165304"/>
            <a:ext cx="734481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400" dirty="0" smtClean="0"/>
              <a:t>* </a:t>
            </a:r>
            <a:r>
              <a:rPr lang="it-IT" sz="1200" dirty="0"/>
              <a:t>Crescita % dei fatturati 2017 sui fatturati </a:t>
            </a:r>
            <a:r>
              <a:rPr lang="it-IT" sz="1200" dirty="0" smtClean="0"/>
              <a:t>2016: (Fatturato 2017 – Fatturato 2016)/ Fatturato 2016</a:t>
            </a:r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1440646964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273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1" grpId="0" autoUpdateAnimBg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1" name="Text Box 3"/>
          <p:cNvSpPr txBox="1">
            <a:spLocks noChangeArrowheads="1"/>
          </p:cNvSpPr>
          <p:nvPr/>
        </p:nvSpPr>
        <p:spPr bwMode="auto">
          <a:xfrm>
            <a:off x="-40341" y="44450"/>
            <a:ext cx="925252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0" bIns="0">
            <a:spAutoFit/>
          </a:bodyPr>
          <a:lstStyle>
            <a:defPPr>
              <a:defRPr lang="it-IT"/>
            </a:defPPr>
            <a:lvl1pPr algn="ctr" eaLnBrk="1" hangingPunct="1">
              <a:spcBef>
                <a:spcPct val="50000"/>
              </a:spcBef>
              <a:buClrTx/>
              <a:buFontTx/>
              <a:buNone/>
              <a:defRPr sz="200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9pPr>
          </a:lstStyle>
          <a:p>
            <a:r>
              <a:rPr lang="it-IT" sz="1800" i="0" dirty="0">
                <a:solidFill>
                  <a:srgbClr val="0D9727"/>
                </a:solidFill>
              </a:rPr>
              <a:t>PROGRAMMATICO VENDITA OPEN </a:t>
            </a:r>
            <a:r>
              <a:rPr lang="it-IT" sz="1800" i="0" dirty="0" smtClean="0">
                <a:solidFill>
                  <a:srgbClr val="0D9727"/>
                </a:solidFill>
              </a:rPr>
              <a:t>AUCTION</a:t>
            </a:r>
            <a:r>
              <a:rPr lang="it-IT" altLang="it-IT" sz="1800" i="0" dirty="0" smtClean="0">
                <a:solidFill>
                  <a:srgbClr val="0D9727"/>
                </a:solidFill>
              </a:rPr>
              <a:t>: </a:t>
            </a:r>
            <a:endParaRPr lang="it-IT" altLang="it-IT" sz="1800" i="0" dirty="0">
              <a:solidFill>
                <a:srgbClr val="0D9727"/>
              </a:solidFill>
            </a:endParaRPr>
          </a:p>
          <a:p>
            <a:r>
              <a:rPr lang="it-IT" altLang="it-IT" sz="1500" dirty="0"/>
              <a:t>Peso % de</a:t>
            </a:r>
            <a:r>
              <a:rPr lang="it-IT" altLang="it-IT" sz="1500" b="0" dirty="0"/>
              <a:t>l </a:t>
            </a:r>
            <a:r>
              <a:rPr lang="it-IT" altLang="it-IT" sz="1500" dirty="0"/>
              <a:t>Fatturato</a:t>
            </a:r>
            <a:r>
              <a:rPr lang="it-IT" altLang="it-IT" sz="1500" b="0" dirty="0"/>
              <a:t> per OGGETTO/TIPOLOGIA e </a:t>
            </a:r>
            <a:r>
              <a:rPr lang="it-IT" altLang="it-IT" sz="1500" dirty="0"/>
              <a:t>crescita % dei fatturati </a:t>
            </a:r>
            <a:r>
              <a:rPr lang="it-IT" altLang="it-IT" sz="1500" b="0" dirty="0"/>
              <a:t>2017 sui fatturati 2016</a:t>
            </a:r>
          </a:p>
        </p:txBody>
      </p:sp>
      <p:sp>
        <p:nvSpPr>
          <p:cNvPr id="6331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6332" name="Rectangle 90"/>
          <p:cNvSpPr>
            <a:spLocks noChangeArrowheads="1"/>
          </p:cNvSpPr>
          <p:nvPr/>
        </p:nvSpPr>
        <p:spPr bwMode="auto">
          <a:xfrm>
            <a:off x="3935413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7482243" y="6596880"/>
            <a:ext cx="16017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Pagina 1 di 2</a:t>
            </a:r>
            <a:endParaRPr lang="it-IT" dirty="0"/>
          </a:p>
        </p:txBody>
      </p:sp>
      <p:graphicFrame>
        <p:nvGraphicFramePr>
          <p:cNvPr id="9" name="Group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260306"/>
              </p:ext>
            </p:extLst>
          </p:nvPr>
        </p:nvGraphicFramePr>
        <p:xfrm>
          <a:off x="539552" y="941259"/>
          <a:ext cx="8064896" cy="5015104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792088"/>
                <a:gridCol w="720080"/>
                <a:gridCol w="697568"/>
                <a:gridCol w="1030624"/>
                <a:gridCol w="792088"/>
                <a:gridCol w="720080"/>
                <a:gridCol w="936104"/>
                <a:gridCol w="720080"/>
                <a:gridCol w="648072"/>
                <a:gridCol w="1008112"/>
              </a:tblGrid>
              <a:tr h="285839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3" marR="45723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BANNER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VIDEO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NEWSLETTER/EMAIL/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SMS/MMS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59061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19" marR="45719" marT="45715" marB="4571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Peso % su totale Open </a:t>
                      </a:r>
                      <a:r>
                        <a:rPr kumimoji="0" lang="it-IT" sz="12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Auction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Crescita %</a:t>
                      </a: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Peso % su totale Open </a:t>
                      </a: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Auction</a:t>
                      </a:r>
                      <a:endParaRPr kumimoji="0" lang="it-IT" sz="120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70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Crescita %</a:t>
                      </a: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Peso % su totale Open </a:t>
                      </a: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Auction</a:t>
                      </a:r>
                      <a:endParaRPr kumimoji="0" lang="it-IT" sz="120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70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Crescita %</a:t>
                      </a: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59061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3" marR="45723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44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87,6%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91,4%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45,9%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12,4%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8,5%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-4,0%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3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89,9%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87,3%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-1,2%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10,1%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12,7%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27,5%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94,0%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90,0%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-7,5%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6,0%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9,9%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57,8%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55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93,2%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89,5%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-1,0%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6,8%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10,4%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58,2%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92,8%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88,3%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11,7%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7,2%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11,5%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87,8%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450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93,0%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88,5%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-9,1%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7,0%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11,2%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52,9%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39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91,9%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8,1%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90,1%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9,9%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450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87,0%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13,0%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39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Ott.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89,7%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10,1%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</a:t>
                      </a: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91,5%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8,2%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Dic.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95,4%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4,3%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546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</a:t>
                      </a:r>
                      <a:r>
                        <a:rPr kumimoji="0" lang="it-IT" sz="12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</a:t>
                      </a:r>
                      <a:r>
                        <a:rPr kumimoji="0" lang="it-IT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92,0%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89,1%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7,9%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10,7%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44,3%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Rettangolo 9"/>
          <p:cNvSpPr/>
          <p:nvPr/>
        </p:nvSpPr>
        <p:spPr>
          <a:xfrm>
            <a:off x="611560" y="6145559"/>
            <a:ext cx="734481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400" dirty="0" smtClean="0"/>
              <a:t>* </a:t>
            </a:r>
            <a:r>
              <a:rPr lang="it-IT" sz="1200" dirty="0"/>
              <a:t>Crescita % dei fatturati 2017 sui fatturati </a:t>
            </a:r>
            <a:r>
              <a:rPr lang="it-IT" sz="1200" dirty="0" smtClean="0"/>
              <a:t>2016: (Fatturato 2017 – Fatturato 2016)/ Fatturato 2016</a:t>
            </a:r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1303390313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273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1" grpId="0" autoUpdateAnimBg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1" name="Text Box 3"/>
          <p:cNvSpPr txBox="1">
            <a:spLocks noChangeArrowheads="1"/>
          </p:cNvSpPr>
          <p:nvPr/>
        </p:nvSpPr>
        <p:spPr bwMode="auto">
          <a:xfrm>
            <a:off x="-72008" y="44450"/>
            <a:ext cx="925252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0" bIns="0">
            <a:spAutoFit/>
          </a:bodyPr>
          <a:lstStyle>
            <a:defPPr>
              <a:defRPr lang="it-IT"/>
            </a:defPPr>
            <a:lvl1pPr algn="ctr" eaLnBrk="1" hangingPunct="1">
              <a:spcBef>
                <a:spcPct val="50000"/>
              </a:spcBef>
              <a:buClrTx/>
              <a:buFontTx/>
              <a:buNone/>
              <a:defRPr sz="200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9pPr>
          </a:lstStyle>
          <a:p>
            <a:r>
              <a:rPr lang="it-IT" sz="1800" i="0" dirty="0">
                <a:solidFill>
                  <a:srgbClr val="0D9727"/>
                </a:solidFill>
              </a:rPr>
              <a:t>PROGRAMMATICO VENDITA OPEN </a:t>
            </a:r>
            <a:r>
              <a:rPr lang="it-IT" sz="1800" i="0" dirty="0" smtClean="0">
                <a:solidFill>
                  <a:srgbClr val="0D9727"/>
                </a:solidFill>
              </a:rPr>
              <a:t>AUCTION</a:t>
            </a:r>
            <a:r>
              <a:rPr lang="it-IT" altLang="it-IT" sz="1800" i="0" dirty="0" smtClean="0">
                <a:solidFill>
                  <a:srgbClr val="0D9727"/>
                </a:solidFill>
              </a:rPr>
              <a:t>: </a:t>
            </a:r>
            <a:endParaRPr lang="it-IT" altLang="it-IT" sz="1800" i="0" dirty="0">
              <a:solidFill>
                <a:srgbClr val="0D9727"/>
              </a:solidFill>
            </a:endParaRPr>
          </a:p>
          <a:p>
            <a:r>
              <a:rPr lang="it-IT" altLang="it-IT" sz="1500" dirty="0"/>
              <a:t>Peso % del Fatturato</a:t>
            </a:r>
            <a:r>
              <a:rPr lang="it-IT" altLang="it-IT" sz="1500" b="0" dirty="0"/>
              <a:t> per OGGETTO/TIPOLOGIA e </a:t>
            </a:r>
            <a:r>
              <a:rPr lang="it-IT" altLang="it-IT" sz="1500" dirty="0"/>
              <a:t>crescita % dei fatturati </a:t>
            </a:r>
            <a:r>
              <a:rPr lang="it-IT" altLang="it-IT" sz="1500" b="0" dirty="0"/>
              <a:t>2017 sui fatturati 2016</a:t>
            </a:r>
          </a:p>
        </p:txBody>
      </p:sp>
      <p:sp>
        <p:nvSpPr>
          <p:cNvPr id="6331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6332" name="Rectangle 90"/>
          <p:cNvSpPr>
            <a:spLocks noChangeArrowheads="1"/>
          </p:cNvSpPr>
          <p:nvPr/>
        </p:nvSpPr>
        <p:spPr bwMode="auto">
          <a:xfrm>
            <a:off x="3935413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7482243" y="6596880"/>
            <a:ext cx="16017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Pagina 2 di 2</a:t>
            </a:r>
            <a:endParaRPr lang="it-IT" dirty="0"/>
          </a:p>
        </p:txBody>
      </p:sp>
      <p:graphicFrame>
        <p:nvGraphicFramePr>
          <p:cNvPr id="9" name="Group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832141"/>
              </p:ext>
            </p:extLst>
          </p:nvPr>
        </p:nvGraphicFramePr>
        <p:xfrm>
          <a:off x="395536" y="946489"/>
          <a:ext cx="8352928" cy="5172176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756082"/>
                <a:gridCol w="756086"/>
                <a:gridCol w="720080"/>
                <a:gridCol w="1008112"/>
                <a:gridCol w="756084"/>
                <a:gridCol w="756084"/>
                <a:gridCol w="972108"/>
                <a:gridCol w="864097"/>
                <a:gridCol w="864097"/>
                <a:gridCol w="900098"/>
              </a:tblGrid>
              <a:tr h="311431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3" marR="45723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NATIVE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429C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ALTRE TIPOLOGIE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CLASSIFIED/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DIRECTORIES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2256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19" marR="45719" marT="45715" marB="4571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Peso % su totale Open </a:t>
                      </a:r>
                      <a:r>
                        <a:rPr kumimoji="0" lang="it-IT" sz="12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Auction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429C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Crescita %</a:t>
                      </a: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Peso % su totale Open </a:t>
                      </a: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Auction</a:t>
                      </a:r>
                      <a:endParaRPr kumimoji="0" lang="it-IT" sz="120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70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Crescita %</a:t>
                      </a: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Peso % su totale Open </a:t>
                      </a: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Auction</a:t>
                      </a:r>
                      <a:endParaRPr kumimoji="0" lang="it-IT" sz="120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70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Crescita %</a:t>
                      </a: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82256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3" marR="45723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429C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660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0,2%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N/A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75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0,1%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N/A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138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0,1%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N/A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490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0,1%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146,7%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490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0,1%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480,0%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66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0,3%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583,3%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85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490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66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85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Ott.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0,3%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138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</a:t>
                      </a: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0,3%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138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Dic.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0,3%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74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</a:t>
                      </a:r>
                      <a:r>
                        <a:rPr kumimoji="0" lang="it-IT" sz="12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</a:t>
                      </a:r>
                      <a:r>
                        <a:rPr kumimoji="0" lang="it-IT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0,2%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680,2%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Rettangolo 9"/>
          <p:cNvSpPr/>
          <p:nvPr/>
        </p:nvSpPr>
        <p:spPr>
          <a:xfrm>
            <a:off x="611560" y="6361583"/>
            <a:ext cx="734481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400" dirty="0" smtClean="0"/>
              <a:t>* </a:t>
            </a:r>
            <a:r>
              <a:rPr lang="it-IT" sz="1200" dirty="0"/>
              <a:t>Crescita % dei fatturati 2017 sui fatturati </a:t>
            </a:r>
            <a:r>
              <a:rPr lang="it-IT" sz="1200" dirty="0" smtClean="0"/>
              <a:t>2016: (Fatturato 2017 – Fatturato 2016)/ Fatturato 2016</a:t>
            </a:r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1749559663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273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1" grpId="0" autoUpdateAnimBg="0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1" name="Text Box 3"/>
          <p:cNvSpPr txBox="1">
            <a:spLocks noChangeArrowheads="1"/>
          </p:cNvSpPr>
          <p:nvPr/>
        </p:nvSpPr>
        <p:spPr bwMode="auto">
          <a:xfrm>
            <a:off x="0" y="-13192"/>
            <a:ext cx="9144000" cy="623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0" bIns="0">
            <a:spAutoFit/>
          </a:bodyPr>
          <a:lstStyle>
            <a:defPPr>
              <a:defRPr lang="it-IT"/>
            </a:defPPr>
            <a:lvl1pPr algn="ctr" eaLnBrk="1" hangingPunct="1">
              <a:spcBef>
                <a:spcPct val="50000"/>
              </a:spcBef>
              <a:buClrTx/>
              <a:buFontTx/>
              <a:buNone/>
              <a:defRPr sz="200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9pPr>
          </a:lstStyle>
          <a:p>
            <a:r>
              <a:rPr lang="it-IT" sz="1800" i="0" dirty="0">
                <a:solidFill>
                  <a:srgbClr val="1429C2"/>
                </a:solidFill>
              </a:rPr>
              <a:t>PROGRAMMATICO VENDITA PRIVATE </a:t>
            </a:r>
            <a:r>
              <a:rPr lang="it-IT" sz="1800" i="0" dirty="0" smtClean="0">
                <a:solidFill>
                  <a:srgbClr val="1429C2"/>
                </a:solidFill>
              </a:rPr>
              <a:t>DEAL</a:t>
            </a:r>
            <a:r>
              <a:rPr lang="it-IT" altLang="it-IT" sz="1800" i="0" dirty="0" smtClean="0">
                <a:solidFill>
                  <a:srgbClr val="1429C2"/>
                </a:solidFill>
              </a:rPr>
              <a:t>: </a:t>
            </a:r>
            <a:endParaRPr lang="it-IT" altLang="it-IT" sz="1800" i="0" dirty="0">
              <a:solidFill>
                <a:srgbClr val="1429C2"/>
              </a:solidFill>
            </a:endParaRPr>
          </a:p>
          <a:p>
            <a:r>
              <a:rPr lang="it-IT" altLang="it-IT" sz="1500" dirty="0"/>
              <a:t>Peso % del Fatturato</a:t>
            </a:r>
            <a:r>
              <a:rPr lang="it-IT" altLang="it-IT" sz="1500" b="0" dirty="0"/>
              <a:t> per OGGETTO/TIPOLOGIA e </a:t>
            </a:r>
            <a:r>
              <a:rPr lang="it-IT" altLang="it-IT" sz="1500" dirty="0"/>
              <a:t>crescita % dei fatturati </a:t>
            </a:r>
            <a:r>
              <a:rPr lang="it-IT" altLang="it-IT" sz="1500" b="0" dirty="0"/>
              <a:t>2017 sui fatturati 2016</a:t>
            </a:r>
          </a:p>
        </p:txBody>
      </p:sp>
      <p:sp>
        <p:nvSpPr>
          <p:cNvPr id="6331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6332" name="Rectangle 90"/>
          <p:cNvSpPr>
            <a:spLocks noChangeArrowheads="1"/>
          </p:cNvSpPr>
          <p:nvPr/>
        </p:nvSpPr>
        <p:spPr bwMode="auto">
          <a:xfrm>
            <a:off x="3935413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7482243" y="6596880"/>
            <a:ext cx="16017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Pagina 1 di 2</a:t>
            </a:r>
            <a:endParaRPr lang="it-IT" dirty="0"/>
          </a:p>
        </p:txBody>
      </p:sp>
      <p:graphicFrame>
        <p:nvGraphicFramePr>
          <p:cNvPr id="9" name="Group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6781964"/>
              </p:ext>
            </p:extLst>
          </p:nvPr>
        </p:nvGraphicFramePr>
        <p:xfrm>
          <a:off x="440321" y="941259"/>
          <a:ext cx="8263358" cy="5015104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761096"/>
                <a:gridCol w="733510"/>
                <a:gridCol w="720080"/>
                <a:gridCol w="1047164"/>
                <a:gridCol w="761098"/>
                <a:gridCol w="712018"/>
                <a:gridCol w="1027636"/>
                <a:gridCol w="628548"/>
                <a:gridCol w="792088"/>
                <a:gridCol w="1080120"/>
              </a:tblGrid>
              <a:tr h="285839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3" marR="45723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BANNER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VIDEO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NEWSLETTER/EMAIL/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SMS/MMS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59061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19" marR="45719" marT="45715" marB="4571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Peso % su totale Private Deal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Crescita %</a:t>
                      </a: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Peso % su totale Private Deal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70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Crescita %</a:t>
                      </a: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Peso % su totale Private Deal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70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Crescita %</a:t>
                      </a: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59061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3" marR="45723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44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63,8%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61,3%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36,4%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36,2%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38,5%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51,1%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3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58,3%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62,1%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45,4%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41,7%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37,9%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23,8%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57,5%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64,1%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81,6%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42,5%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35,8%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37,7%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55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66,7%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55,8%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29,2%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33,3%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44,0%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104,3%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62,6%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60,6%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62,9%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37,4%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39,4%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77,0%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450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59,2%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64,7%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69,1%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40,8%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35,2%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33,8%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39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63,7%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36,3%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71,1%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28,9%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450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65,0%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35,0%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39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Ott.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64,5%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35,5%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</a:t>
                      </a: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67,8%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32,2%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Dic.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76,4%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23,6%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546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</a:t>
                      </a:r>
                      <a:r>
                        <a:rPr kumimoji="0" lang="it-IT" sz="12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</a:t>
                      </a:r>
                      <a:r>
                        <a:rPr kumimoji="0" lang="it-IT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61,1%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61,7%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55,7%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38,9%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38,3%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51,6%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Rettangolo 9"/>
          <p:cNvSpPr/>
          <p:nvPr/>
        </p:nvSpPr>
        <p:spPr>
          <a:xfrm>
            <a:off x="611560" y="6165304"/>
            <a:ext cx="734481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400" dirty="0" smtClean="0"/>
              <a:t>* </a:t>
            </a:r>
            <a:r>
              <a:rPr lang="it-IT" sz="1200" dirty="0"/>
              <a:t>Crescita % dei fatturati 2017 sui fatturati </a:t>
            </a:r>
            <a:r>
              <a:rPr lang="it-IT" sz="1200" dirty="0" smtClean="0"/>
              <a:t>2016: (Fatturato 2017 – Fatturato 2016)/ Fatturato 2016</a:t>
            </a:r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1761204842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273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1" grpId="0" autoUpdateAnimBg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1" name="Text Box 3"/>
          <p:cNvSpPr txBox="1">
            <a:spLocks noChangeArrowheads="1"/>
          </p:cNvSpPr>
          <p:nvPr/>
        </p:nvSpPr>
        <p:spPr bwMode="auto">
          <a:xfrm>
            <a:off x="1" y="44450"/>
            <a:ext cx="9083978" cy="623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0" bIns="0">
            <a:spAutoFit/>
          </a:bodyPr>
          <a:lstStyle>
            <a:defPPr>
              <a:defRPr lang="it-IT"/>
            </a:defPPr>
            <a:lvl1pPr algn="ctr" eaLnBrk="1" hangingPunct="1">
              <a:spcBef>
                <a:spcPct val="50000"/>
              </a:spcBef>
              <a:buClrTx/>
              <a:buFontTx/>
              <a:buNone/>
              <a:defRPr sz="200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9pPr>
          </a:lstStyle>
          <a:p>
            <a:r>
              <a:rPr lang="it-IT" sz="1800" i="0" dirty="0">
                <a:solidFill>
                  <a:srgbClr val="1429C2"/>
                </a:solidFill>
              </a:rPr>
              <a:t>PROGRAMMATICO VENDITA PRIVATE </a:t>
            </a:r>
            <a:r>
              <a:rPr lang="it-IT" sz="1800" i="0" dirty="0" smtClean="0">
                <a:solidFill>
                  <a:srgbClr val="1429C2"/>
                </a:solidFill>
              </a:rPr>
              <a:t>DEAL</a:t>
            </a:r>
            <a:r>
              <a:rPr lang="it-IT" altLang="it-IT" sz="1800" i="0" dirty="0" smtClean="0">
                <a:solidFill>
                  <a:srgbClr val="1429C2"/>
                </a:solidFill>
              </a:rPr>
              <a:t>: </a:t>
            </a:r>
            <a:endParaRPr lang="it-IT" altLang="it-IT" sz="1800" i="0" dirty="0">
              <a:solidFill>
                <a:srgbClr val="1429C2"/>
              </a:solidFill>
            </a:endParaRPr>
          </a:p>
          <a:p>
            <a:r>
              <a:rPr lang="it-IT" altLang="it-IT" sz="1500" dirty="0"/>
              <a:t>Peso % del Fatturato</a:t>
            </a:r>
            <a:r>
              <a:rPr lang="it-IT" altLang="it-IT" sz="1500" b="0" dirty="0"/>
              <a:t> per OGGETTO/TIPOLOGIA e </a:t>
            </a:r>
            <a:r>
              <a:rPr lang="it-IT" altLang="it-IT" sz="1500" dirty="0"/>
              <a:t>crescita % dei fatturati </a:t>
            </a:r>
            <a:r>
              <a:rPr lang="it-IT" altLang="it-IT" sz="1500" b="0" dirty="0"/>
              <a:t>2017 sui fatturati 2016</a:t>
            </a:r>
          </a:p>
        </p:txBody>
      </p:sp>
      <p:sp>
        <p:nvSpPr>
          <p:cNvPr id="6331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6332" name="Rectangle 90"/>
          <p:cNvSpPr>
            <a:spLocks noChangeArrowheads="1"/>
          </p:cNvSpPr>
          <p:nvPr/>
        </p:nvSpPr>
        <p:spPr bwMode="auto">
          <a:xfrm>
            <a:off x="3935413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7482243" y="6596880"/>
            <a:ext cx="16017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Pagina 2 di 2</a:t>
            </a:r>
            <a:endParaRPr lang="it-IT" dirty="0"/>
          </a:p>
        </p:txBody>
      </p:sp>
      <p:graphicFrame>
        <p:nvGraphicFramePr>
          <p:cNvPr id="9" name="Group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1533383"/>
              </p:ext>
            </p:extLst>
          </p:nvPr>
        </p:nvGraphicFramePr>
        <p:xfrm>
          <a:off x="575556" y="1052736"/>
          <a:ext cx="7992889" cy="5172176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716288"/>
                <a:gridCol w="651865"/>
                <a:gridCol w="720080"/>
                <a:gridCol w="981581"/>
                <a:gridCol w="716290"/>
                <a:gridCol w="716290"/>
                <a:gridCol w="920944"/>
                <a:gridCol w="818618"/>
                <a:gridCol w="818618"/>
                <a:gridCol w="932315"/>
              </a:tblGrid>
              <a:tr h="311431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3" marR="45723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NATIVE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429C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ALTRE TIPOLOGIE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CLASSIFIED/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DIRECTORIES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2256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19" marR="45719" marT="45715" marB="4571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Peso % su totale Private Deal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429C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Crescita %</a:t>
                      </a: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Peso % su totale Private Deal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70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Crescita %</a:t>
                      </a: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Peso % su totale Private Deal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70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Crescita %</a:t>
                      </a: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82256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3" marR="45723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429C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660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0,2%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N/A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75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138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0,1%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N/A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490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0,1%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N/A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490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N/A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66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0,1%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N/A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85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490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66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85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Ott.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-100,0%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138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</a:t>
                      </a: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138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Dic.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74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</a:t>
                      </a:r>
                      <a:r>
                        <a:rPr kumimoji="0" lang="it-IT" sz="12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</a:t>
                      </a:r>
                      <a:r>
                        <a:rPr kumimoji="0" lang="it-IT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0,1%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N/A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Rettangolo 9"/>
          <p:cNvSpPr/>
          <p:nvPr/>
        </p:nvSpPr>
        <p:spPr>
          <a:xfrm>
            <a:off x="611560" y="6361583"/>
            <a:ext cx="734481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400" dirty="0" smtClean="0"/>
              <a:t>* </a:t>
            </a:r>
            <a:r>
              <a:rPr lang="it-IT" sz="1200" dirty="0"/>
              <a:t>Crescita % dei fatturati 2017 sui fatturati </a:t>
            </a:r>
            <a:r>
              <a:rPr lang="it-IT" sz="1200" dirty="0" smtClean="0"/>
              <a:t>2016: (Fatturato 2017 – Fatturato 2016)/ Fatturato 2016</a:t>
            </a:r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1539218488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273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1" grpId="0" autoUpdateAnimBg="0"/>
      <p:bldP spid="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 bwMode="auto">
          <a:xfrm>
            <a:off x="395536" y="1124744"/>
            <a:ext cx="8424936" cy="4093428"/>
          </a:xfrm>
          <a:prstGeom prst="rect">
            <a:avLst/>
          </a:prstGeom>
          <a:solidFill>
            <a:srgbClr val="FEA70A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endParaRPr lang="it-IT" altLang="it-IT" sz="20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altLang="it-IT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Canale di Vendita Impression</a:t>
            </a:r>
          </a:p>
          <a:p>
            <a:pPr algn="ctr"/>
            <a:endParaRPr lang="it-IT" altLang="it-IT" sz="20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altLang="it-IT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r>
              <a:rPr lang="it-IT" altLang="it-IT" sz="16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Analisi dei prezzi medi del Canale di Vendita Impression.</a:t>
            </a:r>
          </a:p>
          <a:p>
            <a:r>
              <a:rPr lang="it-IT" altLang="it-IT" sz="16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r>
              <a:rPr lang="it-IT" altLang="it-IT" sz="16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it-IT" altLang="it-IT" sz="16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L’analisi non considera separatamente i tre canali di vendita (Diretta, Open 	Auction e Private Deal), ma è realizzata a Totale Impression.</a:t>
            </a:r>
          </a:p>
          <a:p>
            <a:endParaRPr lang="it-IT" altLang="it-IT" sz="1600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altLang="it-IT" sz="16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I prezzi medi sono pertanto calcolati come:</a:t>
            </a:r>
          </a:p>
          <a:p>
            <a:pPr algn="ctr"/>
            <a:r>
              <a:rPr lang="it-IT" altLang="it-IT" sz="16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(Totale Fatturato Impression/Volumi di </a:t>
            </a:r>
            <a:r>
              <a:rPr lang="it-IT" altLang="it-IT" sz="16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Impression Vendute)*1.000 </a:t>
            </a:r>
          </a:p>
          <a:p>
            <a:endParaRPr lang="it-IT" altLang="it-IT" sz="1600" i="1" u="sng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altLang="it-IT" sz="1600" i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it-IT" altLang="it-IT" sz="1600" i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it-IT" altLang="it-IT" sz="20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288233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1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4382" name="Rectangle 90"/>
          <p:cNvSpPr>
            <a:spLocks noChangeArrowheads="1"/>
          </p:cNvSpPr>
          <p:nvPr/>
        </p:nvSpPr>
        <p:spPr bwMode="auto">
          <a:xfrm>
            <a:off x="3935413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326231" y="313492"/>
            <a:ext cx="8353425" cy="523220"/>
          </a:xfrm>
          <a:prstGeom prst="rect">
            <a:avLst/>
          </a:prstGeom>
          <a:extLst/>
        </p:spPr>
        <p:txBody>
          <a:bodyPr>
            <a:normAutofit/>
          </a:bodyPr>
          <a:lstStyle>
            <a:lvl1pPr algn="ctr" eaLnBrk="1" hangingPunct="1">
              <a:defRPr lang="it-IT" sz="2800" b="0" dirty="0">
                <a:latin typeface="+mj-lt"/>
                <a:ea typeface="ＭＳ Ｐゴシック" pitchFamily="-110" charset="-128"/>
                <a:cs typeface="ＭＳ Ｐゴシック" pitchFamily="-110" charset="-128"/>
              </a:defRPr>
            </a:lvl1pPr>
            <a:lvl2pPr algn="ctr" eaLnBrk="1" hangingPunct="1">
              <a:defRPr sz="3200">
                <a:solidFill>
                  <a:srgbClr val="000000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2pPr>
            <a:lvl3pPr algn="ctr" eaLnBrk="1" hangingPunct="1">
              <a:defRPr sz="3200">
                <a:solidFill>
                  <a:srgbClr val="000000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3pPr>
            <a:lvl4pPr algn="ctr" eaLnBrk="1" hangingPunct="1">
              <a:defRPr sz="3200">
                <a:solidFill>
                  <a:srgbClr val="000000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4pPr>
            <a:lvl5pPr algn="ctr" eaLnBrk="1" hangingPunct="1">
              <a:defRPr sz="3200">
                <a:solidFill>
                  <a:srgbClr val="000000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rgbClr val="808080"/>
                </a:solidFill>
                <a:latin typeface="Arial" pitchFamily="-110" charset="0"/>
              </a:defRPr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rgbClr val="808080"/>
                </a:solidFill>
                <a:latin typeface="Arial" pitchFamily="-110" charset="0"/>
              </a:defRPr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rgbClr val="808080"/>
                </a:solidFill>
                <a:latin typeface="Arial" pitchFamily="-110" charset="0"/>
              </a:defRPr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rgbClr val="808080"/>
                </a:solidFill>
                <a:latin typeface="Arial" pitchFamily="-110" charset="0"/>
              </a:defRPr>
            </a:lvl9pPr>
          </a:lstStyle>
          <a:p>
            <a:r>
              <a:rPr lang="it-IT" altLang="it-IT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Dati richiesti</a:t>
            </a:r>
            <a:endParaRPr lang="it-IT" altLang="it-IT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ttangolo 9"/>
          <p:cNvSpPr/>
          <p:nvPr/>
        </p:nvSpPr>
        <p:spPr bwMode="auto">
          <a:xfrm>
            <a:off x="2483056" y="1427613"/>
            <a:ext cx="5689344" cy="1620000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it-IT" sz="1400" b="0" dirty="0" smtClean="0"/>
              <a:t>I </a:t>
            </a:r>
            <a:r>
              <a:rPr lang="it-IT" sz="1400" b="0" dirty="0"/>
              <a:t>dati dovranno corrispondere nei totali a quanto già dichiarato mensilmente in tale tipologia ed essere suddivisi tra</a:t>
            </a:r>
            <a:r>
              <a:rPr lang="it-IT" sz="1400" b="0" dirty="0" smtClean="0"/>
              <a:t>:</a:t>
            </a:r>
          </a:p>
          <a:p>
            <a:pPr algn="just"/>
            <a:endParaRPr lang="it-IT" sz="400" b="0" dirty="0"/>
          </a:p>
          <a:p>
            <a:pPr marL="342900" indent="-342900" algn="just">
              <a:buClr>
                <a:srgbClr val="E27A08"/>
              </a:buClr>
              <a:buAutoNum type="arabicPeriod"/>
            </a:pPr>
            <a:r>
              <a:rPr lang="it-IT" sz="1400" b="0" dirty="0" smtClean="0"/>
              <a:t>Fatturato netto effettuato tramite la </a:t>
            </a:r>
            <a:r>
              <a:rPr lang="it-IT" sz="1400" i="1" dirty="0" smtClean="0"/>
              <a:t>Vendita diretta</a:t>
            </a:r>
          </a:p>
          <a:p>
            <a:pPr marL="342900" indent="-342900" algn="just">
              <a:buClr>
                <a:srgbClr val="E27A08"/>
              </a:buClr>
              <a:buFont typeface="+mj-lt"/>
              <a:buAutoNum type="arabicPeriod"/>
            </a:pPr>
            <a:r>
              <a:rPr lang="it-IT" sz="1400" b="0" dirty="0" smtClean="0"/>
              <a:t>Fatturato netto effettuato </a:t>
            </a:r>
            <a:r>
              <a:rPr lang="it-IT" sz="1400" b="0" dirty="0"/>
              <a:t>tramite la modalità </a:t>
            </a:r>
            <a:r>
              <a:rPr lang="it-IT" sz="1400" i="1" dirty="0"/>
              <a:t>Open </a:t>
            </a:r>
            <a:r>
              <a:rPr lang="it-IT" sz="1400" i="1" dirty="0" err="1"/>
              <a:t>Auction</a:t>
            </a:r>
            <a:r>
              <a:rPr lang="it-IT" sz="1400" i="1" dirty="0"/>
              <a:t> </a:t>
            </a:r>
            <a:r>
              <a:rPr lang="it-IT" sz="1400" b="0" dirty="0"/>
              <a:t>(o RTB)</a:t>
            </a:r>
          </a:p>
          <a:p>
            <a:pPr marL="342900" indent="-342900" algn="just">
              <a:buClr>
                <a:srgbClr val="E27A08"/>
              </a:buClr>
              <a:buFont typeface="+mj-lt"/>
              <a:buAutoNum type="arabicPeriod"/>
            </a:pPr>
            <a:r>
              <a:rPr lang="it-IT" sz="1400" b="0" dirty="0"/>
              <a:t>Fatturato netto effettuato </a:t>
            </a:r>
            <a:r>
              <a:rPr lang="it-IT" sz="1400" b="0" dirty="0" smtClean="0"/>
              <a:t>dai cosiddetti </a:t>
            </a:r>
            <a:r>
              <a:rPr lang="it-IT" sz="1400" i="1" dirty="0"/>
              <a:t>Private Deal</a:t>
            </a:r>
            <a:r>
              <a:rPr lang="it-IT" sz="1400" dirty="0"/>
              <a:t>.  </a:t>
            </a:r>
            <a:endParaRPr lang="it-IT" sz="800" dirty="0">
              <a:solidFill>
                <a:srgbClr val="000000"/>
              </a:solidFill>
            </a:endParaRPr>
          </a:p>
        </p:txBody>
      </p:sp>
      <p:sp>
        <p:nvSpPr>
          <p:cNvPr id="11" name="Rettangolo 10"/>
          <p:cNvSpPr/>
          <p:nvPr/>
        </p:nvSpPr>
        <p:spPr bwMode="auto">
          <a:xfrm>
            <a:off x="2483056" y="3383764"/>
            <a:ext cx="5689344" cy="1080000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it-IT" sz="1400" b="0" dirty="0" smtClean="0">
                <a:solidFill>
                  <a:schemeClr val="dk1"/>
                </a:solidFill>
              </a:rPr>
              <a:t>I </a:t>
            </a:r>
            <a:r>
              <a:rPr lang="it-IT" sz="1400" b="0" dirty="0">
                <a:solidFill>
                  <a:schemeClr val="dk1"/>
                </a:solidFill>
              </a:rPr>
              <a:t>volumi di </a:t>
            </a:r>
            <a:r>
              <a:rPr lang="it-IT" sz="1400" b="0" dirty="0" smtClean="0">
                <a:solidFill>
                  <a:schemeClr val="dk1"/>
                </a:solidFill>
              </a:rPr>
              <a:t>Impression </a:t>
            </a:r>
            <a:r>
              <a:rPr lang="it-IT" sz="1400" b="0" dirty="0">
                <a:solidFill>
                  <a:schemeClr val="dk1"/>
                </a:solidFill>
              </a:rPr>
              <a:t>erogati in modalità </a:t>
            </a:r>
            <a:r>
              <a:rPr lang="it-IT" sz="1400" b="0" dirty="0" smtClean="0">
                <a:solidFill>
                  <a:schemeClr val="dk1"/>
                </a:solidFill>
              </a:rPr>
              <a:t>di “Vendita ad Impression”, </a:t>
            </a:r>
            <a:r>
              <a:rPr lang="it-IT" sz="1400" b="0" dirty="0">
                <a:solidFill>
                  <a:schemeClr val="dk1"/>
                </a:solidFill>
              </a:rPr>
              <a:t>suddivisi per Device e </a:t>
            </a:r>
            <a:r>
              <a:rPr lang="it-IT" sz="1400" b="0" dirty="0" smtClean="0">
                <a:solidFill>
                  <a:schemeClr val="dk1"/>
                </a:solidFill>
              </a:rPr>
              <a:t>Formato. </a:t>
            </a:r>
          </a:p>
          <a:p>
            <a:pPr algn="just"/>
            <a:r>
              <a:rPr lang="it-IT" sz="1400" b="0" dirty="0" smtClean="0">
                <a:solidFill>
                  <a:schemeClr val="dk1"/>
                </a:solidFill>
              </a:rPr>
              <a:t>Il dato non è suddiviso per i tre canali di Vendita ad Impression </a:t>
            </a:r>
            <a:endParaRPr lang="it-IT" sz="1400" b="0" dirty="0">
              <a:solidFill>
                <a:schemeClr val="dk1"/>
              </a:solidFill>
            </a:endParaRPr>
          </a:p>
        </p:txBody>
      </p:sp>
      <p:sp>
        <p:nvSpPr>
          <p:cNvPr id="12" name="Rettangolo 11"/>
          <p:cNvSpPr/>
          <p:nvPr/>
        </p:nvSpPr>
        <p:spPr bwMode="auto">
          <a:xfrm>
            <a:off x="788134" y="1427613"/>
            <a:ext cx="1479610" cy="1620000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it-IT" sz="1400" dirty="0" smtClean="0">
                <a:solidFill>
                  <a:schemeClr val="bg1"/>
                </a:solidFill>
              </a:rPr>
              <a:t>Fatturati netti </a:t>
            </a:r>
            <a:r>
              <a:rPr lang="it-IT" sz="1400" dirty="0">
                <a:solidFill>
                  <a:schemeClr val="bg1"/>
                </a:solidFill>
              </a:rPr>
              <a:t>relativi alla </a:t>
            </a:r>
            <a:endParaRPr lang="it-IT" sz="1400" dirty="0" smtClean="0">
              <a:solidFill>
                <a:schemeClr val="bg1"/>
              </a:solidFill>
            </a:endParaRPr>
          </a:p>
          <a:p>
            <a:pPr algn="ctr"/>
            <a:r>
              <a:rPr lang="it-IT" sz="1400" dirty="0" smtClean="0">
                <a:solidFill>
                  <a:schemeClr val="bg1"/>
                </a:solidFill>
              </a:rPr>
              <a:t>Vendita ad Impression</a:t>
            </a:r>
          </a:p>
        </p:txBody>
      </p:sp>
      <p:sp>
        <p:nvSpPr>
          <p:cNvPr id="14" name="Rettangolo 13"/>
          <p:cNvSpPr/>
          <p:nvPr/>
        </p:nvSpPr>
        <p:spPr bwMode="auto">
          <a:xfrm>
            <a:off x="782470" y="3383764"/>
            <a:ext cx="1479610" cy="1080000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4400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fontAlgn="ctr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 smtClean="0">
                <a:solidFill>
                  <a:schemeClr val="bg1"/>
                </a:solidFill>
              </a:rPr>
              <a:t>Volumi di Impression Venduti</a:t>
            </a:r>
            <a:endParaRPr lang="it-IT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917303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" name="Rectangle 88"/>
          <p:cNvSpPr>
            <a:spLocks noChangeArrowheads="1"/>
          </p:cNvSpPr>
          <p:nvPr/>
        </p:nvSpPr>
        <p:spPr bwMode="auto">
          <a:xfrm>
            <a:off x="3668713" y="198438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600">
              <a:latin typeface="Arial" charset="0"/>
            </a:endParaRPr>
          </a:p>
        </p:txBody>
      </p:sp>
      <p:sp>
        <p:nvSpPr>
          <p:cNvPr id="5356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5357" name="Rectangle 90"/>
          <p:cNvSpPr>
            <a:spLocks noChangeArrowheads="1"/>
          </p:cNvSpPr>
          <p:nvPr/>
        </p:nvSpPr>
        <p:spPr bwMode="auto">
          <a:xfrm>
            <a:off x="3935413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8" name="Rettangolo 7"/>
          <p:cNvSpPr/>
          <p:nvPr/>
        </p:nvSpPr>
        <p:spPr bwMode="auto">
          <a:xfrm>
            <a:off x="251520" y="692696"/>
            <a:ext cx="8640960" cy="255454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just" fontAlgn="ctr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b="0" dirty="0" smtClean="0">
                <a:solidFill>
                  <a:schemeClr val="dk1"/>
                </a:solidFill>
              </a:rPr>
              <a:t>Nelle slide che seguono è riportata l’analisi dei </a:t>
            </a:r>
            <a:r>
              <a:rPr lang="it-IT" sz="1600" dirty="0" smtClean="0">
                <a:solidFill>
                  <a:schemeClr val="dk1"/>
                </a:solidFill>
              </a:rPr>
              <a:t>Prezzi Medi del Canale di Vendita Impression</a:t>
            </a:r>
            <a:r>
              <a:rPr lang="it-IT" sz="1600" b="0" dirty="0">
                <a:solidFill>
                  <a:schemeClr val="dk1"/>
                </a:solidFill>
              </a:rPr>
              <a:t> </a:t>
            </a:r>
            <a:r>
              <a:rPr lang="it-IT" sz="1600" b="0" dirty="0" smtClean="0">
                <a:solidFill>
                  <a:schemeClr val="dk1"/>
                </a:solidFill>
              </a:rPr>
              <a:t>per le </a:t>
            </a:r>
            <a:r>
              <a:rPr lang="it-IT" sz="1600" dirty="0" smtClean="0">
                <a:solidFill>
                  <a:schemeClr val="dk1"/>
                </a:solidFill>
              </a:rPr>
              <a:t>22 Concessionarie </a:t>
            </a:r>
            <a:r>
              <a:rPr lang="it-IT" sz="1600" b="0" dirty="0" smtClean="0">
                <a:solidFill>
                  <a:schemeClr val="dk1"/>
                </a:solidFill>
              </a:rPr>
              <a:t>che hanno dichiarato </a:t>
            </a:r>
            <a:r>
              <a:rPr lang="it-IT" sz="1600" b="0" dirty="0">
                <a:solidFill>
                  <a:schemeClr val="dk1"/>
                </a:solidFill>
              </a:rPr>
              <a:t>in maniera </a:t>
            </a:r>
            <a:r>
              <a:rPr lang="it-IT" sz="1600" b="0" dirty="0" smtClean="0">
                <a:solidFill>
                  <a:schemeClr val="dk1"/>
                </a:solidFill>
              </a:rPr>
              <a:t>completa i propri dati (sia </a:t>
            </a:r>
            <a:r>
              <a:rPr lang="it-IT" sz="1600" b="0" dirty="0">
                <a:solidFill>
                  <a:schemeClr val="dk1"/>
                </a:solidFill>
              </a:rPr>
              <a:t>nei fatturati netti che nel volume di Impression </a:t>
            </a:r>
            <a:r>
              <a:rPr lang="it-IT" sz="1600" b="0" dirty="0" smtClean="0">
                <a:solidFill>
                  <a:schemeClr val="dk1"/>
                </a:solidFill>
              </a:rPr>
              <a:t>vendute). </a:t>
            </a:r>
          </a:p>
          <a:p>
            <a:pPr algn="just" fontAlgn="ctr">
              <a:spcBef>
                <a:spcPts val="0"/>
              </a:spcBef>
              <a:spcAft>
                <a:spcPts val="0"/>
              </a:spcAft>
              <a:defRPr/>
            </a:pPr>
            <a:endParaRPr lang="it-IT" altLang="it-IT" sz="1600" b="0" i="1" dirty="0" smtClean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ctr">
              <a:spcBef>
                <a:spcPts val="0"/>
              </a:spcBef>
              <a:spcAft>
                <a:spcPts val="0"/>
              </a:spcAft>
              <a:defRPr/>
            </a:pPr>
            <a:endParaRPr lang="it-IT" altLang="it-IT" sz="1600" b="0" i="1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ctr">
              <a:spcBef>
                <a:spcPts val="0"/>
              </a:spcBef>
              <a:spcAft>
                <a:spcPts val="0"/>
              </a:spcAft>
              <a:defRPr/>
            </a:pPr>
            <a:r>
              <a:rPr lang="it-IT" altLang="it-IT" sz="1600" b="0" i="1" dirty="0" smtClean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L’analisi è stata effettuata…</a:t>
            </a:r>
          </a:p>
          <a:p>
            <a:pPr algn="just" fontAlgn="ctr">
              <a:spcBef>
                <a:spcPts val="0"/>
              </a:spcBef>
              <a:spcAft>
                <a:spcPts val="0"/>
              </a:spcAft>
              <a:defRPr/>
            </a:pPr>
            <a:endParaRPr lang="it-IT" altLang="it-IT" sz="1600" b="0" i="1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ctr">
              <a:spcBef>
                <a:spcPts val="0"/>
              </a:spcBef>
              <a:spcAft>
                <a:spcPts val="0"/>
              </a:spcAft>
              <a:defRPr/>
            </a:pPr>
            <a:endParaRPr lang="it-IT" altLang="it-IT" sz="1600" b="0" i="1" dirty="0" smtClean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ctr">
              <a:spcBef>
                <a:spcPts val="0"/>
              </a:spcBef>
              <a:spcAft>
                <a:spcPts val="0"/>
              </a:spcAft>
              <a:defRPr/>
            </a:pPr>
            <a:endParaRPr lang="it-IT" altLang="it-IT" sz="1600" b="0" i="1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ctr">
              <a:spcBef>
                <a:spcPts val="0"/>
              </a:spcBef>
              <a:spcAft>
                <a:spcPts val="0"/>
              </a:spcAft>
              <a:defRPr/>
            </a:pPr>
            <a:r>
              <a:rPr lang="it-IT" altLang="it-IT" sz="1600" b="0" i="1" dirty="0" smtClean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…in ciascuna vista sono riportati i seguenti dati:</a:t>
            </a:r>
            <a:endParaRPr lang="it-IT" altLang="it-IT" sz="1600" b="0" i="1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ttangolo 9"/>
          <p:cNvSpPr/>
          <p:nvPr/>
        </p:nvSpPr>
        <p:spPr bwMode="auto">
          <a:xfrm>
            <a:off x="2988104" y="2348880"/>
            <a:ext cx="2520000" cy="396000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it-IT" altLang="it-IT" sz="1200" dirty="0" smtClean="0">
                <a:solidFill>
                  <a:schemeClr val="bg1"/>
                </a:solidFill>
              </a:rPr>
              <a:t>PER DEVICE/STRUMENTO</a:t>
            </a:r>
            <a:endParaRPr lang="it-IT" altLang="it-IT" sz="1200" dirty="0">
              <a:solidFill>
                <a:schemeClr val="bg1"/>
              </a:solidFill>
            </a:endParaRPr>
          </a:p>
        </p:txBody>
      </p:sp>
      <p:sp>
        <p:nvSpPr>
          <p:cNvPr id="11" name="Rettangolo 10"/>
          <p:cNvSpPr/>
          <p:nvPr/>
        </p:nvSpPr>
        <p:spPr bwMode="auto">
          <a:xfrm>
            <a:off x="5652120" y="2348880"/>
            <a:ext cx="2520000" cy="396000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it-IT" altLang="it-IT" sz="1200" dirty="0" smtClean="0">
                <a:solidFill>
                  <a:schemeClr val="bg1"/>
                </a:solidFill>
              </a:rPr>
              <a:t>PER OGGETTO/TIPOLOGIA</a:t>
            </a:r>
            <a:endParaRPr lang="it-IT" altLang="it-IT" sz="1200" dirty="0">
              <a:solidFill>
                <a:schemeClr val="bg1"/>
              </a:solidFill>
            </a:endParaRPr>
          </a:p>
        </p:txBody>
      </p:sp>
      <p:sp>
        <p:nvSpPr>
          <p:cNvPr id="12" name="Rettangolo 11"/>
          <p:cNvSpPr/>
          <p:nvPr/>
        </p:nvSpPr>
        <p:spPr bwMode="auto">
          <a:xfrm>
            <a:off x="323528" y="2348880"/>
            <a:ext cx="2520000" cy="396000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it-IT" altLang="it-IT" sz="1200" dirty="0" smtClean="0">
                <a:solidFill>
                  <a:schemeClr val="bg1"/>
                </a:solidFill>
              </a:rPr>
              <a:t>A TOTALE CANALE DI VENDITA</a:t>
            </a:r>
            <a:endParaRPr lang="it-IT" altLang="it-IT" sz="1200" dirty="0">
              <a:solidFill>
                <a:schemeClr val="bg1"/>
              </a:solidFill>
            </a:endParaRPr>
          </a:p>
        </p:txBody>
      </p:sp>
      <p:sp>
        <p:nvSpPr>
          <p:cNvPr id="17" name="Rettangolo 16"/>
          <p:cNvSpPr/>
          <p:nvPr/>
        </p:nvSpPr>
        <p:spPr bwMode="auto">
          <a:xfrm>
            <a:off x="549729" y="3455894"/>
            <a:ext cx="3061087" cy="633600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it-IT" altLang="it-IT" sz="1400" dirty="0">
                <a:solidFill>
                  <a:srgbClr val="FEA70A"/>
                </a:solidFill>
              </a:rPr>
              <a:t>Prezzi medi </a:t>
            </a:r>
            <a:r>
              <a:rPr lang="it-IT" altLang="it-IT" sz="1400" b="0" dirty="0"/>
              <a:t>a totale Canale di vendita Impression</a:t>
            </a:r>
            <a:endParaRPr lang="it-IT" sz="1400" b="0" dirty="0"/>
          </a:p>
        </p:txBody>
      </p:sp>
      <p:sp>
        <p:nvSpPr>
          <p:cNvPr id="18" name="Rettangolo 17"/>
          <p:cNvSpPr/>
          <p:nvPr/>
        </p:nvSpPr>
        <p:spPr bwMode="auto">
          <a:xfrm>
            <a:off x="549729" y="4267380"/>
            <a:ext cx="3061087" cy="633600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it-IT" altLang="it-IT" sz="1400" dirty="0">
                <a:solidFill>
                  <a:srgbClr val="FEA70A"/>
                </a:solidFill>
              </a:rPr>
              <a:t>Crescita % dei Prezzi Medi </a:t>
            </a:r>
            <a:r>
              <a:rPr lang="it-IT" altLang="it-IT" sz="1400" b="0" dirty="0"/>
              <a:t>rispetto all’anno precedente</a:t>
            </a:r>
            <a:endParaRPr lang="it-IT" sz="1400" b="0" dirty="0"/>
          </a:p>
        </p:txBody>
      </p:sp>
      <p:sp>
        <p:nvSpPr>
          <p:cNvPr id="19" name="Rettangolo 18"/>
          <p:cNvSpPr/>
          <p:nvPr/>
        </p:nvSpPr>
        <p:spPr bwMode="auto">
          <a:xfrm>
            <a:off x="549729" y="5023754"/>
            <a:ext cx="3061087" cy="633600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it-IT" altLang="it-IT" sz="1400" dirty="0">
                <a:solidFill>
                  <a:srgbClr val="FEA70A"/>
                </a:solidFill>
              </a:rPr>
              <a:t>Crescita % dei fatturati </a:t>
            </a:r>
            <a:r>
              <a:rPr lang="it-IT" altLang="it-IT" sz="1400" b="0" dirty="0"/>
              <a:t>2017 sui fatturati 2016</a:t>
            </a:r>
            <a:endParaRPr lang="it-IT" sz="1400" b="0" dirty="0"/>
          </a:p>
        </p:txBody>
      </p:sp>
      <p:sp>
        <p:nvSpPr>
          <p:cNvPr id="20" name="Rettangolo 19"/>
          <p:cNvSpPr/>
          <p:nvPr/>
        </p:nvSpPr>
        <p:spPr bwMode="auto">
          <a:xfrm>
            <a:off x="4211960" y="3429000"/>
            <a:ext cx="4140000" cy="633600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just" fontAlgn="ctr">
              <a:spcBef>
                <a:spcPts val="0"/>
              </a:spcBef>
              <a:spcAft>
                <a:spcPts val="0"/>
              </a:spcAft>
              <a:defRPr/>
            </a:pPr>
            <a:r>
              <a:rPr lang="it-IT" altLang="it-IT" sz="1400" b="0" i="1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Totale Fatturato Impression/Volumi di Impression Vendute)*</a:t>
            </a:r>
            <a:r>
              <a:rPr lang="it-IT" altLang="it-IT" sz="1400" b="0" i="1" dirty="0" smtClean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1.000</a:t>
            </a:r>
            <a:endParaRPr lang="it-IT" altLang="it-IT" sz="1400" b="0" i="1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ttangolo 20"/>
          <p:cNvSpPr/>
          <p:nvPr/>
        </p:nvSpPr>
        <p:spPr bwMode="auto">
          <a:xfrm>
            <a:off x="4211960" y="4240486"/>
            <a:ext cx="4140000" cy="633600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just" fontAlgn="ctr">
              <a:spcBef>
                <a:spcPts val="0"/>
              </a:spcBef>
              <a:spcAft>
                <a:spcPts val="0"/>
              </a:spcAft>
              <a:defRPr/>
            </a:pPr>
            <a:r>
              <a:rPr lang="it-IT" altLang="it-IT" sz="1400" b="0" i="1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(Prezzi Medi 2017 – Prezzi Medi 2016)/ Prezzi Medi </a:t>
            </a:r>
            <a:r>
              <a:rPr lang="it-IT" altLang="it-IT" sz="1400" b="0" i="1" dirty="0" smtClean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2016</a:t>
            </a:r>
            <a:endParaRPr lang="it-IT" altLang="it-IT" sz="1400" b="0" i="1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ttangolo 21"/>
          <p:cNvSpPr/>
          <p:nvPr/>
        </p:nvSpPr>
        <p:spPr bwMode="auto">
          <a:xfrm>
            <a:off x="4211960" y="5013176"/>
            <a:ext cx="4140000" cy="633600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just" fontAlgn="ctr">
              <a:spcBef>
                <a:spcPts val="0"/>
              </a:spcBef>
              <a:spcAft>
                <a:spcPts val="0"/>
              </a:spcAft>
              <a:defRPr/>
            </a:pPr>
            <a:r>
              <a:rPr lang="it-IT" altLang="it-IT" sz="1400" b="0" i="1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(Fatturato 2017 – Fatturato 2016)/ Fatturato </a:t>
            </a:r>
            <a:r>
              <a:rPr lang="it-IT" altLang="it-IT" sz="1400" b="0" i="1" dirty="0" smtClean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2016</a:t>
            </a:r>
            <a:endParaRPr lang="it-IT" altLang="it-IT" sz="1400" b="0" i="1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riangolo isoscele 2"/>
          <p:cNvSpPr/>
          <p:nvPr/>
        </p:nvSpPr>
        <p:spPr bwMode="auto">
          <a:xfrm rot="5400000">
            <a:off x="3730344" y="3571592"/>
            <a:ext cx="359097" cy="430870"/>
          </a:xfrm>
          <a:prstGeom prst="triangle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1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Triangolo isoscele 23"/>
          <p:cNvSpPr/>
          <p:nvPr/>
        </p:nvSpPr>
        <p:spPr bwMode="auto">
          <a:xfrm rot="5400000">
            <a:off x="3730344" y="4383078"/>
            <a:ext cx="359097" cy="430870"/>
          </a:xfrm>
          <a:prstGeom prst="triangle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1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Triangolo isoscele 24"/>
          <p:cNvSpPr/>
          <p:nvPr/>
        </p:nvSpPr>
        <p:spPr bwMode="auto">
          <a:xfrm rot="5400000">
            <a:off x="3730344" y="5139452"/>
            <a:ext cx="359097" cy="430870"/>
          </a:xfrm>
          <a:prstGeom prst="triangle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1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326231" y="116632"/>
            <a:ext cx="8353425" cy="523220"/>
          </a:xfrm>
          <a:prstGeom prst="rect">
            <a:avLst/>
          </a:prstGeom>
          <a:extLst/>
        </p:spPr>
        <p:txBody>
          <a:bodyPr>
            <a:normAutofit/>
          </a:bodyPr>
          <a:lstStyle>
            <a:lvl1pPr algn="ctr" eaLnBrk="1" hangingPunct="1">
              <a:defRPr lang="it-IT" sz="2800" b="0" dirty="0">
                <a:latin typeface="+mj-lt"/>
                <a:ea typeface="ＭＳ Ｐゴシック" pitchFamily="-110" charset="-128"/>
                <a:cs typeface="ＭＳ Ｐゴシック" pitchFamily="-110" charset="-128"/>
              </a:defRPr>
            </a:lvl1pPr>
            <a:lvl2pPr algn="ctr" eaLnBrk="1" hangingPunct="1">
              <a:defRPr sz="3200">
                <a:solidFill>
                  <a:srgbClr val="000000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2pPr>
            <a:lvl3pPr algn="ctr" eaLnBrk="1" hangingPunct="1">
              <a:defRPr sz="3200">
                <a:solidFill>
                  <a:srgbClr val="000000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3pPr>
            <a:lvl4pPr algn="ctr" eaLnBrk="1" hangingPunct="1">
              <a:defRPr sz="3200">
                <a:solidFill>
                  <a:srgbClr val="000000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4pPr>
            <a:lvl5pPr algn="ctr" eaLnBrk="1" hangingPunct="1">
              <a:defRPr sz="3200">
                <a:solidFill>
                  <a:srgbClr val="000000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rgbClr val="808080"/>
                </a:solidFill>
                <a:latin typeface="Arial" pitchFamily="-110" charset="0"/>
              </a:defRPr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rgbClr val="808080"/>
                </a:solidFill>
                <a:latin typeface="Arial" pitchFamily="-110" charset="0"/>
              </a:defRPr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rgbClr val="808080"/>
                </a:solidFill>
                <a:latin typeface="Arial" pitchFamily="-110" charset="0"/>
              </a:defRPr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rgbClr val="808080"/>
                </a:solidFill>
                <a:latin typeface="Arial" pitchFamily="-110" charset="0"/>
              </a:defRPr>
            </a:lvl9pPr>
          </a:lstStyle>
          <a:p>
            <a:r>
              <a:rPr lang="it-IT" altLang="it-IT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Note e approfondimenti…</a:t>
            </a:r>
            <a:endParaRPr lang="it-IT" altLang="it-IT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8745581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1" name="Text Box 3"/>
          <p:cNvSpPr txBox="1">
            <a:spLocks noChangeArrowheads="1"/>
          </p:cNvSpPr>
          <p:nvPr/>
        </p:nvSpPr>
        <p:spPr bwMode="auto">
          <a:xfrm>
            <a:off x="0" y="51882"/>
            <a:ext cx="8820471" cy="761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it-IT"/>
            </a:defPPr>
            <a:lvl1pPr algn="ctr" eaLnBrk="1" hangingPunct="1">
              <a:spcBef>
                <a:spcPct val="50000"/>
              </a:spcBef>
              <a:buClrTx/>
              <a:buFontTx/>
              <a:buNone/>
              <a:defRPr sz="200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9pPr>
          </a:lstStyle>
          <a:p>
            <a:r>
              <a:rPr lang="it-IT" altLang="it-IT" sz="1800" i="0" dirty="0" smtClean="0"/>
              <a:t>CANALE </a:t>
            </a:r>
            <a:r>
              <a:rPr lang="it-IT" altLang="it-IT" sz="1800" i="0" dirty="0"/>
              <a:t>DI </a:t>
            </a:r>
            <a:r>
              <a:rPr lang="it-IT" altLang="it-IT" sz="1800" i="0" dirty="0" smtClean="0"/>
              <a:t>VENDITA IMPRESSION: </a:t>
            </a:r>
          </a:p>
          <a:p>
            <a:pPr lvl="0"/>
            <a:r>
              <a:rPr lang="it-IT" altLang="it-IT" sz="1700" i="0" dirty="0" smtClean="0"/>
              <a:t>Prezzi Medi </a:t>
            </a:r>
            <a:r>
              <a:rPr lang="it-IT" altLang="it-IT" sz="1700" b="0" i="0" dirty="0" smtClean="0"/>
              <a:t>a Totale Canale di Vendita Impression</a:t>
            </a:r>
            <a:endParaRPr lang="it-IT" sz="1800" b="0" i="0" dirty="0" smtClean="0"/>
          </a:p>
        </p:txBody>
      </p:sp>
      <p:sp>
        <p:nvSpPr>
          <p:cNvPr id="5355" name="Rectangle 88"/>
          <p:cNvSpPr>
            <a:spLocks noChangeArrowheads="1"/>
          </p:cNvSpPr>
          <p:nvPr/>
        </p:nvSpPr>
        <p:spPr bwMode="auto">
          <a:xfrm>
            <a:off x="3668713" y="198438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600">
              <a:latin typeface="Arial" charset="0"/>
            </a:endParaRPr>
          </a:p>
        </p:txBody>
      </p:sp>
      <p:sp>
        <p:nvSpPr>
          <p:cNvPr id="5356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5357" name="Rectangle 90"/>
          <p:cNvSpPr>
            <a:spLocks noChangeArrowheads="1"/>
          </p:cNvSpPr>
          <p:nvPr/>
        </p:nvSpPr>
        <p:spPr bwMode="auto">
          <a:xfrm>
            <a:off x="3935413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graphicFrame>
        <p:nvGraphicFramePr>
          <p:cNvPr id="7" name="Group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3404343"/>
              </p:ext>
            </p:extLst>
          </p:nvPr>
        </p:nvGraphicFramePr>
        <p:xfrm>
          <a:off x="1799692" y="1022097"/>
          <a:ext cx="5544616" cy="4683064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1628881"/>
                <a:gridCol w="760829"/>
                <a:gridCol w="792088"/>
                <a:gridCol w="1066674"/>
                <a:gridCol w="1296144"/>
              </a:tblGrid>
              <a:tr h="502366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Mese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9" marR="45719"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Prezzi medi</a:t>
                      </a: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</a:p>
                  </a:txBody>
                  <a:tcPr marL="45721" marR="45721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1" marR="45721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Crescita  % dei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PREZZI</a:t>
                      </a: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**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1" marR="45721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Crescita %</a:t>
                      </a:r>
                      <a:endParaRPr kumimoji="0" lang="it-IT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del FATTURATO</a:t>
                      </a: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  <a:r>
                        <a:rPr kumimoji="0" lang="it-IT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**</a:t>
                      </a:r>
                    </a:p>
                  </a:txBody>
                  <a:tcPr marL="45721" marR="45721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6004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9" marR="45719"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21" marR="45721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21" marR="45721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9" marR="45719"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600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1,395 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1,618 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86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</a:t>
                      </a: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1,593 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2,056 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1,928 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2,302 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19,4%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297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</a:t>
                      </a: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1,985 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2,234 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435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</a:t>
                      </a: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2,185 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2,460 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-0,2%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57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</a:t>
                      </a: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2,231 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2,214 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-0,8%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-11,3%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89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</a:t>
                      </a: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1,802 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676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1,210 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Set.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2,195 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297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Ott.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2,365 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461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</a:t>
                      </a: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2,686 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19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Dic.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2,716 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462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 </a:t>
                      </a:r>
                      <a:r>
                        <a:rPr kumimoji="0" lang="it-IT" sz="13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</a:t>
                      </a:r>
                      <a:r>
                        <a:rPr kumimoji="0" lang="it-IT" sz="13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1,892 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2,151 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-1,5%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Rettangolo 8"/>
          <p:cNvSpPr/>
          <p:nvPr/>
        </p:nvSpPr>
        <p:spPr>
          <a:xfrm>
            <a:off x="611560" y="5949280"/>
            <a:ext cx="728116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 smtClean="0">
                <a:solidFill>
                  <a:srgbClr val="FF0000"/>
                </a:solidFill>
              </a:rPr>
              <a:t>* </a:t>
            </a:r>
            <a:r>
              <a:rPr lang="it-IT" sz="1200" dirty="0" smtClean="0"/>
              <a:t>  Prezzi </a:t>
            </a:r>
            <a:r>
              <a:rPr lang="it-IT" sz="1200" dirty="0"/>
              <a:t>medi: Fatturato (in migliaia di euro</a:t>
            </a:r>
            <a:r>
              <a:rPr lang="it-IT" sz="1200" dirty="0" smtClean="0"/>
              <a:t>)/Numero Impression Vendute*1.000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it-IT" sz="400" dirty="0" smtClean="0"/>
          </a:p>
          <a:p>
            <a:r>
              <a:rPr lang="it-IT" sz="1200" dirty="0" smtClean="0">
                <a:solidFill>
                  <a:srgbClr val="FF0000"/>
                </a:solidFill>
              </a:rPr>
              <a:t>** </a:t>
            </a:r>
            <a:r>
              <a:rPr lang="it-IT" sz="1200" dirty="0" smtClean="0"/>
              <a:t>Crescita % Prezzi Medi: </a:t>
            </a:r>
            <a:r>
              <a:rPr lang="it-IT" sz="1200" dirty="0"/>
              <a:t>(Prezzi Medi 2017 – Prezzi Medi 2016)/ Prezzi Medi </a:t>
            </a:r>
            <a:r>
              <a:rPr lang="it-IT" sz="1200" dirty="0" smtClean="0"/>
              <a:t>2016</a:t>
            </a:r>
          </a:p>
          <a:p>
            <a:endParaRPr lang="it-IT" sz="400" dirty="0" smtClean="0"/>
          </a:p>
          <a:p>
            <a:r>
              <a:rPr lang="it-IT" sz="1200" dirty="0" smtClean="0">
                <a:solidFill>
                  <a:srgbClr val="FF0000"/>
                </a:solidFill>
              </a:rPr>
              <a:t>***</a:t>
            </a:r>
            <a:r>
              <a:rPr lang="it-IT" sz="1200" dirty="0"/>
              <a:t>Crescita % dei fatturati 2017 sui fatturati 2016: (Fatturato 2017 – Fatturato 2016)/ Fatturato </a:t>
            </a:r>
            <a:r>
              <a:rPr lang="it-IT" sz="1200" dirty="0" smtClean="0"/>
              <a:t>2016</a:t>
            </a:r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1141166873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273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1" grpId="0" autoUpdateAnimBg="0"/>
      <p:bldP spid="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1" name="Text Box 3"/>
          <p:cNvSpPr txBox="1">
            <a:spLocks noChangeArrowheads="1"/>
          </p:cNvSpPr>
          <p:nvPr/>
        </p:nvSpPr>
        <p:spPr bwMode="auto">
          <a:xfrm>
            <a:off x="751083" y="17730"/>
            <a:ext cx="7514574" cy="1088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36000" bIns="36000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CANALE DI VENDITA IMPRESSION: </a:t>
            </a:r>
          </a:p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Prezzi Medi</a:t>
            </a:r>
            <a:r>
              <a:rPr lang="it-IT" altLang="it-IT" sz="1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altLang="it-IT" sz="16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per DEVICE/STRUMENTO</a:t>
            </a:r>
          </a:p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Crescita % </a:t>
            </a:r>
            <a:r>
              <a:rPr lang="it-IT" altLang="it-IT" sz="16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dei </a:t>
            </a:r>
            <a:r>
              <a:rPr lang="it-IT" altLang="it-IT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Prezzi Medi</a:t>
            </a:r>
            <a:r>
              <a:rPr lang="it-IT" altLang="it-IT" sz="16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 e dei </a:t>
            </a:r>
            <a:r>
              <a:rPr lang="it-IT" altLang="it-IT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Fatturati </a:t>
            </a:r>
            <a:r>
              <a:rPr lang="it-IT" altLang="it-IT" sz="16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su anno precedente</a:t>
            </a:r>
            <a:endParaRPr lang="it-IT" altLang="it-IT" sz="16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80" name="Rectangle 88"/>
          <p:cNvSpPr>
            <a:spLocks noChangeArrowheads="1"/>
          </p:cNvSpPr>
          <p:nvPr/>
        </p:nvSpPr>
        <p:spPr bwMode="auto">
          <a:xfrm>
            <a:off x="3668713" y="198438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600">
              <a:latin typeface="Arial" charset="0"/>
            </a:endParaRPr>
          </a:p>
        </p:txBody>
      </p:sp>
      <p:sp>
        <p:nvSpPr>
          <p:cNvPr id="4381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4382" name="Rectangle 90"/>
          <p:cNvSpPr>
            <a:spLocks noChangeArrowheads="1"/>
          </p:cNvSpPr>
          <p:nvPr/>
        </p:nvSpPr>
        <p:spPr bwMode="auto">
          <a:xfrm>
            <a:off x="3935413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graphicFrame>
        <p:nvGraphicFramePr>
          <p:cNvPr id="9" name="Group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8383139"/>
              </p:ext>
            </p:extLst>
          </p:nvPr>
        </p:nvGraphicFramePr>
        <p:xfrm>
          <a:off x="411165" y="1168045"/>
          <a:ext cx="8321671" cy="4816857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1050889"/>
                <a:gridCol w="714845"/>
                <a:gridCol w="714845"/>
                <a:gridCol w="842469"/>
                <a:gridCol w="1141448"/>
                <a:gridCol w="792088"/>
                <a:gridCol w="720080"/>
                <a:gridCol w="1152128"/>
                <a:gridCol w="1192879"/>
              </a:tblGrid>
              <a:tr h="288032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3" marR="45723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WEB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MOBILE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332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Prezzi Medi </a:t>
                      </a: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Crescita % Prezzi Medi </a:t>
                      </a: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**</a:t>
                      </a: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Crescita % Fatturati</a:t>
                      </a: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***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Prezzi Medi </a:t>
                      </a: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429C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Crescita % Prezzi Medi </a:t>
                      </a:r>
                      <a:r>
                        <a:rPr kumimoji="0" lang="it-IT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**</a:t>
                      </a: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Crescita % Fatturati</a:t>
                      </a:r>
                      <a:r>
                        <a:rPr kumimoji="0" lang="it-IT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***</a:t>
                      </a: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8332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3" marR="45723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1,458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1,822</a:t>
                      </a: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24,9%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-1,3%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0,820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1,122</a:t>
                      </a: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36,9%</a:t>
                      </a: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184,3%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1,755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2,151</a:t>
                      </a: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22,6%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-13,7%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0,799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1,755</a:t>
                      </a: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119,7%</a:t>
                      </a: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106,8%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2,127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2,425</a:t>
                      </a: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14,0%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-10,0%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0,977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1,869</a:t>
                      </a: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91,2%</a:t>
                      </a: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92,7%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2,223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2,358</a:t>
                      </a:r>
                    </a:p>
                  </a:txBody>
                  <a:tcPr marL="9525" marR="9525" marT="9525" marB="0" anchor="ctr"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6,1%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-14,1%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1,053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1,778</a:t>
                      </a:r>
                    </a:p>
                  </a:txBody>
                  <a:tcPr marL="9525" marR="9525" marT="9525" marB="0" anchor="ctr"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68,9%</a:t>
                      </a:r>
                    </a:p>
                  </a:txBody>
                  <a:tcPr marL="9525" marR="9525" marT="9525" marB="0" anchor="ctr"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73,8%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2,444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2,615</a:t>
                      </a: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7,0%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-10,4%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1,151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1,911</a:t>
                      </a: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66,0%</a:t>
                      </a: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78,7%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2,531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2,469</a:t>
                      </a: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-2,5%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-18,9%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1,160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1,515</a:t>
                      </a: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30,6%</a:t>
                      </a: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46,4%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1,956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1,270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1,296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0,969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2,466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1,252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Ott.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2,594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1,335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</a:t>
                      </a: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3,013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1,468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Dic.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2,940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1,847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</a:t>
                      </a:r>
                      <a:r>
                        <a:rPr kumimoji="0" lang="it-IT" sz="12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</a:t>
                      </a:r>
                      <a:r>
                        <a:rPr kumimoji="0" lang="it-IT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1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2,084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1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2,315</a:t>
                      </a: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1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11,1%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1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-12,0%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1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1,008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1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1,642</a:t>
                      </a: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1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62,8%</a:t>
                      </a: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1" i="0" u="none" strike="noStrike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85,9%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Rettangolo 9"/>
          <p:cNvSpPr/>
          <p:nvPr/>
        </p:nvSpPr>
        <p:spPr>
          <a:xfrm>
            <a:off x="530878" y="6086363"/>
            <a:ext cx="728116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 smtClean="0"/>
              <a:t>*   Prezzi </a:t>
            </a:r>
            <a:r>
              <a:rPr lang="it-IT" sz="1200" dirty="0"/>
              <a:t>medi: Fatturato (in migliaia di euro</a:t>
            </a:r>
            <a:r>
              <a:rPr lang="it-IT" sz="1200" dirty="0" smtClean="0"/>
              <a:t>)/Numero Impression Vendute*1.000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it-IT" sz="400" dirty="0" smtClean="0"/>
          </a:p>
          <a:p>
            <a:r>
              <a:rPr lang="it-IT" sz="1200" dirty="0" smtClean="0"/>
              <a:t>**</a:t>
            </a:r>
            <a:r>
              <a:rPr lang="it-IT" sz="1200" dirty="0" smtClean="0">
                <a:solidFill>
                  <a:srgbClr val="FF0000"/>
                </a:solidFill>
              </a:rPr>
              <a:t> </a:t>
            </a:r>
            <a:r>
              <a:rPr lang="it-IT" sz="1200" dirty="0" smtClean="0"/>
              <a:t>Crescita % Prezzi Medi: </a:t>
            </a:r>
            <a:r>
              <a:rPr lang="it-IT" sz="1200" dirty="0"/>
              <a:t>(Prezzi Medi 2017 – Prezzi Medi 2016)/ Prezzi Medi </a:t>
            </a:r>
            <a:r>
              <a:rPr lang="it-IT" sz="1200" dirty="0" smtClean="0"/>
              <a:t>2016</a:t>
            </a:r>
          </a:p>
          <a:p>
            <a:endParaRPr lang="it-IT" sz="400" dirty="0" smtClean="0"/>
          </a:p>
          <a:p>
            <a:r>
              <a:rPr lang="it-IT" sz="1200" dirty="0" smtClean="0"/>
              <a:t>***</a:t>
            </a:r>
            <a:r>
              <a:rPr lang="it-IT" sz="1200" dirty="0"/>
              <a:t>Crescita % dei fatturati 2017 sui fatturati 2016: (Fatturato 2017 – Fatturato 2016)/ Fatturato </a:t>
            </a:r>
            <a:r>
              <a:rPr lang="it-IT" sz="1200" dirty="0" smtClean="0"/>
              <a:t>2016</a:t>
            </a:r>
            <a:endParaRPr lang="it-IT" sz="1200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8100392" y="6596879"/>
            <a:ext cx="10532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Pagina 1 di 2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7595804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273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1" grpId="0" autoUpdateAnimBg="0"/>
      <p:bldP spid="1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1" name="Text Box 3"/>
          <p:cNvSpPr txBox="1">
            <a:spLocks noChangeArrowheads="1"/>
          </p:cNvSpPr>
          <p:nvPr/>
        </p:nvSpPr>
        <p:spPr bwMode="auto">
          <a:xfrm>
            <a:off x="751083" y="17730"/>
            <a:ext cx="7514574" cy="1088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36000" bIns="36000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CANALE DI VENDITA IMPRESSION: </a:t>
            </a:r>
          </a:p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Prezzi Medi</a:t>
            </a:r>
            <a:r>
              <a:rPr lang="it-IT" altLang="it-IT" sz="1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altLang="it-IT" sz="16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per DEVICE/STRUMENTO </a:t>
            </a:r>
          </a:p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Crescita % </a:t>
            </a:r>
            <a:r>
              <a:rPr lang="it-IT" altLang="it-IT" sz="16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dei </a:t>
            </a:r>
            <a:r>
              <a:rPr lang="it-IT" altLang="it-IT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Prezzi Medi</a:t>
            </a:r>
            <a:r>
              <a:rPr lang="it-IT" altLang="it-IT" sz="16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 e dei </a:t>
            </a:r>
            <a:r>
              <a:rPr lang="it-IT" altLang="it-IT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Fatturati </a:t>
            </a:r>
            <a:r>
              <a:rPr lang="it-IT" altLang="it-IT" sz="16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su anno precedente</a:t>
            </a:r>
            <a:endParaRPr lang="it-IT" altLang="it-IT" sz="16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80" name="Rectangle 88"/>
          <p:cNvSpPr>
            <a:spLocks noChangeArrowheads="1"/>
          </p:cNvSpPr>
          <p:nvPr/>
        </p:nvSpPr>
        <p:spPr bwMode="auto">
          <a:xfrm>
            <a:off x="3668713" y="198438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600">
              <a:latin typeface="Arial" charset="0"/>
            </a:endParaRPr>
          </a:p>
        </p:txBody>
      </p:sp>
      <p:sp>
        <p:nvSpPr>
          <p:cNvPr id="4381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4382" name="Rectangle 90"/>
          <p:cNvSpPr>
            <a:spLocks noChangeArrowheads="1"/>
          </p:cNvSpPr>
          <p:nvPr/>
        </p:nvSpPr>
        <p:spPr bwMode="auto">
          <a:xfrm>
            <a:off x="3935413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graphicFrame>
        <p:nvGraphicFramePr>
          <p:cNvPr id="9" name="Group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8518448"/>
              </p:ext>
            </p:extLst>
          </p:nvPr>
        </p:nvGraphicFramePr>
        <p:xfrm>
          <a:off x="411165" y="1168045"/>
          <a:ext cx="8321671" cy="4816857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1050889"/>
                <a:gridCol w="714845"/>
                <a:gridCol w="714845"/>
                <a:gridCol w="842469"/>
                <a:gridCol w="1141448"/>
                <a:gridCol w="792088"/>
                <a:gridCol w="720080"/>
                <a:gridCol w="1152128"/>
                <a:gridCol w="1192879"/>
              </a:tblGrid>
              <a:tr h="288032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3" marR="45723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TABLETS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SMART TV/CONS.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332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Prezzi Medi 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*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Crescita % Prezzi Medi 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**</a:t>
                      </a: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Crescita % Fatturati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***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Prezzi Medi </a:t>
                      </a: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429C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Crescita % Prezzi Medi </a:t>
                      </a:r>
                      <a:r>
                        <a:rPr kumimoji="0" lang="it-IT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**</a:t>
                      </a: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Crescita % Fatturati</a:t>
                      </a:r>
                      <a:r>
                        <a:rPr kumimoji="0" lang="it-IT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***</a:t>
                      </a: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8332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3" marR="45723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6,843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1,034</a:t>
                      </a: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-84,9%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155,3%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17,422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16,902</a:t>
                      </a: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-3,0%</a:t>
                      </a: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-7,8%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2,163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1,717</a:t>
                      </a: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-20,6%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71,3%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14,270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17,538</a:t>
                      </a: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22,9%</a:t>
                      </a: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-48,3%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2,085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1,948</a:t>
                      </a: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-6,6%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94,5%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16,080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16,912</a:t>
                      </a: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5,2%</a:t>
                      </a: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101,0%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1,022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2,284</a:t>
                      </a:r>
                    </a:p>
                  </a:txBody>
                  <a:tcPr marL="9525" marR="9525" marT="9525" marB="0" anchor="ctr"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123,6%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189,9%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17,518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16,830</a:t>
                      </a:r>
                    </a:p>
                  </a:txBody>
                  <a:tcPr marL="9525" marR="9525" marT="9525" marB="0" anchor="ctr"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-3,9%</a:t>
                      </a:r>
                    </a:p>
                  </a:txBody>
                  <a:tcPr marL="9525" marR="9525" marT="9525" marB="0" anchor="ctr"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323,2%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1,401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2,616</a:t>
                      </a: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86,7%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97,0%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20,528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14,311</a:t>
                      </a: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-30,3%</a:t>
                      </a: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49,1%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1,538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1,954</a:t>
                      </a: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27,0%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18,6%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16,511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19,237</a:t>
                      </a: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16,5%</a:t>
                      </a: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19,6%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0,918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D6009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D6009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D6009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15,270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0,841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D6009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D6009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D6009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10,022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1,204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D6009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D6009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D6009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9,013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Ott.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1,145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D6009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D6009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D6009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15,326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</a:t>
                      </a: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1,172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D6009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D6009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D6009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19,228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Dic.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1,496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D6009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D6009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D6009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11,587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</a:t>
                      </a:r>
                      <a:r>
                        <a:rPr kumimoji="0" lang="it-IT" sz="12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</a:t>
                      </a:r>
                      <a:r>
                        <a:rPr kumimoji="0" lang="it-IT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1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1,679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1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1,855</a:t>
                      </a: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1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10,5%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1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90,3%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1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16,718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1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16,380</a:t>
                      </a: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1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-2,0%</a:t>
                      </a: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1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38,9%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Rettangolo 9"/>
          <p:cNvSpPr/>
          <p:nvPr/>
        </p:nvSpPr>
        <p:spPr>
          <a:xfrm>
            <a:off x="530878" y="6086363"/>
            <a:ext cx="728116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 smtClean="0"/>
              <a:t>*   Prezzi </a:t>
            </a:r>
            <a:r>
              <a:rPr lang="it-IT" sz="1200" dirty="0"/>
              <a:t>medi: Fatturato (in migliaia di euro</a:t>
            </a:r>
            <a:r>
              <a:rPr lang="it-IT" sz="1200" dirty="0" smtClean="0"/>
              <a:t>)/Numero Impression Vendute*1.000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it-IT" sz="400" dirty="0" smtClean="0"/>
          </a:p>
          <a:p>
            <a:r>
              <a:rPr lang="it-IT" sz="1200" dirty="0" smtClean="0"/>
              <a:t>**</a:t>
            </a:r>
            <a:r>
              <a:rPr lang="it-IT" sz="1200" dirty="0" smtClean="0">
                <a:solidFill>
                  <a:srgbClr val="FF0000"/>
                </a:solidFill>
              </a:rPr>
              <a:t> </a:t>
            </a:r>
            <a:r>
              <a:rPr lang="it-IT" sz="1200" dirty="0" smtClean="0"/>
              <a:t>Crescita % Prezzi Medi: </a:t>
            </a:r>
            <a:r>
              <a:rPr lang="it-IT" sz="1200" dirty="0"/>
              <a:t>(Prezzi Medi 2017 – Prezzi Medi 2016)/ Prezzi Medi </a:t>
            </a:r>
            <a:r>
              <a:rPr lang="it-IT" sz="1200" dirty="0" smtClean="0"/>
              <a:t>2016</a:t>
            </a:r>
          </a:p>
          <a:p>
            <a:endParaRPr lang="it-IT" sz="400" dirty="0" smtClean="0"/>
          </a:p>
          <a:p>
            <a:r>
              <a:rPr lang="it-IT" sz="1200" dirty="0" smtClean="0"/>
              <a:t>***</a:t>
            </a:r>
            <a:r>
              <a:rPr lang="it-IT" sz="1200" dirty="0"/>
              <a:t>Crescita % dei fatturati 2017 sui fatturati 2016: (Fatturato 2017 – Fatturato 2016)/ Fatturato </a:t>
            </a:r>
            <a:r>
              <a:rPr lang="it-IT" sz="1200" dirty="0" smtClean="0"/>
              <a:t>2016</a:t>
            </a:r>
            <a:endParaRPr lang="it-IT" sz="1200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8100392" y="6596879"/>
            <a:ext cx="10532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Pagina 2 di 2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95780227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273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1" grpId="0" autoUpdateAnimBg="0"/>
      <p:bldP spid="1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1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6332" name="Rectangle 90"/>
          <p:cNvSpPr>
            <a:spLocks noChangeArrowheads="1"/>
          </p:cNvSpPr>
          <p:nvPr/>
        </p:nvSpPr>
        <p:spPr bwMode="auto">
          <a:xfrm>
            <a:off x="3935413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644379" y="-490"/>
            <a:ext cx="7730598" cy="1088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36000" bIns="36000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CANALE DI VENDITA IMPRESSION: </a:t>
            </a:r>
          </a:p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1600" i="1" dirty="0">
                <a:latin typeface="Arial" panose="020B0604020202020204" pitchFamily="34" charset="0"/>
                <a:cs typeface="Arial" panose="020B0604020202020204" pitchFamily="34" charset="0"/>
              </a:rPr>
              <a:t>Prezzi Medi</a:t>
            </a:r>
            <a:r>
              <a:rPr lang="it-IT" altLang="it-IT" sz="1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altLang="it-IT" sz="1600" b="0" i="1" dirty="0">
                <a:latin typeface="Arial" panose="020B0604020202020204" pitchFamily="34" charset="0"/>
                <a:cs typeface="Arial" panose="020B0604020202020204" pitchFamily="34" charset="0"/>
              </a:rPr>
              <a:t>per </a:t>
            </a:r>
            <a:r>
              <a:rPr lang="it-IT" altLang="it-IT" sz="16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OGGETTO/TIPOLOGIA</a:t>
            </a:r>
            <a:endParaRPr lang="it-IT" altLang="it-IT" sz="1600" b="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1600" i="1" dirty="0">
                <a:latin typeface="Arial" panose="020B0604020202020204" pitchFamily="34" charset="0"/>
                <a:cs typeface="Arial" panose="020B0604020202020204" pitchFamily="34" charset="0"/>
              </a:rPr>
              <a:t>Crescita % </a:t>
            </a:r>
            <a:r>
              <a:rPr lang="it-IT" altLang="it-IT" sz="1600" b="0" i="1" dirty="0">
                <a:latin typeface="Arial" panose="020B0604020202020204" pitchFamily="34" charset="0"/>
                <a:cs typeface="Arial" panose="020B0604020202020204" pitchFamily="34" charset="0"/>
              </a:rPr>
              <a:t>dei </a:t>
            </a:r>
            <a:r>
              <a:rPr lang="it-IT" altLang="it-IT" sz="1600" i="1" dirty="0">
                <a:latin typeface="Arial" panose="020B0604020202020204" pitchFamily="34" charset="0"/>
                <a:cs typeface="Arial" panose="020B0604020202020204" pitchFamily="34" charset="0"/>
              </a:rPr>
              <a:t>Prezzi Medi</a:t>
            </a:r>
            <a:r>
              <a:rPr lang="it-IT" altLang="it-IT" sz="1600" b="0" i="1" dirty="0">
                <a:latin typeface="Arial" panose="020B0604020202020204" pitchFamily="34" charset="0"/>
                <a:cs typeface="Arial" panose="020B0604020202020204" pitchFamily="34" charset="0"/>
              </a:rPr>
              <a:t> e dei </a:t>
            </a:r>
            <a:r>
              <a:rPr lang="it-IT" altLang="it-IT" sz="1600" i="1" dirty="0">
                <a:latin typeface="Arial" panose="020B0604020202020204" pitchFamily="34" charset="0"/>
                <a:cs typeface="Arial" panose="020B0604020202020204" pitchFamily="34" charset="0"/>
              </a:rPr>
              <a:t>Fatturati </a:t>
            </a:r>
            <a:r>
              <a:rPr lang="it-IT" altLang="it-IT" sz="1600" b="0" i="1" dirty="0">
                <a:latin typeface="Arial" panose="020B0604020202020204" pitchFamily="34" charset="0"/>
                <a:cs typeface="Arial" panose="020B0604020202020204" pitchFamily="34" charset="0"/>
              </a:rPr>
              <a:t>su anno precedente</a:t>
            </a:r>
            <a:endParaRPr lang="it-IT" altLang="it-IT" sz="16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530878" y="6086363"/>
            <a:ext cx="728116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 smtClean="0"/>
              <a:t>*   Prezzi </a:t>
            </a:r>
            <a:r>
              <a:rPr lang="it-IT" sz="1200" dirty="0"/>
              <a:t>medi: Fatturato (in migliaia di euro</a:t>
            </a:r>
            <a:r>
              <a:rPr lang="it-IT" sz="1200" dirty="0" smtClean="0"/>
              <a:t>)/Numero Impression Vendute*1.000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it-IT" sz="400" dirty="0" smtClean="0"/>
          </a:p>
          <a:p>
            <a:r>
              <a:rPr lang="it-IT" sz="1200" dirty="0" smtClean="0"/>
              <a:t>**</a:t>
            </a:r>
            <a:r>
              <a:rPr lang="it-IT" sz="1200" dirty="0" smtClean="0">
                <a:solidFill>
                  <a:srgbClr val="FF0000"/>
                </a:solidFill>
              </a:rPr>
              <a:t> </a:t>
            </a:r>
            <a:r>
              <a:rPr lang="it-IT" sz="1200" dirty="0" smtClean="0"/>
              <a:t>Crescita % Prezzi Medi: </a:t>
            </a:r>
            <a:r>
              <a:rPr lang="it-IT" sz="1200" dirty="0"/>
              <a:t>(Prezzi Medi 2017 – Prezzi Medi 2016)/ Prezzi Medi </a:t>
            </a:r>
            <a:r>
              <a:rPr lang="it-IT" sz="1200" dirty="0" smtClean="0"/>
              <a:t>2016</a:t>
            </a:r>
          </a:p>
          <a:p>
            <a:endParaRPr lang="it-IT" sz="400" dirty="0" smtClean="0"/>
          </a:p>
          <a:p>
            <a:r>
              <a:rPr lang="it-IT" sz="1200" dirty="0" smtClean="0"/>
              <a:t>***</a:t>
            </a:r>
            <a:r>
              <a:rPr lang="it-IT" sz="1200" dirty="0"/>
              <a:t>Crescita % dei fatturati 2017 sui fatturati 2016: (Fatturato 2017 – Fatturato 2016)/ Fatturato </a:t>
            </a:r>
            <a:r>
              <a:rPr lang="it-IT" sz="1200" dirty="0" smtClean="0"/>
              <a:t>2016</a:t>
            </a:r>
            <a:endParaRPr lang="it-IT" sz="1200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8100392" y="6596879"/>
            <a:ext cx="10532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Pagina 1 di 2</a:t>
            </a:r>
            <a:endParaRPr lang="it-IT" dirty="0"/>
          </a:p>
        </p:txBody>
      </p:sp>
      <p:graphicFrame>
        <p:nvGraphicFramePr>
          <p:cNvPr id="13" name="Group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9185847"/>
              </p:ext>
            </p:extLst>
          </p:nvPr>
        </p:nvGraphicFramePr>
        <p:xfrm>
          <a:off x="71500" y="1196752"/>
          <a:ext cx="9001000" cy="4803109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720080"/>
                <a:gridCol w="576063"/>
                <a:gridCol w="504056"/>
                <a:gridCol w="792088"/>
                <a:gridCol w="864096"/>
                <a:gridCol w="576064"/>
                <a:gridCol w="504056"/>
                <a:gridCol w="792088"/>
                <a:gridCol w="936104"/>
                <a:gridCol w="648072"/>
                <a:gridCol w="504057"/>
                <a:gridCol w="720080"/>
                <a:gridCol w="864096"/>
              </a:tblGrid>
              <a:tr h="259325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3" marR="45723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BANNER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VIDEO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NEWSLETTER/EMAIL/SMS/MMS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332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Prezzi Medi </a:t>
                      </a: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Crescita % Prezzi Medi </a:t>
                      </a: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**</a:t>
                      </a: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Crescita % Fatturati</a:t>
                      </a: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***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Prezzi Medi </a:t>
                      </a: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429C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Crescita % Prezzi Medi </a:t>
                      </a:r>
                      <a:r>
                        <a:rPr kumimoji="0" lang="it-IT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**</a:t>
                      </a: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Crescita % Fatturati</a:t>
                      </a:r>
                      <a:r>
                        <a:rPr kumimoji="0" lang="it-IT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***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Prezzi Medi 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*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429C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Crescita % Prezzi Medi 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**</a:t>
                      </a: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Crescita % Fatturati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***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8332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3" marR="45723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/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1,010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1,193 </a:t>
                      </a: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18,0%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15,4%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7,407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9,455 </a:t>
                      </a: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27,7%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20,0%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5,192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4,241 </a:t>
                      </a: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-18,3%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-27,6%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1,125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1,468 </a:t>
                      </a: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30,5%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-1,3%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8,267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9,739 </a:t>
                      </a: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17,8%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4,6%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3,993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5,055 </a:t>
                      </a: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26,6%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-37,1%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1,451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1,742 </a:t>
                      </a: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20,1%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0,5%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8,899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9,913 </a:t>
                      </a: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11,4%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7,8%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4,370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5,868 </a:t>
                      </a: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34,3%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-36,4%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1,423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1,565 </a:t>
                      </a:r>
                    </a:p>
                  </a:txBody>
                  <a:tcPr marL="9525" marR="9525" marT="9525" marB="0" anchor="ctr"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10,0%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-6,0%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10,625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10,444 </a:t>
                      </a:r>
                    </a:p>
                  </a:txBody>
                  <a:tcPr marL="9525" marR="9525" marT="9525" marB="0" anchor="ctr"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-1,7%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12,7%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3,853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5,007 </a:t>
                      </a:r>
                    </a:p>
                  </a:txBody>
                  <a:tcPr marL="9525" marR="9525" marT="9525" marB="0" anchor="ctr"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30,0%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-55,9%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1,620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1,834 </a:t>
                      </a: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13,3%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-0,1%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10,052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10,012 </a:t>
                      </a: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-0,4%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6,5%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4,380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5,081 </a:t>
                      </a: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16,0%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-34,3%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1,645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1,651 </a:t>
                      </a: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0,4%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-10,3%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10,594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9,654 </a:t>
                      </a: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-8,9%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-5,2%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5,496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4,410 </a:t>
                      </a: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-19,8%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-46,5%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1,446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8,008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5,282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D6009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D6009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D6009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0,942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7,180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3,478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D6009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D6009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D6009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1,668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8,170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4,697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D6009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D6009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D6009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Ott.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1,786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9,225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5,656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D6009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D6009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D6009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</a:t>
                      </a: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2,091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10,912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5,323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D6009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D6009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D6009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Dic.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2,171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9,244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4,505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D6009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D6009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D6009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Tot.Prog</a:t>
                      </a:r>
                      <a:endParaRPr kumimoji="0" lang="it-I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1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1,382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1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1,579 </a:t>
                      </a: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1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14,2%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1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-1,4%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1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9,326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1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9,893 </a:t>
                      </a: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1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6,1%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1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6,8%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1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4,438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1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4,966 </a:t>
                      </a: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1" i="0" u="none" strike="noStrike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11,9%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1" i="0" u="none" strike="noStrike" dirty="0"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-40,6%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3504316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1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6332" name="Rectangle 90"/>
          <p:cNvSpPr>
            <a:spLocks noChangeArrowheads="1"/>
          </p:cNvSpPr>
          <p:nvPr/>
        </p:nvSpPr>
        <p:spPr bwMode="auto">
          <a:xfrm>
            <a:off x="3935413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644379" y="-490"/>
            <a:ext cx="7730598" cy="1088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36000" bIns="36000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CANALE DI VENDITA IMPRESSION: </a:t>
            </a:r>
          </a:p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1600" i="1" dirty="0">
                <a:latin typeface="Arial" panose="020B0604020202020204" pitchFamily="34" charset="0"/>
                <a:cs typeface="Arial" panose="020B0604020202020204" pitchFamily="34" charset="0"/>
              </a:rPr>
              <a:t>Prezzi Medi</a:t>
            </a:r>
            <a:r>
              <a:rPr lang="it-IT" altLang="it-IT" sz="1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altLang="it-IT" sz="1600" b="0" i="1" dirty="0">
                <a:latin typeface="Arial" panose="020B0604020202020204" pitchFamily="34" charset="0"/>
                <a:cs typeface="Arial" panose="020B0604020202020204" pitchFamily="34" charset="0"/>
              </a:rPr>
              <a:t>per </a:t>
            </a:r>
            <a:r>
              <a:rPr lang="it-IT" altLang="it-IT" sz="16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OGGETTO/TIPOLOGIA</a:t>
            </a:r>
            <a:endParaRPr lang="it-IT" altLang="it-IT" sz="1600" b="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1600" i="1" dirty="0">
                <a:latin typeface="Arial" panose="020B0604020202020204" pitchFamily="34" charset="0"/>
                <a:cs typeface="Arial" panose="020B0604020202020204" pitchFamily="34" charset="0"/>
              </a:rPr>
              <a:t>Crescita % </a:t>
            </a:r>
            <a:r>
              <a:rPr lang="it-IT" altLang="it-IT" sz="1600" b="0" i="1" dirty="0">
                <a:latin typeface="Arial" panose="020B0604020202020204" pitchFamily="34" charset="0"/>
                <a:cs typeface="Arial" panose="020B0604020202020204" pitchFamily="34" charset="0"/>
              </a:rPr>
              <a:t>dei </a:t>
            </a:r>
            <a:r>
              <a:rPr lang="it-IT" altLang="it-IT" sz="1600" i="1" dirty="0">
                <a:latin typeface="Arial" panose="020B0604020202020204" pitchFamily="34" charset="0"/>
                <a:cs typeface="Arial" panose="020B0604020202020204" pitchFamily="34" charset="0"/>
              </a:rPr>
              <a:t>Prezzi Medi</a:t>
            </a:r>
            <a:r>
              <a:rPr lang="it-IT" altLang="it-IT" sz="1600" b="0" i="1" dirty="0">
                <a:latin typeface="Arial" panose="020B0604020202020204" pitchFamily="34" charset="0"/>
                <a:cs typeface="Arial" panose="020B0604020202020204" pitchFamily="34" charset="0"/>
              </a:rPr>
              <a:t> e dei </a:t>
            </a:r>
            <a:r>
              <a:rPr lang="it-IT" altLang="it-IT" sz="1600" i="1" dirty="0">
                <a:latin typeface="Arial" panose="020B0604020202020204" pitchFamily="34" charset="0"/>
                <a:cs typeface="Arial" panose="020B0604020202020204" pitchFamily="34" charset="0"/>
              </a:rPr>
              <a:t>Fatturati </a:t>
            </a:r>
            <a:r>
              <a:rPr lang="it-IT" altLang="it-IT" sz="1600" b="0" i="1" dirty="0">
                <a:latin typeface="Arial" panose="020B0604020202020204" pitchFamily="34" charset="0"/>
                <a:cs typeface="Arial" panose="020B0604020202020204" pitchFamily="34" charset="0"/>
              </a:rPr>
              <a:t>su anno precedente</a:t>
            </a:r>
            <a:endParaRPr lang="it-IT" altLang="it-IT" sz="16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530878" y="6086363"/>
            <a:ext cx="728116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 smtClean="0"/>
              <a:t>*   Prezzi </a:t>
            </a:r>
            <a:r>
              <a:rPr lang="it-IT" sz="1200" dirty="0"/>
              <a:t>medi: Fatturato (in migliaia di euro</a:t>
            </a:r>
            <a:r>
              <a:rPr lang="it-IT" sz="1200" dirty="0" smtClean="0"/>
              <a:t>)/Numero Impression Vendute*1.000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it-IT" sz="400" dirty="0" smtClean="0"/>
          </a:p>
          <a:p>
            <a:r>
              <a:rPr lang="it-IT" sz="1200" dirty="0" smtClean="0"/>
              <a:t>**</a:t>
            </a:r>
            <a:r>
              <a:rPr lang="it-IT" sz="1200" dirty="0" smtClean="0">
                <a:solidFill>
                  <a:srgbClr val="FF0000"/>
                </a:solidFill>
              </a:rPr>
              <a:t> </a:t>
            </a:r>
            <a:r>
              <a:rPr lang="it-IT" sz="1200" dirty="0" smtClean="0"/>
              <a:t>Crescita % Prezzi Medi: </a:t>
            </a:r>
            <a:r>
              <a:rPr lang="it-IT" sz="1200" dirty="0"/>
              <a:t>(Prezzi Medi 2017 – Prezzi Medi 2016)/ Prezzi Medi </a:t>
            </a:r>
            <a:r>
              <a:rPr lang="it-IT" sz="1200" dirty="0" smtClean="0"/>
              <a:t>2016</a:t>
            </a:r>
          </a:p>
          <a:p>
            <a:endParaRPr lang="it-IT" sz="400" dirty="0" smtClean="0"/>
          </a:p>
          <a:p>
            <a:r>
              <a:rPr lang="it-IT" sz="1200" dirty="0" smtClean="0"/>
              <a:t>***</a:t>
            </a:r>
            <a:r>
              <a:rPr lang="it-IT" sz="1200" dirty="0"/>
              <a:t>Crescita % dei fatturati 2017 sui fatturati 2016: (Fatturato 2017 – Fatturato 2016)/ Fatturato </a:t>
            </a:r>
            <a:r>
              <a:rPr lang="it-IT" sz="1200" dirty="0" smtClean="0"/>
              <a:t>2016</a:t>
            </a:r>
            <a:endParaRPr lang="it-IT" sz="1200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8100392" y="6596879"/>
            <a:ext cx="10532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Pagina 2 di 2</a:t>
            </a:r>
            <a:endParaRPr lang="it-IT" dirty="0"/>
          </a:p>
        </p:txBody>
      </p:sp>
      <p:graphicFrame>
        <p:nvGraphicFramePr>
          <p:cNvPr id="13" name="Group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6426619"/>
              </p:ext>
            </p:extLst>
          </p:nvPr>
        </p:nvGraphicFramePr>
        <p:xfrm>
          <a:off x="71500" y="1196752"/>
          <a:ext cx="9001000" cy="4803109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720080"/>
                <a:gridCol w="576063"/>
                <a:gridCol w="504056"/>
                <a:gridCol w="792088"/>
                <a:gridCol w="864096"/>
                <a:gridCol w="576064"/>
                <a:gridCol w="504056"/>
                <a:gridCol w="792088"/>
                <a:gridCol w="936104"/>
                <a:gridCol w="648072"/>
                <a:gridCol w="504057"/>
                <a:gridCol w="720080"/>
                <a:gridCol w="864096"/>
              </a:tblGrid>
              <a:tr h="259325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3" marR="45723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CLASSIFIED/DIRECTORIES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NATIVE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ALTRE TIPOLOGIE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332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Prezzi Medi </a:t>
                      </a: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Crescita % Prezzi Medi </a:t>
                      </a: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**</a:t>
                      </a: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Crescita % Fatturati</a:t>
                      </a: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***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Prezzi Medi </a:t>
                      </a: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429C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Crescita % Prezzi Medi </a:t>
                      </a:r>
                      <a:r>
                        <a:rPr kumimoji="0" lang="it-IT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**</a:t>
                      </a: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Crescita % Fatturati</a:t>
                      </a:r>
                      <a:r>
                        <a:rPr kumimoji="0" lang="it-IT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***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Prezzi Medi 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*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429C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Crescita % Prezzi Medi 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**</a:t>
                      </a: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Crescita % Fatturati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***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8332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3" marR="45723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/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1,892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0,860 </a:t>
                      </a: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-54,6%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37,4%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4,700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2,664 </a:t>
                      </a: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-43,3%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-92,2%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2,223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1,633 </a:t>
                      </a: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-26,6%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8,0%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5,369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5,103 </a:t>
                      </a: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-4,9%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-79,6%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2,126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2,335 </a:t>
                      </a: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9,8%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150,2%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5,322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2,157 </a:t>
                      </a: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-59,5%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-86,0%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2,315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2,944 </a:t>
                      </a:r>
                    </a:p>
                  </a:txBody>
                  <a:tcPr marL="9525" marR="9525" marT="9525" marB="0" anchor="ctr"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27,2%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54,2%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7,822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6,174 </a:t>
                      </a:r>
                    </a:p>
                  </a:txBody>
                  <a:tcPr marL="9525" marR="9525" marT="9525" marB="0" anchor="ctr"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-21,1%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-79,5%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2,981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4,289 </a:t>
                      </a: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43,9%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75,1%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6,310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3,766 </a:t>
                      </a: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-40,3%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-83,8%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2,005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3,243 </a:t>
                      </a: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61,8%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41,9%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6,897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5,929 </a:t>
                      </a: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-14,0%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-73,6%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0,563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1429C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1429C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1429C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5,775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0,786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1429C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1429C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1429C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3,050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1,053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1429C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1429C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1429C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6,152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Ott.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0,967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1429C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1429C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1429C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2,625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</a:t>
                      </a: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1,002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1429C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1429C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1429C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9,200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Dic.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0,756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1429C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1429C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1429C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9,822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9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Tot.Prog</a:t>
                      </a:r>
                      <a:endParaRPr kumimoji="0" lang="it-I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1" i="0" u="none" strike="noStrike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2,258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1" i="0" u="none" strike="noStrike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2,352 </a:t>
                      </a: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1" i="0" u="none" strike="noStrike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4,1%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1" i="0" u="none" strike="noStrike" dirty="0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60,3%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1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6,058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1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4,363 </a:t>
                      </a: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1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-28,0%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-81,1%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2150278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133600"/>
            <a:ext cx="7772400" cy="11525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it-IT" altLang="it-IT" sz="2400" b="1" i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FINE</a:t>
            </a:r>
          </a:p>
          <a:p>
            <a:pPr algn="ctr" eaLnBrk="1" hangingPunct="1">
              <a:buFontTx/>
              <a:buNone/>
            </a:pPr>
            <a:r>
              <a:rPr lang="it-IT" altLang="it-IT" sz="2400" b="1" i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PRESENTAZIONE</a:t>
            </a:r>
          </a:p>
        </p:txBody>
      </p:sp>
      <p:pic>
        <p:nvPicPr>
          <p:cNvPr id="232452" name="Picture 4"/>
          <p:cNvPicPr>
            <a:picLocks noGrp="1" noChangeAspect="1" noChangeArrowheads="1"/>
          </p:cNvPicPr>
          <p:nvPr>
            <p:ph type="title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77" t="14470" r="74382" b="72942"/>
          <a:stretch>
            <a:fillRect/>
          </a:stretch>
        </p:blipFill>
        <p:spPr bwMode="auto">
          <a:xfrm>
            <a:off x="6516688" y="836613"/>
            <a:ext cx="1584325" cy="863600"/>
          </a:xfrm>
          <a:noFill/>
          <a:ln w="15875">
            <a:solidFill>
              <a:schemeClr val="tx1">
                <a:lumMod val="75000"/>
                <a:lumOff val="2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24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07" t="34375" r="44858" b="30972"/>
          <a:stretch>
            <a:fillRect/>
          </a:stretch>
        </p:blipFill>
        <p:spPr bwMode="auto">
          <a:xfrm>
            <a:off x="395288" y="3357563"/>
            <a:ext cx="4392612" cy="2376487"/>
          </a:xfrm>
          <a:prstGeom prst="rect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5719225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2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2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32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9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27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0" fill="hold"/>
                                        <p:tgtEl>
                                          <p:spTgt spid="2324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0" fill="hold"/>
                                        <p:tgtEl>
                                          <p:spTgt spid="2324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26231" y="237655"/>
            <a:ext cx="8353425" cy="523220"/>
          </a:xfrm>
          <a:prstGeom prst="rect">
            <a:avLst/>
          </a:prstGeom>
          <a:extLst/>
        </p:spPr>
        <p:txBody>
          <a:bodyPr>
            <a:normAutofit/>
          </a:bodyPr>
          <a:lstStyle>
            <a:lvl1pPr algn="ctr" eaLnBrk="1" hangingPunct="1">
              <a:defRPr lang="it-IT" sz="2800" b="0" dirty="0">
                <a:latin typeface="+mj-lt"/>
                <a:ea typeface="ＭＳ Ｐゴシック" pitchFamily="-110" charset="-128"/>
                <a:cs typeface="ＭＳ Ｐゴシック" pitchFamily="-110" charset="-128"/>
              </a:defRPr>
            </a:lvl1pPr>
            <a:lvl2pPr algn="ctr" eaLnBrk="1" hangingPunct="1">
              <a:defRPr sz="3200">
                <a:solidFill>
                  <a:srgbClr val="000000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2pPr>
            <a:lvl3pPr algn="ctr" eaLnBrk="1" hangingPunct="1">
              <a:defRPr sz="3200">
                <a:solidFill>
                  <a:srgbClr val="000000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3pPr>
            <a:lvl4pPr algn="ctr" eaLnBrk="1" hangingPunct="1">
              <a:defRPr sz="3200">
                <a:solidFill>
                  <a:srgbClr val="000000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4pPr>
            <a:lvl5pPr algn="ctr" eaLnBrk="1" hangingPunct="1">
              <a:defRPr sz="3200">
                <a:solidFill>
                  <a:srgbClr val="000000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rgbClr val="808080"/>
                </a:solidFill>
                <a:latin typeface="Arial" pitchFamily="-110" charset="0"/>
              </a:defRPr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rgbClr val="808080"/>
                </a:solidFill>
                <a:latin typeface="Arial" pitchFamily="-110" charset="0"/>
              </a:defRPr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rgbClr val="808080"/>
                </a:solidFill>
                <a:latin typeface="Arial" pitchFamily="-110" charset="0"/>
              </a:defRPr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rgbClr val="808080"/>
                </a:solidFill>
                <a:latin typeface="Arial" pitchFamily="-110" charset="0"/>
              </a:defRPr>
            </a:lvl9pPr>
          </a:lstStyle>
          <a:p>
            <a:r>
              <a:rPr lang="it-IT" altLang="it-IT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Dati dichiarati</a:t>
            </a:r>
            <a:endParaRPr lang="it-IT" altLang="it-IT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ttangolo 24"/>
          <p:cNvSpPr/>
          <p:nvPr/>
        </p:nvSpPr>
        <p:spPr bwMode="auto">
          <a:xfrm>
            <a:off x="377788" y="873296"/>
            <a:ext cx="8242285" cy="1169551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just" fontAlgn="ctr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b="0" dirty="0" smtClean="0">
                <a:solidFill>
                  <a:schemeClr val="dk1"/>
                </a:solidFill>
              </a:rPr>
              <a:t>Hanno </a:t>
            </a:r>
            <a:r>
              <a:rPr lang="it-IT" sz="1400" b="0" dirty="0">
                <a:solidFill>
                  <a:schemeClr val="dk1"/>
                </a:solidFill>
              </a:rPr>
              <a:t>dichiarato i dati in maniera completa (sia </a:t>
            </a:r>
            <a:r>
              <a:rPr lang="it-IT" sz="1400" b="0" dirty="0" smtClean="0">
                <a:solidFill>
                  <a:schemeClr val="dk1"/>
                </a:solidFill>
              </a:rPr>
              <a:t>nei </a:t>
            </a:r>
            <a:r>
              <a:rPr lang="it-IT" sz="1400" b="0" dirty="0">
                <a:solidFill>
                  <a:schemeClr val="dk1"/>
                </a:solidFill>
              </a:rPr>
              <a:t>fatturati netti che </a:t>
            </a:r>
            <a:r>
              <a:rPr lang="it-IT" sz="1400" b="0" dirty="0" smtClean="0">
                <a:solidFill>
                  <a:schemeClr val="dk1"/>
                </a:solidFill>
              </a:rPr>
              <a:t>nel </a:t>
            </a:r>
            <a:r>
              <a:rPr lang="it-IT" sz="1400" b="0" dirty="0">
                <a:solidFill>
                  <a:schemeClr val="dk1"/>
                </a:solidFill>
              </a:rPr>
              <a:t>volume di </a:t>
            </a:r>
            <a:r>
              <a:rPr lang="it-IT" sz="1400" b="0" dirty="0" smtClean="0">
                <a:solidFill>
                  <a:schemeClr val="dk1"/>
                </a:solidFill>
              </a:rPr>
              <a:t>Impression </a:t>
            </a:r>
            <a:r>
              <a:rPr lang="it-IT" sz="1400" b="0" dirty="0">
                <a:solidFill>
                  <a:schemeClr val="dk1"/>
                </a:solidFill>
              </a:rPr>
              <a:t>vendute) </a:t>
            </a:r>
            <a:r>
              <a:rPr lang="it-IT" sz="1400" dirty="0" smtClean="0">
                <a:solidFill>
                  <a:schemeClr val="dk1"/>
                </a:solidFill>
              </a:rPr>
              <a:t>22 delle 26 Concessionarie aderenti all’Osservatorio. </a:t>
            </a:r>
          </a:p>
          <a:p>
            <a:pPr algn="just" fontAlgn="ctr">
              <a:spcBef>
                <a:spcPts val="0"/>
              </a:spcBef>
              <a:spcAft>
                <a:spcPts val="0"/>
              </a:spcAft>
              <a:defRPr/>
            </a:pPr>
            <a:endParaRPr lang="it-IT" sz="1400" b="0" dirty="0" smtClean="0">
              <a:solidFill>
                <a:schemeClr val="dk1"/>
              </a:solidFill>
            </a:endParaRPr>
          </a:p>
          <a:p>
            <a:pPr algn="just" fontAlgn="ctr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b="0" dirty="0" smtClean="0">
                <a:solidFill>
                  <a:schemeClr val="dk1"/>
                </a:solidFill>
              </a:rPr>
              <a:t>Come mostra la tabella, le 22 Concessionarie </a:t>
            </a:r>
            <a:r>
              <a:rPr lang="it-IT" sz="1400" dirty="0" smtClean="0">
                <a:solidFill>
                  <a:schemeClr val="dk1"/>
                </a:solidFill>
              </a:rPr>
              <a:t>rappresentano più dell’80% </a:t>
            </a:r>
            <a:r>
              <a:rPr lang="it-IT" sz="1400" b="0" dirty="0" smtClean="0">
                <a:solidFill>
                  <a:schemeClr val="dk1"/>
                </a:solidFill>
              </a:rPr>
              <a:t>del fatturato del canale di vendita Impression complessivamente dichiarato all’Osservatorio per tutti i mesi.</a:t>
            </a:r>
            <a:endParaRPr lang="it-IT" sz="1400" b="0" dirty="0">
              <a:solidFill>
                <a:schemeClr val="dk1"/>
              </a:solidFill>
            </a:endParaRPr>
          </a:p>
        </p:txBody>
      </p:sp>
      <p:sp>
        <p:nvSpPr>
          <p:cNvPr id="12" name="Rettangolo 11"/>
          <p:cNvSpPr/>
          <p:nvPr/>
        </p:nvSpPr>
        <p:spPr bwMode="auto">
          <a:xfrm>
            <a:off x="72008" y="7730896"/>
            <a:ext cx="611560" cy="306616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1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6857714"/>
              </p:ext>
            </p:extLst>
          </p:nvPr>
        </p:nvGraphicFramePr>
        <p:xfrm>
          <a:off x="1773234" y="2183865"/>
          <a:ext cx="5112567" cy="4485495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1704189"/>
                <a:gridCol w="1704189"/>
                <a:gridCol w="1704189"/>
              </a:tblGrid>
              <a:tr h="299033">
                <a:tc gridSpan="3">
                  <a:txBody>
                    <a:bodyPr/>
                    <a:lstStyle/>
                    <a:p>
                      <a:pPr algn="ctr"/>
                      <a:r>
                        <a:rPr lang="it-IT" sz="13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del Fatturato Totale Impression dichiarato su totale FCP</a:t>
                      </a:r>
                      <a:endParaRPr lang="it-IT" sz="13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9" marR="45719"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9" marR="45719"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9" marR="45719"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990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Mese</a:t>
                      </a:r>
                      <a:endParaRPr kumimoji="0" lang="it-IT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9" marR="45719"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19" marR="45719"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19" marR="45719"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990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Gennaio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85,7%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90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Febbraio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90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Marzo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2990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Aprile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90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Maggio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84,4%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90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Giugno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85,5%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82,7%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2990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Luglio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90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Agosto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90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Settembre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84,5%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2990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Ottobre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90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Novembre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87,7%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90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Dicembre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84,5%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90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 Progressivo </a:t>
                      </a:r>
                      <a:endParaRPr kumimoji="0" lang="it-IT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6993365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 bwMode="auto">
          <a:xfrm>
            <a:off x="346521" y="1622283"/>
            <a:ext cx="8424936" cy="3231654"/>
          </a:xfrm>
          <a:prstGeom prst="rect">
            <a:avLst/>
          </a:prstGeom>
          <a:solidFill>
            <a:srgbClr val="FEA70A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endParaRPr lang="it-IT" altLang="it-IT" sz="20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altLang="it-IT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Canale di Vendita Impression</a:t>
            </a:r>
          </a:p>
          <a:p>
            <a:pPr algn="ctr"/>
            <a:endParaRPr lang="it-IT" altLang="it-IT" sz="20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it-IT" altLang="it-IT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it-IT" altLang="it-IT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altLang="it-IT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it-IT" altLang="it-IT" sz="16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Analisi del Fatturato venduto ad Impression suddiviso nei canali:</a:t>
            </a:r>
          </a:p>
          <a:p>
            <a:pPr algn="ctr"/>
            <a:endParaRPr lang="it-IT" altLang="it-IT" sz="1600" i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it-IT" altLang="it-IT" sz="16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Vendita diretta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it-IT" altLang="it-IT" sz="16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Programmatic Open Auction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it-IT" altLang="it-IT" sz="16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Programmatic Private Deal.</a:t>
            </a:r>
          </a:p>
          <a:p>
            <a:pPr algn="ctr"/>
            <a:endParaRPr lang="it-IT" altLang="it-IT" sz="20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7501587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26231" y="116632"/>
            <a:ext cx="8353425" cy="523220"/>
          </a:xfrm>
          <a:prstGeom prst="rect">
            <a:avLst/>
          </a:prstGeom>
          <a:extLst/>
        </p:spPr>
        <p:txBody>
          <a:bodyPr>
            <a:normAutofit/>
          </a:bodyPr>
          <a:lstStyle>
            <a:lvl1pPr algn="ctr" eaLnBrk="1" hangingPunct="1">
              <a:defRPr lang="it-IT" sz="2800" b="0" dirty="0">
                <a:latin typeface="+mj-lt"/>
                <a:ea typeface="ＭＳ Ｐゴシック" pitchFamily="-110" charset="-128"/>
                <a:cs typeface="ＭＳ Ｐゴシック" pitchFamily="-110" charset="-128"/>
              </a:defRPr>
            </a:lvl1pPr>
            <a:lvl2pPr algn="ctr" eaLnBrk="1" hangingPunct="1">
              <a:defRPr sz="3200">
                <a:solidFill>
                  <a:srgbClr val="000000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2pPr>
            <a:lvl3pPr algn="ctr" eaLnBrk="1" hangingPunct="1">
              <a:defRPr sz="3200">
                <a:solidFill>
                  <a:srgbClr val="000000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3pPr>
            <a:lvl4pPr algn="ctr" eaLnBrk="1" hangingPunct="1">
              <a:defRPr sz="3200">
                <a:solidFill>
                  <a:srgbClr val="000000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4pPr>
            <a:lvl5pPr algn="ctr" eaLnBrk="1" hangingPunct="1">
              <a:defRPr sz="3200">
                <a:solidFill>
                  <a:srgbClr val="000000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rgbClr val="808080"/>
                </a:solidFill>
                <a:latin typeface="Arial" pitchFamily="-110" charset="0"/>
              </a:defRPr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rgbClr val="808080"/>
                </a:solidFill>
                <a:latin typeface="Arial" pitchFamily="-110" charset="0"/>
              </a:defRPr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rgbClr val="808080"/>
                </a:solidFill>
                <a:latin typeface="Arial" pitchFamily="-110" charset="0"/>
              </a:defRPr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rgbClr val="808080"/>
                </a:solidFill>
                <a:latin typeface="Arial" pitchFamily="-110" charset="0"/>
              </a:defRPr>
            </a:lvl9pPr>
          </a:lstStyle>
          <a:p>
            <a:r>
              <a:rPr lang="it-IT" altLang="it-IT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Note e approfondimenti…</a:t>
            </a:r>
            <a:endParaRPr lang="it-IT" altLang="it-IT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ttangolo 11"/>
          <p:cNvSpPr/>
          <p:nvPr/>
        </p:nvSpPr>
        <p:spPr bwMode="auto">
          <a:xfrm>
            <a:off x="72008" y="7730896"/>
            <a:ext cx="611560" cy="306616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1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Rettangolo 13"/>
          <p:cNvSpPr/>
          <p:nvPr/>
        </p:nvSpPr>
        <p:spPr bwMode="auto">
          <a:xfrm>
            <a:off x="3752250" y="2141717"/>
            <a:ext cx="4860000" cy="1332000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it-IT" sz="1400" b="0" dirty="0" smtClean="0">
                <a:solidFill>
                  <a:schemeClr val="dk1"/>
                </a:solidFill>
              </a:rPr>
              <a:t>Indica l’incidenza percentuale dei tre canali </a:t>
            </a:r>
            <a:r>
              <a:rPr lang="it-IT" sz="1400" b="0" dirty="0">
                <a:solidFill>
                  <a:schemeClr val="dk1"/>
                </a:solidFill>
              </a:rPr>
              <a:t>di vendita (Diretta, Open Auction e Private Deal</a:t>
            </a:r>
            <a:r>
              <a:rPr lang="it-IT" sz="1400" b="0" dirty="0" smtClean="0">
                <a:solidFill>
                  <a:schemeClr val="dk1"/>
                </a:solidFill>
              </a:rPr>
              <a:t>) sul </a:t>
            </a:r>
            <a:r>
              <a:rPr lang="it-IT" sz="1400" b="0" dirty="0">
                <a:solidFill>
                  <a:schemeClr val="dk1"/>
                </a:solidFill>
              </a:rPr>
              <a:t>F</a:t>
            </a:r>
            <a:r>
              <a:rPr lang="it-IT" sz="1400" b="0" dirty="0" smtClean="0">
                <a:solidFill>
                  <a:schemeClr val="dk1"/>
                </a:solidFill>
              </a:rPr>
              <a:t>atturato Totale. </a:t>
            </a:r>
          </a:p>
          <a:p>
            <a:pPr algn="just"/>
            <a:r>
              <a:rPr lang="it-IT" sz="1400" b="0" dirty="0" smtClean="0">
                <a:solidFill>
                  <a:schemeClr val="dk1"/>
                </a:solidFill>
              </a:rPr>
              <a:t>In particolare fatto cento il Fatturato Totale Impression è riportato quanto pesa ciascun canale. </a:t>
            </a:r>
            <a:endParaRPr lang="it-IT" sz="1400" b="0" dirty="0">
              <a:solidFill>
                <a:schemeClr val="dk1"/>
              </a:solidFill>
            </a:endParaRPr>
          </a:p>
        </p:txBody>
      </p:sp>
      <p:sp>
        <p:nvSpPr>
          <p:cNvPr id="17" name="Rettangolo 16"/>
          <p:cNvSpPr/>
          <p:nvPr/>
        </p:nvSpPr>
        <p:spPr bwMode="auto">
          <a:xfrm>
            <a:off x="466237" y="2141717"/>
            <a:ext cx="3105452" cy="1332000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it-IT" sz="1400" dirty="0">
                <a:solidFill>
                  <a:schemeClr val="bg1"/>
                </a:solidFill>
              </a:rPr>
              <a:t>Peso % dei fatturati :</a:t>
            </a:r>
          </a:p>
          <a:p>
            <a:pPr algn="ctr"/>
            <a:r>
              <a:rPr lang="it-IT" sz="1400" dirty="0">
                <a:solidFill>
                  <a:schemeClr val="bg1"/>
                </a:solidFill>
              </a:rPr>
              <a:t> - Vendita Diretta</a:t>
            </a:r>
          </a:p>
          <a:p>
            <a:pPr algn="ctr"/>
            <a:r>
              <a:rPr lang="it-IT" sz="1400" dirty="0">
                <a:solidFill>
                  <a:schemeClr val="bg1"/>
                </a:solidFill>
              </a:rPr>
              <a:t>- Open </a:t>
            </a:r>
            <a:r>
              <a:rPr lang="it-IT" sz="1400" dirty="0" err="1">
                <a:solidFill>
                  <a:schemeClr val="bg1"/>
                </a:solidFill>
              </a:rPr>
              <a:t>Auction</a:t>
            </a:r>
            <a:endParaRPr lang="it-IT" sz="1400" dirty="0">
              <a:solidFill>
                <a:schemeClr val="bg1"/>
              </a:solidFill>
            </a:endParaRPr>
          </a:p>
          <a:p>
            <a:pPr algn="ctr"/>
            <a:r>
              <a:rPr lang="it-IT" sz="1400" dirty="0">
                <a:solidFill>
                  <a:schemeClr val="bg1"/>
                </a:solidFill>
              </a:rPr>
              <a:t>- Private Deal</a:t>
            </a:r>
          </a:p>
        </p:txBody>
      </p:sp>
      <p:sp>
        <p:nvSpPr>
          <p:cNvPr id="19" name="Rettangolo 18"/>
          <p:cNvSpPr/>
          <p:nvPr/>
        </p:nvSpPr>
        <p:spPr bwMode="auto">
          <a:xfrm>
            <a:off x="3752250" y="3595919"/>
            <a:ext cx="4860000" cy="1332000"/>
          </a:xfrm>
          <a:prstGeom prst="rect">
            <a:avLst/>
          </a:prstGeom>
          <a:solidFill>
            <a:schemeClr val="accent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it-IT" sz="1400" b="0" dirty="0" smtClean="0">
                <a:solidFill>
                  <a:schemeClr val="dk1"/>
                </a:solidFill>
              </a:rPr>
              <a:t>Indica la crescita % del fatturato 2017 </a:t>
            </a:r>
            <a:r>
              <a:rPr lang="it-IT" sz="1400" b="0" dirty="0">
                <a:solidFill>
                  <a:schemeClr val="dk1"/>
                </a:solidFill>
              </a:rPr>
              <a:t>di </a:t>
            </a:r>
            <a:r>
              <a:rPr lang="it-IT" sz="1400" b="0" dirty="0" smtClean="0">
                <a:solidFill>
                  <a:schemeClr val="dk1"/>
                </a:solidFill>
              </a:rPr>
              <a:t>ciascun canale </a:t>
            </a:r>
            <a:r>
              <a:rPr lang="it-IT" sz="1400" b="0" dirty="0">
                <a:solidFill>
                  <a:schemeClr val="dk1"/>
                </a:solidFill>
              </a:rPr>
              <a:t>di vendita </a:t>
            </a:r>
            <a:r>
              <a:rPr lang="it-IT" sz="1400" b="0" dirty="0" smtClean="0">
                <a:solidFill>
                  <a:schemeClr val="dk1"/>
                </a:solidFill>
              </a:rPr>
              <a:t>(Diretta, Open Auction e Private Deal) rispetto al 2016.</a:t>
            </a:r>
          </a:p>
          <a:p>
            <a:pPr algn="just"/>
            <a:r>
              <a:rPr lang="it-IT" sz="1400" b="0" i="1" dirty="0"/>
              <a:t>Crescita </a:t>
            </a:r>
            <a:r>
              <a:rPr lang="it-IT" sz="1400" b="0" i="1" dirty="0" smtClean="0"/>
              <a:t>% = (</a:t>
            </a:r>
            <a:r>
              <a:rPr lang="it-IT" sz="1400" b="0" i="1" dirty="0"/>
              <a:t>Fatturato 2017 – Fatturato 2016)/ Fatturato 2016</a:t>
            </a:r>
          </a:p>
          <a:p>
            <a:pPr algn="just"/>
            <a:endParaRPr lang="it-IT" sz="1400" b="0" dirty="0">
              <a:solidFill>
                <a:schemeClr val="dk1"/>
              </a:solidFill>
            </a:endParaRPr>
          </a:p>
        </p:txBody>
      </p:sp>
      <p:sp>
        <p:nvSpPr>
          <p:cNvPr id="20" name="Rettangolo 19"/>
          <p:cNvSpPr/>
          <p:nvPr/>
        </p:nvSpPr>
        <p:spPr bwMode="auto">
          <a:xfrm>
            <a:off x="466237" y="3595919"/>
            <a:ext cx="3105452" cy="1332000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it-IT" sz="1400" dirty="0">
                <a:solidFill>
                  <a:schemeClr val="bg1"/>
                </a:solidFill>
              </a:rPr>
              <a:t>Crescita % del fatturato 2017 sul fatturato 2016</a:t>
            </a:r>
          </a:p>
        </p:txBody>
      </p:sp>
      <p:sp>
        <p:nvSpPr>
          <p:cNvPr id="18" name="Rettangolo 17"/>
          <p:cNvSpPr/>
          <p:nvPr/>
        </p:nvSpPr>
        <p:spPr bwMode="auto">
          <a:xfrm>
            <a:off x="466237" y="1231055"/>
            <a:ext cx="8146013" cy="78483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just" fontAlgn="ctr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500" b="0" dirty="0" smtClean="0">
                <a:solidFill>
                  <a:schemeClr val="dk1"/>
                </a:solidFill>
              </a:rPr>
              <a:t>Nella slide che segue sono riportati per ciascun mese e a progressivo a Giugno i seguenti dati: </a:t>
            </a:r>
          </a:p>
          <a:p>
            <a:pPr algn="just" fontAlgn="ctr">
              <a:spcBef>
                <a:spcPts val="0"/>
              </a:spcBef>
              <a:spcAft>
                <a:spcPts val="0"/>
              </a:spcAft>
              <a:defRPr/>
            </a:pPr>
            <a:endParaRPr lang="it-IT" sz="1500" b="0" dirty="0" smtClean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674371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Group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0090349"/>
              </p:ext>
            </p:extLst>
          </p:nvPr>
        </p:nvGraphicFramePr>
        <p:xfrm>
          <a:off x="611560" y="1138283"/>
          <a:ext cx="8280918" cy="5143708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792088"/>
                <a:gridCol w="864096"/>
                <a:gridCol w="792088"/>
                <a:gridCol w="1008112"/>
                <a:gridCol w="792088"/>
                <a:gridCol w="864096"/>
                <a:gridCol w="886837"/>
                <a:gridCol w="730084"/>
                <a:gridCol w="687335"/>
                <a:gridCol w="864094"/>
              </a:tblGrid>
              <a:tr h="38822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Mese</a:t>
                      </a:r>
                      <a:endParaRPr kumimoji="0" lang="it-IT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9" marR="45719"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Peso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Vendita Diretta</a:t>
                      </a:r>
                    </a:p>
                  </a:txBody>
                  <a:tcPr marL="45721" marR="45721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Crescita %</a:t>
                      </a:r>
                      <a:r>
                        <a:rPr kumimoji="0" lang="it-IT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</a:p>
                  </a:txBody>
                  <a:tcPr marL="45721" marR="45721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Peso % </a:t>
                      </a:r>
                    </a:p>
                    <a:p>
                      <a:pPr algn="ctr" fontAlgn="ctr"/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Open </a:t>
                      </a: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Auction</a:t>
                      </a:r>
                      <a:endParaRPr kumimoji="0" lang="it-IT" sz="1200" u="none" strike="noStrike" kern="1200" cap="none" normalizeH="0" baseline="0" dirty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5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Crescita %</a:t>
                      </a:r>
                      <a:r>
                        <a:rPr kumimoji="0" lang="it-IT" sz="105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*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Peso %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Private Deal</a:t>
                      </a:r>
                    </a:p>
                  </a:txBody>
                  <a:tcPr marL="45721" marR="45721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5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Crescita %</a:t>
                      </a:r>
                      <a:r>
                        <a:rPr kumimoji="0" lang="it-IT" sz="105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*</a:t>
                      </a:r>
                    </a:p>
                  </a:txBody>
                  <a:tcPr marL="45721" marR="45721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12513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9" marR="45719"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21" marR="45721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21" marR="45721"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1" marR="45721"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05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21" marR="45721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05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21" marR="45721"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1" marR="45721"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05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21" marR="45721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05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21" marR="45721" marT="45700" marB="45700" anchor="ctr" horzOverflow="overflow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5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1429C2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1" marR="45721" marT="45700" marB="45700" anchor="ctr" horzOverflow="overflow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586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05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Gen.</a:t>
                      </a:r>
                      <a:endParaRPr kumimoji="0" lang="it-IT" sz="105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76,3%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70,5%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14,8%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18,3%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40,0%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8,9%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11,2%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42,0%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343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05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</a:t>
                      </a:r>
                      <a:r>
                        <a:rPr kumimoji="0" lang="it-IT" sz="105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05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76,8%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72,7%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-7,2%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14,1%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14,7%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1,7%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9,1%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12,7%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36,4%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607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05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Mar.</a:t>
                      </a:r>
                      <a:endParaRPr kumimoji="0" lang="it-IT" sz="105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78,2%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73,7%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-5,3%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13,9%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13,4%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-3,4%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7,9%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12,8%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63,1%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607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05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</a:t>
                      </a:r>
                      <a:r>
                        <a:rPr kumimoji="0" lang="it-IT" sz="105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05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79,5%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74,1%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-9,8%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12,9%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13,8%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3,1%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7,6%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12,2%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54,4%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227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05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</a:t>
                      </a:r>
                      <a:r>
                        <a:rPr kumimoji="0" lang="it-IT" sz="105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05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79,8%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72,2%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-9,7%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12,2%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14,3%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17,3%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8,0%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13,5%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68,3%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600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05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</a:t>
                      </a:r>
                      <a:r>
                        <a:rPr kumimoji="0" lang="it-IT" sz="105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05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77,1%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69,5%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-20,1%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14,1%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15,1%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-4,5%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8,8%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15,4%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54,9%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607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05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</a:t>
                      </a:r>
                      <a:r>
                        <a:rPr kumimoji="0" lang="it-IT" sz="105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05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72,0%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16,4%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11,6%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425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05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Ago.</a:t>
                      </a:r>
                      <a:endParaRPr kumimoji="0" lang="it-IT" sz="105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64,7%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24,1%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11,3%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607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0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Set.</a:t>
                      </a: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77,8%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12,2%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10,0%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607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0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Ott.</a:t>
                      </a: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77,3%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11,8%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10,9%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616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05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</a:t>
                      </a:r>
                      <a:r>
                        <a:rPr kumimoji="0" lang="it-IT" sz="10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77,3%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11,9%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10,8%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607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0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Dic.</a:t>
                      </a:r>
                      <a:endParaRPr kumimoji="0" lang="it-IT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79,0%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10,6%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10,4%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2563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05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 </a:t>
                      </a:r>
                      <a:r>
                        <a:rPr kumimoji="0" lang="it-IT" sz="1050" b="1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</a:t>
                      </a:r>
                      <a:r>
                        <a:rPr kumimoji="0" lang="it-IT" sz="105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05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78,1%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72,2%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-9,0%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13,6%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14,8%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7,0%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8,3%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13,1%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54,2%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27331" name="Text Box 3"/>
          <p:cNvSpPr txBox="1">
            <a:spLocks noChangeArrowheads="1"/>
          </p:cNvSpPr>
          <p:nvPr/>
        </p:nvSpPr>
        <p:spPr bwMode="auto">
          <a:xfrm>
            <a:off x="935596" y="-27384"/>
            <a:ext cx="7344816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it-IT"/>
            </a:defPPr>
            <a:lvl1pPr algn="ctr" eaLnBrk="1" hangingPunct="1">
              <a:spcBef>
                <a:spcPct val="50000"/>
              </a:spcBef>
              <a:buClrTx/>
              <a:buFontTx/>
              <a:buNone/>
              <a:defRPr sz="200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9pPr>
          </a:lstStyle>
          <a:p>
            <a:r>
              <a:rPr lang="it-IT" altLang="it-IT" dirty="0" smtClean="0"/>
              <a:t>CANALE </a:t>
            </a:r>
            <a:r>
              <a:rPr lang="it-IT" altLang="it-IT" dirty="0"/>
              <a:t>DI </a:t>
            </a:r>
            <a:r>
              <a:rPr lang="it-IT" altLang="it-IT" dirty="0" smtClean="0"/>
              <a:t>VENDITA IMPRESSION</a:t>
            </a:r>
            <a:endParaRPr lang="it-IT" altLang="it-IT" dirty="0"/>
          </a:p>
          <a:p>
            <a:r>
              <a:rPr lang="it-IT" altLang="it-IT" sz="1600" dirty="0" smtClean="0"/>
              <a:t>Peso % dei tre canali di vendita </a:t>
            </a:r>
            <a:r>
              <a:rPr lang="it-IT" altLang="it-IT" sz="1600" b="0" dirty="0" smtClean="0"/>
              <a:t>sul Fatturato totale Impression </a:t>
            </a:r>
          </a:p>
          <a:p>
            <a:r>
              <a:rPr lang="it-IT" altLang="it-IT" sz="1600" dirty="0" smtClean="0"/>
              <a:t>Crescita % dei fatturati </a:t>
            </a:r>
            <a:r>
              <a:rPr lang="it-IT" altLang="it-IT" sz="1600" b="0" dirty="0" smtClean="0"/>
              <a:t>2017 sui fatturati 2016</a:t>
            </a:r>
            <a:endParaRPr lang="it-IT" altLang="it-IT" sz="1600" b="0" dirty="0" smtClean="0">
              <a:solidFill>
                <a:srgbClr val="FF0000"/>
              </a:solidFill>
            </a:endParaRPr>
          </a:p>
        </p:txBody>
      </p:sp>
      <p:sp>
        <p:nvSpPr>
          <p:cNvPr id="5355" name="Rectangle 88"/>
          <p:cNvSpPr>
            <a:spLocks noChangeArrowheads="1"/>
          </p:cNvSpPr>
          <p:nvPr/>
        </p:nvSpPr>
        <p:spPr bwMode="auto">
          <a:xfrm>
            <a:off x="3668713" y="198438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600">
              <a:latin typeface="Arial" charset="0"/>
            </a:endParaRPr>
          </a:p>
        </p:txBody>
      </p:sp>
      <p:sp>
        <p:nvSpPr>
          <p:cNvPr id="5356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5357" name="Rectangle 90"/>
          <p:cNvSpPr>
            <a:spLocks noChangeArrowheads="1"/>
          </p:cNvSpPr>
          <p:nvPr/>
        </p:nvSpPr>
        <p:spPr bwMode="auto">
          <a:xfrm>
            <a:off x="3935413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graphicFrame>
        <p:nvGraphicFramePr>
          <p:cNvPr id="2" name="Tabella 1"/>
          <p:cNvGraphicFramePr>
            <a:graphicFrameLocks noGrp="1"/>
          </p:cNvGraphicFramePr>
          <p:nvPr/>
        </p:nvGraphicFramePr>
        <p:xfrm>
          <a:off x="10399594" y="586854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8" name="Rettangolo 7"/>
          <p:cNvSpPr/>
          <p:nvPr/>
        </p:nvSpPr>
        <p:spPr>
          <a:xfrm>
            <a:off x="611560" y="6415371"/>
            <a:ext cx="734481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400" dirty="0" smtClean="0"/>
              <a:t>* </a:t>
            </a:r>
            <a:r>
              <a:rPr lang="it-IT" sz="1200" dirty="0"/>
              <a:t>Crescita % dei fatturati 2017 sui fatturati </a:t>
            </a:r>
            <a:r>
              <a:rPr lang="it-IT" sz="1200" dirty="0" smtClean="0"/>
              <a:t>2016: (Fatturato 2017 – Fatturato 2016)/ Fatturato 2016</a:t>
            </a:r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2483955189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273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1" grpId="0" autoUpdateAnimBg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" name="Rectangle 88"/>
          <p:cNvSpPr>
            <a:spLocks noChangeArrowheads="1"/>
          </p:cNvSpPr>
          <p:nvPr/>
        </p:nvSpPr>
        <p:spPr bwMode="auto">
          <a:xfrm>
            <a:off x="3668713" y="198438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600">
              <a:latin typeface="Arial" charset="0"/>
            </a:endParaRPr>
          </a:p>
        </p:txBody>
      </p:sp>
      <p:sp>
        <p:nvSpPr>
          <p:cNvPr id="5356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5357" name="Rectangle 90"/>
          <p:cNvSpPr>
            <a:spLocks noChangeArrowheads="1"/>
          </p:cNvSpPr>
          <p:nvPr/>
        </p:nvSpPr>
        <p:spPr bwMode="auto">
          <a:xfrm>
            <a:off x="3935413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8" name="Rettangolo 7"/>
          <p:cNvSpPr/>
          <p:nvPr/>
        </p:nvSpPr>
        <p:spPr bwMode="auto">
          <a:xfrm>
            <a:off x="251520" y="908720"/>
            <a:ext cx="8640960" cy="55092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just" fontAlgn="ctr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b="0" dirty="0" smtClean="0">
                <a:solidFill>
                  <a:schemeClr val="dk1"/>
                </a:solidFill>
              </a:rPr>
              <a:t>Nelle </a:t>
            </a:r>
            <a:r>
              <a:rPr lang="it-IT" sz="1600" b="0" dirty="0">
                <a:solidFill>
                  <a:schemeClr val="dk1"/>
                </a:solidFill>
              </a:rPr>
              <a:t>slide che seguono riportiamo i dati di dettaglio per i</a:t>
            </a:r>
            <a:r>
              <a:rPr lang="it-IT" sz="1600" b="0" dirty="0" smtClean="0">
                <a:solidFill>
                  <a:schemeClr val="dk1"/>
                </a:solidFill>
              </a:rPr>
              <a:t> tre canali </a:t>
            </a:r>
            <a:r>
              <a:rPr lang="it-IT" sz="1600" b="0" dirty="0">
                <a:solidFill>
                  <a:schemeClr val="dk1"/>
                </a:solidFill>
              </a:rPr>
              <a:t>di Vendita (Diretta, Open </a:t>
            </a:r>
            <a:r>
              <a:rPr lang="it-IT" sz="1600" b="0" dirty="0" err="1">
                <a:solidFill>
                  <a:schemeClr val="dk1"/>
                </a:solidFill>
              </a:rPr>
              <a:t>Auction</a:t>
            </a:r>
            <a:r>
              <a:rPr lang="it-IT" sz="1600" b="0" dirty="0">
                <a:solidFill>
                  <a:schemeClr val="dk1"/>
                </a:solidFill>
              </a:rPr>
              <a:t> e Private Deal</a:t>
            </a:r>
            <a:r>
              <a:rPr lang="it-IT" sz="1600" b="0" dirty="0" smtClean="0">
                <a:solidFill>
                  <a:schemeClr val="dk1"/>
                </a:solidFill>
              </a:rPr>
              <a:t>), sia a progressivo a Giugno che per singolo mese.</a:t>
            </a:r>
            <a:endParaRPr lang="it-IT" sz="1600" b="0" dirty="0">
              <a:solidFill>
                <a:schemeClr val="dk1"/>
              </a:solidFill>
            </a:endParaRPr>
          </a:p>
          <a:p>
            <a:pPr algn="just" fontAlgn="ctr">
              <a:spcBef>
                <a:spcPts val="0"/>
              </a:spcBef>
              <a:spcAft>
                <a:spcPts val="0"/>
              </a:spcAft>
              <a:defRPr/>
            </a:pPr>
            <a:endParaRPr lang="it-IT" altLang="it-IT" sz="1600" b="0" i="1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ctr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b="0" dirty="0">
                <a:solidFill>
                  <a:schemeClr val="dk1"/>
                </a:solidFill>
              </a:rPr>
              <a:t>In particolare </a:t>
            </a:r>
            <a:r>
              <a:rPr lang="it-IT" sz="1600" b="0" dirty="0" smtClean="0">
                <a:solidFill>
                  <a:schemeClr val="dk1"/>
                </a:solidFill>
              </a:rPr>
              <a:t>i </a:t>
            </a:r>
            <a:r>
              <a:rPr lang="it-IT" sz="1600" b="0" dirty="0">
                <a:solidFill>
                  <a:schemeClr val="dk1"/>
                </a:solidFill>
              </a:rPr>
              <a:t>dati di Fatturato </a:t>
            </a:r>
            <a:r>
              <a:rPr lang="it-IT" sz="1600" b="0" dirty="0" smtClean="0">
                <a:solidFill>
                  <a:schemeClr val="dk1"/>
                </a:solidFill>
              </a:rPr>
              <a:t>vengono analizzati per…</a:t>
            </a:r>
          </a:p>
          <a:p>
            <a:pPr algn="just" fontAlgn="ctr">
              <a:spcBef>
                <a:spcPts val="0"/>
              </a:spcBef>
              <a:spcAft>
                <a:spcPts val="0"/>
              </a:spcAft>
              <a:defRPr/>
            </a:pPr>
            <a:endParaRPr lang="it-IT" altLang="it-IT" sz="1600" b="0" i="1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ctr">
              <a:spcBef>
                <a:spcPts val="0"/>
              </a:spcBef>
              <a:spcAft>
                <a:spcPts val="0"/>
              </a:spcAft>
              <a:defRPr/>
            </a:pPr>
            <a:endParaRPr lang="it-IT" altLang="it-IT" sz="1600" b="0" i="1" dirty="0" smtClean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ctr">
              <a:spcBef>
                <a:spcPts val="0"/>
              </a:spcBef>
              <a:spcAft>
                <a:spcPts val="0"/>
              </a:spcAft>
              <a:defRPr/>
            </a:pPr>
            <a:endParaRPr lang="it-IT" altLang="it-IT" sz="1600" b="0" i="1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ctr">
              <a:spcBef>
                <a:spcPts val="0"/>
              </a:spcBef>
              <a:spcAft>
                <a:spcPts val="0"/>
              </a:spcAft>
              <a:defRPr/>
            </a:pPr>
            <a:endParaRPr lang="it-IT" altLang="it-IT" sz="1600" b="0" i="1" dirty="0" smtClean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ctr">
              <a:spcBef>
                <a:spcPts val="0"/>
              </a:spcBef>
              <a:spcAft>
                <a:spcPts val="0"/>
              </a:spcAft>
              <a:defRPr/>
            </a:pPr>
            <a:endParaRPr lang="it-IT" altLang="it-IT" sz="1600" b="0" i="1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ctr">
              <a:spcBef>
                <a:spcPts val="0"/>
              </a:spcBef>
              <a:spcAft>
                <a:spcPts val="0"/>
              </a:spcAft>
              <a:defRPr/>
            </a:pPr>
            <a:endParaRPr lang="it-IT" altLang="it-IT" sz="1600" b="0" i="1" dirty="0" smtClean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ctr">
              <a:spcBef>
                <a:spcPts val="0"/>
              </a:spcBef>
              <a:spcAft>
                <a:spcPts val="0"/>
              </a:spcAft>
              <a:defRPr/>
            </a:pPr>
            <a:endParaRPr lang="it-IT" altLang="it-IT" sz="1600" b="0" dirty="0" smtClean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ctr">
              <a:spcBef>
                <a:spcPts val="0"/>
              </a:spcBef>
              <a:spcAft>
                <a:spcPts val="0"/>
              </a:spcAft>
              <a:defRPr/>
            </a:pPr>
            <a:r>
              <a:rPr lang="it-IT" altLang="it-IT" sz="1600" b="0" dirty="0" smtClean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r>
              <a:rPr lang="it-IT" altLang="it-IT" sz="1600" b="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ciascuna vista sono riportati i seguenti dati</a:t>
            </a:r>
            <a:r>
              <a:rPr lang="it-IT" altLang="it-IT" sz="1600" b="0" dirty="0" smtClean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 fontAlgn="ctr">
              <a:spcBef>
                <a:spcPts val="0"/>
              </a:spcBef>
              <a:spcAft>
                <a:spcPts val="0"/>
              </a:spcAft>
              <a:defRPr/>
            </a:pPr>
            <a:endParaRPr lang="it-IT" altLang="it-IT" sz="1600" b="0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ctr">
              <a:spcBef>
                <a:spcPts val="0"/>
              </a:spcBef>
              <a:spcAft>
                <a:spcPts val="0"/>
              </a:spcAft>
              <a:defRPr/>
            </a:pPr>
            <a:endParaRPr lang="it-IT" altLang="it-IT" sz="1600" b="0" dirty="0" smtClean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ctr">
              <a:spcBef>
                <a:spcPts val="0"/>
              </a:spcBef>
              <a:spcAft>
                <a:spcPts val="0"/>
              </a:spcAft>
              <a:defRPr/>
            </a:pPr>
            <a:endParaRPr lang="it-IT" altLang="it-IT" sz="1600" b="0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ctr">
              <a:spcBef>
                <a:spcPts val="0"/>
              </a:spcBef>
              <a:spcAft>
                <a:spcPts val="0"/>
              </a:spcAft>
              <a:defRPr/>
            </a:pPr>
            <a:endParaRPr lang="it-IT" altLang="it-IT" sz="1600" b="0" dirty="0" smtClean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ctr">
              <a:spcBef>
                <a:spcPts val="0"/>
              </a:spcBef>
              <a:spcAft>
                <a:spcPts val="0"/>
              </a:spcAft>
              <a:defRPr/>
            </a:pPr>
            <a:endParaRPr lang="it-IT" altLang="it-IT" sz="1600" b="0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ctr">
              <a:spcBef>
                <a:spcPts val="0"/>
              </a:spcBef>
              <a:spcAft>
                <a:spcPts val="0"/>
              </a:spcAft>
              <a:defRPr/>
            </a:pPr>
            <a:endParaRPr lang="it-IT" altLang="it-IT" sz="1600" b="0" dirty="0" smtClean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ctr">
              <a:spcBef>
                <a:spcPts val="0"/>
              </a:spcBef>
              <a:spcAft>
                <a:spcPts val="0"/>
              </a:spcAft>
              <a:defRPr/>
            </a:pPr>
            <a:endParaRPr lang="it-IT" altLang="it-IT" sz="1600" b="0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ctr">
              <a:spcBef>
                <a:spcPts val="0"/>
              </a:spcBef>
              <a:spcAft>
                <a:spcPts val="0"/>
              </a:spcAft>
              <a:defRPr/>
            </a:pPr>
            <a:endParaRPr lang="it-IT" altLang="it-IT" sz="1600" b="0" dirty="0" smtClean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ctr">
              <a:spcBef>
                <a:spcPts val="0"/>
              </a:spcBef>
              <a:spcAft>
                <a:spcPts val="0"/>
              </a:spcAft>
              <a:defRPr/>
            </a:pPr>
            <a:r>
              <a:rPr lang="it-IT" altLang="it-IT" sz="1600" b="0" dirty="0" smtClean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prime due slide sintetizzano i risultati del progressivo a Giugno dei dati riportati in dettaglio nelle slide successive.</a:t>
            </a:r>
          </a:p>
        </p:txBody>
      </p:sp>
      <p:sp>
        <p:nvSpPr>
          <p:cNvPr id="18" name="Rettangolo 17"/>
          <p:cNvSpPr/>
          <p:nvPr/>
        </p:nvSpPr>
        <p:spPr bwMode="auto">
          <a:xfrm>
            <a:off x="1115616" y="4229478"/>
            <a:ext cx="6336704" cy="523220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it-IT" altLang="it-IT" sz="1400" dirty="0" smtClean="0">
                <a:solidFill>
                  <a:srgbClr val="FEA70A"/>
                </a:solidFill>
              </a:rPr>
              <a:t>Peso </a:t>
            </a:r>
            <a:r>
              <a:rPr lang="it-IT" altLang="it-IT" sz="1400" dirty="0">
                <a:solidFill>
                  <a:srgbClr val="FEA70A"/>
                </a:solidFill>
              </a:rPr>
              <a:t>% </a:t>
            </a:r>
            <a:r>
              <a:rPr lang="it-IT" altLang="it-IT" sz="1400" dirty="0" smtClean="0">
                <a:solidFill>
                  <a:srgbClr val="FEA70A"/>
                </a:solidFill>
              </a:rPr>
              <a:t>del Fatturato</a:t>
            </a:r>
            <a:r>
              <a:rPr lang="it-IT" altLang="it-IT" sz="1400" dirty="0" smtClean="0"/>
              <a:t> </a:t>
            </a:r>
            <a:r>
              <a:rPr lang="it-IT" altLang="it-IT" sz="1400" b="0" dirty="0" smtClean="0"/>
              <a:t>di ciascun </a:t>
            </a:r>
            <a:r>
              <a:rPr lang="it-IT" altLang="it-IT" sz="1400" b="0" dirty="0" err="1" smtClean="0"/>
              <a:t>device</a:t>
            </a:r>
            <a:r>
              <a:rPr lang="it-IT" altLang="it-IT" sz="1400" b="0" dirty="0" smtClean="0"/>
              <a:t> e di ciascun oggetto, fatto cento il Fatturato del canale di vendita in analisi nel mese/progressivo</a:t>
            </a:r>
            <a:endParaRPr lang="it-IT" sz="1400" b="0" dirty="0"/>
          </a:p>
        </p:txBody>
      </p:sp>
      <p:sp>
        <p:nvSpPr>
          <p:cNvPr id="19" name="Rettangolo 18"/>
          <p:cNvSpPr/>
          <p:nvPr/>
        </p:nvSpPr>
        <p:spPr bwMode="auto">
          <a:xfrm>
            <a:off x="1115616" y="4941168"/>
            <a:ext cx="6336704" cy="540000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it-IT" altLang="it-IT" sz="1400" dirty="0">
                <a:solidFill>
                  <a:srgbClr val="FEA70A"/>
                </a:solidFill>
              </a:rPr>
              <a:t>Crescita % dei fatturati </a:t>
            </a:r>
            <a:r>
              <a:rPr lang="it-IT" altLang="it-IT" sz="1400" b="0" dirty="0"/>
              <a:t>2017 sui fatturati </a:t>
            </a:r>
            <a:r>
              <a:rPr lang="it-IT" altLang="it-IT" sz="1400" b="0" dirty="0" smtClean="0"/>
              <a:t>2016 </a:t>
            </a:r>
            <a:r>
              <a:rPr lang="it-IT" altLang="it-IT" sz="1400" b="0" dirty="0" smtClean="0">
                <a:sym typeface="Wingdings" panose="05000000000000000000" pitchFamily="2" charset="2"/>
              </a:rPr>
              <a:t></a:t>
            </a:r>
            <a:r>
              <a:rPr lang="it-IT" altLang="it-IT" sz="1400" b="0" dirty="0" smtClean="0"/>
              <a:t> (</a:t>
            </a:r>
            <a:r>
              <a:rPr lang="it-IT" altLang="it-IT" sz="1400" b="0" i="1" dirty="0" smtClean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Fatturato </a:t>
            </a:r>
            <a:r>
              <a:rPr lang="it-IT" altLang="it-IT" sz="1400" b="0" i="1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2017 – Fatturato 2016)/ Fatturato 2016</a:t>
            </a:r>
            <a:endParaRPr lang="it-IT" sz="1400" b="0" dirty="0"/>
          </a:p>
        </p:txBody>
      </p:sp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326231" y="116632"/>
            <a:ext cx="8353425" cy="523220"/>
          </a:xfrm>
          <a:prstGeom prst="rect">
            <a:avLst/>
          </a:prstGeom>
          <a:extLst/>
        </p:spPr>
        <p:txBody>
          <a:bodyPr>
            <a:normAutofit/>
          </a:bodyPr>
          <a:lstStyle>
            <a:lvl1pPr algn="ctr" eaLnBrk="1" hangingPunct="1">
              <a:defRPr lang="it-IT" sz="2800" b="0" dirty="0">
                <a:latin typeface="+mj-lt"/>
                <a:ea typeface="ＭＳ Ｐゴシック" pitchFamily="-110" charset="-128"/>
                <a:cs typeface="ＭＳ Ｐゴシック" pitchFamily="-110" charset="-128"/>
              </a:defRPr>
            </a:lvl1pPr>
            <a:lvl2pPr algn="ctr" eaLnBrk="1" hangingPunct="1">
              <a:defRPr sz="3200">
                <a:solidFill>
                  <a:srgbClr val="000000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2pPr>
            <a:lvl3pPr algn="ctr" eaLnBrk="1" hangingPunct="1">
              <a:defRPr sz="3200">
                <a:solidFill>
                  <a:srgbClr val="000000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3pPr>
            <a:lvl4pPr algn="ctr" eaLnBrk="1" hangingPunct="1">
              <a:defRPr sz="3200">
                <a:solidFill>
                  <a:srgbClr val="000000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4pPr>
            <a:lvl5pPr algn="ctr" eaLnBrk="1" hangingPunct="1">
              <a:defRPr sz="3200">
                <a:solidFill>
                  <a:srgbClr val="000000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rgbClr val="808080"/>
                </a:solidFill>
                <a:latin typeface="Arial" pitchFamily="-110" charset="0"/>
              </a:defRPr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rgbClr val="808080"/>
                </a:solidFill>
                <a:latin typeface="Arial" pitchFamily="-110" charset="0"/>
              </a:defRPr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rgbClr val="808080"/>
                </a:solidFill>
                <a:latin typeface="Arial" pitchFamily="-110" charset="0"/>
              </a:defRPr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rgbClr val="808080"/>
                </a:solidFill>
                <a:latin typeface="Arial" pitchFamily="-110" charset="0"/>
              </a:defRPr>
            </a:lvl9pPr>
          </a:lstStyle>
          <a:p>
            <a:r>
              <a:rPr lang="it-IT" altLang="it-IT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Note e approfondimenti</a:t>
            </a:r>
            <a:endParaRPr lang="it-IT" altLang="it-IT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ttangolo 31"/>
          <p:cNvSpPr/>
          <p:nvPr/>
        </p:nvSpPr>
        <p:spPr bwMode="auto">
          <a:xfrm>
            <a:off x="1045900" y="2338462"/>
            <a:ext cx="2520000" cy="276999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it-IT" altLang="it-IT" sz="1200" dirty="0" smtClean="0">
                <a:solidFill>
                  <a:schemeClr val="bg1"/>
                </a:solidFill>
              </a:rPr>
              <a:t> DEVICE/STRUMENTO</a:t>
            </a:r>
            <a:endParaRPr lang="it-IT" altLang="it-IT" sz="1200" dirty="0">
              <a:solidFill>
                <a:schemeClr val="bg1"/>
              </a:solidFill>
            </a:endParaRPr>
          </a:p>
        </p:txBody>
      </p:sp>
      <p:sp>
        <p:nvSpPr>
          <p:cNvPr id="33" name="Rettangolo 32"/>
          <p:cNvSpPr/>
          <p:nvPr/>
        </p:nvSpPr>
        <p:spPr bwMode="auto">
          <a:xfrm>
            <a:off x="5364088" y="2338462"/>
            <a:ext cx="2520000" cy="276999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it-IT" altLang="it-IT" sz="1200" dirty="0" smtClean="0">
                <a:solidFill>
                  <a:schemeClr val="bg1"/>
                </a:solidFill>
              </a:rPr>
              <a:t>OGGETTO/TIPOLOGIA</a:t>
            </a:r>
            <a:endParaRPr lang="it-IT" altLang="it-IT" sz="1200" dirty="0">
              <a:solidFill>
                <a:schemeClr val="bg1"/>
              </a:solidFill>
            </a:endParaRPr>
          </a:p>
        </p:txBody>
      </p:sp>
      <p:sp>
        <p:nvSpPr>
          <p:cNvPr id="34" name="Rettangolo 33"/>
          <p:cNvSpPr/>
          <p:nvPr/>
        </p:nvSpPr>
        <p:spPr bwMode="auto">
          <a:xfrm>
            <a:off x="395656" y="2785701"/>
            <a:ext cx="1080000" cy="504000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it-IT" altLang="it-IT" sz="1400" b="0" dirty="0" smtClean="0">
                <a:solidFill>
                  <a:srgbClr val="FEA70A"/>
                </a:solidFill>
              </a:rPr>
              <a:t>VENDITA </a:t>
            </a:r>
          </a:p>
          <a:p>
            <a:pPr algn="just"/>
            <a:r>
              <a:rPr lang="it-IT" altLang="it-IT" sz="1400" b="0" dirty="0" smtClean="0">
                <a:solidFill>
                  <a:srgbClr val="FEA70A"/>
                </a:solidFill>
              </a:rPr>
              <a:t>DIRETTA</a:t>
            </a:r>
            <a:r>
              <a:rPr lang="it-IT" sz="1400" b="0" dirty="0" smtClean="0">
                <a:solidFill>
                  <a:srgbClr val="FEA70A"/>
                </a:solidFill>
              </a:rPr>
              <a:t> </a:t>
            </a:r>
            <a:endParaRPr lang="it-IT" sz="1400" b="0" dirty="0">
              <a:solidFill>
                <a:srgbClr val="FEA70A"/>
              </a:solidFill>
            </a:endParaRPr>
          </a:p>
        </p:txBody>
      </p:sp>
      <p:sp>
        <p:nvSpPr>
          <p:cNvPr id="35" name="Rettangolo 34"/>
          <p:cNvSpPr/>
          <p:nvPr/>
        </p:nvSpPr>
        <p:spPr bwMode="auto">
          <a:xfrm>
            <a:off x="1691800" y="2785701"/>
            <a:ext cx="1080000" cy="504000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it-IT" altLang="it-IT" sz="1400" b="0" dirty="0" smtClean="0">
                <a:solidFill>
                  <a:srgbClr val="FEA70A"/>
                </a:solidFill>
              </a:rPr>
              <a:t>OPEN </a:t>
            </a:r>
            <a:endParaRPr lang="it-IT" altLang="it-IT" sz="1400" b="0" dirty="0">
              <a:solidFill>
                <a:srgbClr val="FEA70A"/>
              </a:solidFill>
            </a:endParaRPr>
          </a:p>
          <a:p>
            <a:pPr algn="just"/>
            <a:r>
              <a:rPr lang="it-IT" altLang="it-IT" sz="1400" b="0" dirty="0" smtClean="0">
                <a:solidFill>
                  <a:srgbClr val="FEA70A"/>
                </a:solidFill>
              </a:rPr>
              <a:t>AUCTION</a:t>
            </a:r>
            <a:endParaRPr lang="it-IT" sz="1400" b="0" dirty="0">
              <a:solidFill>
                <a:srgbClr val="FEA70A"/>
              </a:solidFill>
            </a:endParaRPr>
          </a:p>
        </p:txBody>
      </p:sp>
      <p:sp>
        <p:nvSpPr>
          <p:cNvPr id="36" name="Rettangolo 35"/>
          <p:cNvSpPr/>
          <p:nvPr/>
        </p:nvSpPr>
        <p:spPr bwMode="auto">
          <a:xfrm>
            <a:off x="3053413" y="2785701"/>
            <a:ext cx="1080000" cy="504000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it-IT" altLang="it-IT" sz="1400" b="0" dirty="0" smtClean="0">
                <a:solidFill>
                  <a:srgbClr val="FEA70A"/>
                </a:solidFill>
              </a:rPr>
              <a:t>PRIVATE</a:t>
            </a:r>
          </a:p>
          <a:p>
            <a:pPr algn="just"/>
            <a:r>
              <a:rPr lang="it-IT" altLang="it-IT" sz="1400" b="0" dirty="0" smtClean="0">
                <a:solidFill>
                  <a:srgbClr val="FEA70A"/>
                </a:solidFill>
              </a:rPr>
              <a:t> DEAL</a:t>
            </a:r>
            <a:endParaRPr lang="it-IT" sz="1400" b="0" dirty="0">
              <a:solidFill>
                <a:srgbClr val="FEA70A"/>
              </a:solidFill>
            </a:endParaRPr>
          </a:p>
        </p:txBody>
      </p:sp>
      <p:sp>
        <p:nvSpPr>
          <p:cNvPr id="37" name="Rettangolo 36"/>
          <p:cNvSpPr/>
          <p:nvPr/>
        </p:nvSpPr>
        <p:spPr bwMode="auto">
          <a:xfrm>
            <a:off x="4860032" y="2789723"/>
            <a:ext cx="1080000" cy="504000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it-IT" altLang="it-IT" sz="1400" b="0" dirty="0" smtClean="0">
                <a:solidFill>
                  <a:srgbClr val="FEA70A"/>
                </a:solidFill>
              </a:rPr>
              <a:t>VENDITA </a:t>
            </a:r>
          </a:p>
          <a:p>
            <a:pPr algn="just"/>
            <a:r>
              <a:rPr lang="it-IT" altLang="it-IT" sz="1400" b="0" dirty="0" smtClean="0">
                <a:solidFill>
                  <a:srgbClr val="FEA70A"/>
                </a:solidFill>
              </a:rPr>
              <a:t>DIRETTA</a:t>
            </a:r>
            <a:r>
              <a:rPr lang="it-IT" sz="1400" b="0" dirty="0" smtClean="0">
                <a:solidFill>
                  <a:srgbClr val="FEA70A"/>
                </a:solidFill>
              </a:rPr>
              <a:t> </a:t>
            </a:r>
            <a:endParaRPr lang="it-IT" sz="1400" b="0" dirty="0">
              <a:solidFill>
                <a:srgbClr val="FEA70A"/>
              </a:solidFill>
            </a:endParaRPr>
          </a:p>
        </p:txBody>
      </p:sp>
      <p:sp>
        <p:nvSpPr>
          <p:cNvPr id="38" name="Rettangolo 37"/>
          <p:cNvSpPr/>
          <p:nvPr/>
        </p:nvSpPr>
        <p:spPr bwMode="auto">
          <a:xfrm>
            <a:off x="6156176" y="2789723"/>
            <a:ext cx="1080000" cy="504000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it-IT" altLang="it-IT" sz="1400" b="0" dirty="0" smtClean="0">
                <a:solidFill>
                  <a:srgbClr val="FEA70A"/>
                </a:solidFill>
              </a:rPr>
              <a:t>OPEN </a:t>
            </a:r>
            <a:endParaRPr lang="it-IT" altLang="it-IT" sz="1400" b="0" dirty="0">
              <a:solidFill>
                <a:srgbClr val="FEA70A"/>
              </a:solidFill>
            </a:endParaRPr>
          </a:p>
          <a:p>
            <a:pPr algn="just"/>
            <a:r>
              <a:rPr lang="it-IT" altLang="it-IT" sz="1400" b="0" dirty="0" smtClean="0">
                <a:solidFill>
                  <a:srgbClr val="FEA70A"/>
                </a:solidFill>
              </a:rPr>
              <a:t>AUCTION</a:t>
            </a:r>
            <a:endParaRPr lang="it-IT" sz="1400" b="0" dirty="0">
              <a:solidFill>
                <a:srgbClr val="FEA70A"/>
              </a:solidFill>
            </a:endParaRPr>
          </a:p>
        </p:txBody>
      </p:sp>
      <p:sp>
        <p:nvSpPr>
          <p:cNvPr id="39" name="Rettangolo 38"/>
          <p:cNvSpPr/>
          <p:nvPr/>
        </p:nvSpPr>
        <p:spPr bwMode="auto">
          <a:xfrm>
            <a:off x="7517789" y="2789723"/>
            <a:ext cx="1080000" cy="504000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it-IT" altLang="it-IT" sz="1400" b="0" dirty="0" smtClean="0">
                <a:solidFill>
                  <a:srgbClr val="FEA70A"/>
                </a:solidFill>
              </a:rPr>
              <a:t>PRIVATE</a:t>
            </a:r>
          </a:p>
          <a:p>
            <a:pPr algn="just"/>
            <a:r>
              <a:rPr lang="it-IT" altLang="it-IT" sz="1400" b="0" dirty="0" smtClean="0">
                <a:solidFill>
                  <a:srgbClr val="FEA70A"/>
                </a:solidFill>
              </a:rPr>
              <a:t> DEAL</a:t>
            </a:r>
            <a:endParaRPr lang="it-IT" sz="1400" b="0" dirty="0">
              <a:solidFill>
                <a:srgbClr val="FEA70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723004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Group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6843041"/>
              </p:ext>
            </p:extLst>
          </p:nvPr>
        </p:nvGraphicFramePr>
        <p:xfrm>
          <a:off x="330251" y="1992101"/>
          <a:ext cx="8483497" cy="2143532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1987912"/>
                <a:gridCol w="775994"/>
                <a:gridCol w="787044"/>
                <a:gridCol w="745646"/>
                <a:gridCol w="826290"/>
                <a:gridCol w="826290"/>
                <a:gridCol w="826290"/>
                <a:gridCol w="826290"/>
                <a:gridCol w="881741"/>
              </a:tblGrid>
              <a:tr h="196012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it-IT" altLang="it-IT" sz="1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DEVICE/STRUMENTO</a:t>
                      </a:r>
                      <a:endParaRPr kumimoji="0" lang="it-IT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3" marR="45723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WEB</a:t>
                      </a:r>
                      <a:endParaRPr kumimoji="0" lang="it-IT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MOBILE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30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TABLETS</a:t>
                      </a:r>
                      <a:endParaRPr kumimoji="0" lang="it-IT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SMART TV/CONS.</a:t>
                      </a:r>
                      <a:endParaRPr kumimoji="0" lang="it-IT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24244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3" marR="45723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25" marR="45725"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25" marR="45725" marT="45702" marB="45702" anchor="ctr" horzOverflow="overflow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57816">
                <a:tc>
                  <a:txBody>
                    <a:bodyPr/>
                    <a:lstStyle/>
                    <a:p>
                      <a:pPr algn="l" fontAlgn="ctr"/>
                      <a:r>
                        <a:rPr lang="it-IT" sz="1300" b="0" i="0" u="none" strike="noStrike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Vendita Diretta</a:t>
                      </a:r>
                      <a:endParaRPr lang="it-IT" sz="13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90,3%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80,2%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17,1%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2,3%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0,4%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300" b="0" i="0" u="none" strike="noStrike" dirty="0" smtClean="0"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</a:rPr>
                        <a:t>Programmatic Open</a:t>
                      </a:r>
                      <a:r>
                        <a:rPr lang="it-IT" sz="1300" b="0" i="0" u="none" strike="noStrike" baseline="0" dirty="0" smtClean="0"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</a:rPr>
                        <a:t> Auction</a:t>
                      </a:r>
                      <a:endParaRPr lang="it-IT" sz="1300" b="0" i="0" u="none" strike="noStrike" dirty="0"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79,5%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74,1%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19,6%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24,4%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0,9%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1,5%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2132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300" b="0" i="0" u="none" strike="noStrike" dirty="0" smtClean="0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Programmatic Private </a:t>
                      </a:r>
                    </a:p>
                    <a:p>
                      <a:pPr algn="l" rtl="0" fontAlgn="ctr"/>
                      <a:r>
                        <a:rPr lang="it-IT" sz="1300" b="0" i="0" u="none" strike="noStrike" dirty="0" smtClean="0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Deal</a:t>
                      </a:r>
                      <a:endParaRPr lang="it-IT" sz="1300" b="0" i="0" u="none" strike="noStrike" dirty="0">
                        <a:solidFill>
                          <a:srgbClr val="1429C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95,2%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83,5%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4,3%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14,5%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0,5%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2,0%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380" name="Rectangle 88"/>
          <p:cNvSpPr>
            <a:spLocks noChangeArrowheads="1"/>
          </p:cNvSpPr>
          <p:nvPr/>
        </p:nvSpPr>
        <p:spPr bwMode="auto">
          <a:xfrm>
            <a:off x="3668713" y="198438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600">
              <a:latin typeface="Arial" charset="0"/>
            </a:endParaRPr>
          </a:p>
        </p:txBody>
      </p:sp>
      <p:sp>
        <p:nvSpPr>
          <p:cNvPr id="4381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4382" name="Rectangle 90"/>
          <p:cNvSpPr>
            <a:spLocks noChangeArrowheads="1"/>
          </p:cNvSpPr>
          <p:nvPr/>
        </p:nvSpPr>
        <p:spPr bwMode="auto">
          <a:xfrm>
            <a:off x="3935413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0" y="148570"/>
            <a:ext cx="9144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it-IT"/>
            </a:defPPr>
            <a:lvl1pPr algn="ctr" eaLnBrk="1" hangingPunct="1">
              <a:spcBef>
                <a:spcPct val="50000"/>
              </a:spcBef>
              <a:buClrTx/>
              <a:buFontTx/>
              <a:buNone/>
              <a:defRPr sz="200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9pPr>
          </a:lstStyle>
          <a:p>
            <a:r>
              <a:rPr lang="it-IT" altLang="it-IT" dirty="0" smtClean="0"/>
              <a:t>CANALE DI VENDITA IMPRESSION</a:t>
            </a:r>
            <a:endParaRPr lang="it-IT" altLang="it-IT" sz="1800" b="0" dirty="0"/>
          </a:p>
        </p:txBody>
      </p:sp>
      <p:sp>
        <p:nvSpPr>
          <p:cNvPr id="8" name="Rettangolo 7"/>
          <p:cNvSpPr/>
          <p:nvPr/>
        </p:nvSpPr>
        <p:spPr bwMode="auto">
          <a:xfrm>
            <a:off x="330251" y="997436"/>
            <a:ext cx="8483497" cy="815608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r>
              <a:rPr lang="it-IT" altLang="it-IT" sz="1600" b="0" dirty="0" smtClean="0"/>
              <a:t>Peso </a:t>
            </a:r>
            <a:r>
              <a:rPr lang="it-IT" altLang="it-IT" sz="1600" b="0" dirty="0"/>
              <a:t>% di ciascun </a:t>
            </a:r>
            <a:r>
              <a:rPr lang="it-IT" altLang="it-IT" sz="1600" dirty="0"/>
              <a:t>DEVICE/STRUMENTO</a:t>
            </a:r>
            <a:r>
              <a:rPr lang="it-IT" altLang="it-IT" sz="1600" b="0" dirty="0"/>
              <a:t> </a:t>
            </a:r>
            <a:r>
              <a:rPr lang="it-IT" altLang="it-IT" sz="1600" dirty="0"/>
              <a:t>p</a:t>
            </a:r>
            <a:r>
              <a:rPr lang="it-IT" altLang="it-IT" sz="1600" dirty="0" smtClean="0"/>
              <a:t>rogressivo </a:t>
            </a:r>
            <a:r>
              <a:rPr lang="it-IT" altLang="it-IT" sz="1600" dirty="0"/>
              <a:t>a </a:t>
            </a:r>
            <a:r>
              <a:rPr lang="it-IT" altLang="it-IT" sz="1600" dirty="0" smtClean="0"/>
              <a:t>Giugno,</a:t>
            </a:r>
            <a:r>
              <a:rPr lang="it-IT" altLang="it-IT" sz="1600" b="0" dirty="0" smtClean="0"/>
              <a:t> per ogni canale di Vendita</a:t>
            </a:r>
            <a:r>
              <a:rPr lang="it-IT" altLang="it-IT" sz="1600" dirty="0" smtClean="0"/>
              <a:t> </a:t>
            </a:r>
            <a:endParaRPr lang="it-IT" altLang="it-IT" sz="1600" dirty="0"/>
          </a:p>
          <a:p>
            <a:pPr algn="just" fontAlgn="ctr">
              <a:spcBef>
                <a:spcPts val="0"/>
              </a:spcBef>
              <a:spcAft>
                <a:spcPts val="0"/>
              </a:spcAft>
              <a:defRPr/>
            </a:pPr>
            <a:endParaRPr lang="it-IT" sz="1500" b="0" dirty="0" smtClean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1563690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utoUpdateAnimBg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0" name="Rectangle 88"/>
          <p:cNvSpPr>
            <a:spLocks noChangeArrowheads="1"/>
          </p:cNvSpPr>
          <p:nvPr/>
        </p:nvSpPr>
        <p:spPr bwMode="auto">
          <a:xfrm>
            <a:off x="3668713" y="198438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600">
              <a:latin typeface="Arial" charset="0"/>
            </a:endParaRPr>
          </a:p>
        </p:txBody>
      </p:sp>
      <p:sp>
        <p:nvSpPr>
          <p:cNvPr id="4381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4382" name="Rectangle 90"/>
          <p:cNvSpPr>
            <a:spLocks noChangeArrowheads="1"/>
          </p:cNvSpPr>
          <p:nvPr/>
        </p:nvSpPr>
        <p:spPr bwMode="auto">
          <a:xfrm>
            <a:off x="3935413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0" y="148570"/>
            <a:ext cx="9144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it-IT"/>
            </a:defPPr>
            <a:lvl1pPr algn="ctr" eaLnBrk="1" hangingPunct="1">
              <a:spcBef>
                <a:spcPct val="50000"/>
              </a:spcBef>
              <a:buClrTx/>
              <a:buFontTx/>
              <a:buNone/>
              <a:defRPr sz="200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9pPr>
          </a:lstStyle>
          <a:p>
            <a:r>
              <a:rPr lang="it-IT" altLang="it-IT" dirty="0" smtClean="0"/>
              <a:t>CANALE DI VENDITA IMPRESSION</a:t>
            </a:r>
            <a:endParaRPr lang="it-IT" altLang="it-IT" sz="1800" b="0" dirty="0"/>
          </a:p>
        </p:txBody>
      </p:sp>
      <p:graphicFrame>
        <p:nvGraphicFramePr>
          <p:cNvPr id="9" name="Group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7060997"/>
              </p:ext>
            </p:extLst>
          </p:nvPr>
        </p:nvGraphicFramePr>
        <p:xfrm>
          <a:off x="112352" y="2011984"/>
          <a:ext cx="8964485" cy="2678119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1147280"/>
                <a:gridCol w="576064"/>
                <a:gridCol w="648072"/>
                <a:gridCol w="648072"/>
                <a:gridCol w="648072"/>
                <a:gridCol w="720080"/>
                <a:gridCol w="792088"/>
                <a:gridCol w="720080"/>
                <a:gridCol w="648072"/>
                <a:gridCol w="576064"/>
                <a:gridCol w="648072"/>
                <a:gridCol w="648072"/>
                <a:gridCol w="544397"/>
              </a:tblGrid>
              <a:tr h="810285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it-IT" altLang="it-IT" sz="1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OGGETTO/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it-IT" altLang="it-IT" sz="1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TIPOLOGIA</a:t>
                      </a:r>
                      <a:endParaRPr kumimoji="0" lang="it-IT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3" marR="45723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BANNER</a:t>
                      </a:r>
                      <a:endParaRPr kumimoji="0" lang="it-IT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2" marR="45772" marT="45757" marB="4575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2" marR="45772" marT="45757" marB="45757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VIDEO</a:t>
                      </a:r>
                      <a:endParaRPr kumimoji="0" lang="it-IT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2" marR="45772" marT="45757" marB="4575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2" marR="45772" marT="45757" marB="45757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NEWSLETTER/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EMAIL/SMS/MMS</a:t>
                      </a:r>
                      <a:endParaRPr kumimoji="0" lang="it-IT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2" marR="45772" marT="45757" marB="4575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2" marR="45772" marT="45757" marB="45757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CLASSIFIED/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DIRECTORIES</a:t>
                      </a:r>
                      <a:endParaRPr kumimoji="0" lang="it-IT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66" marR="45766" marT="45770" marB="4577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66" marR="45766" marT="45770" marB="45770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it-IT" sz="13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NATIVE</a:t>
                      </a:r>
                    </a:p>
                  </a:txBody>
                  <a:tcPr marL="45772" marR="45772" marT="45757" marB="4575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lang="it-IT" sz="13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45772" marR="45772" marT="45757" marB="45757"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it-IT" sz="13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ALTRE</a:t>
                      </a:r>
                      <a:r>
                        <a:rPr lang="it-IT" sz="1300" b="1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 TIPOLOGIE</a:t>
                      </a:r>
                      <a:endParaRPr lang="it-IT" sz="1300" b="1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45772" marR="45772" marT="45757" marB="4575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lang="it-IT" sz="13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45772" marR="45772" marT="45757" marB="45757" anchor="ctr" horzOverflow="overflow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6012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3" marR="45723"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72" marR="45772" marT="45757" marB="4575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72" marR="45772" marT="45757" marB="45757" anchor="ctr" horzOverflow="overflow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72" marR="45772" marT="45757" marB="4575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72" marR="45772" marT="45757" marB="45757" anchor="ctr" horzOverflow="overflow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72" marR="45772" marT="45757" marB="4575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72" marR="45772" marT="45757" marB="45757" anchor="ctr" horzOverflow="overflow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66" marR="45766" marT="45770" marB="4577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45766" marR="45766" marT="45770" marB="45770" anchor="ctr" horzOverflow="overflow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it-IT" sz="13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2016</a:t>
                      </a:r>
                    </a:p>
                  </a:txBody>
                  <a:tcPr marL="45772" marR="45772" marT="45757" marB="4575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it-IT" sz="13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2017</a:t>
                      </a:r>
                    </a:p>
                  </a:txBody>
                  <a:tcPr marL="45772" marR="45772" marT="45757" marB="45757" anchor="ctr" horzOverflow="overflow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it-IT" sz="13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2016</a:t>
                      </a:r>
                    </a:p>
                  </a:txBody>
                  <a:tcPr marL="45772" marR="45772" marT="45757" marB="4575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it-IT" sz="13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2017</a:t>
                      </a:r>
                    </a:p>
                  </a:txBody>
                  <a:tcPr marL="45772" marR="45772" marT="45757" marB="45757" anchor="ctr" horzOverflow="overflow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087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300" b="0" i="0" u="none" strike="noStrike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Vendita Diretta</a:t>
                      </a:r>
                      <a:endParaRPr lang="it-IT" sz="13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63,7%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64,0%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29,2%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31,7%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4,3%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2,8%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0,6%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1,1%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0,4%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02814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300" b="0" i="0" u="none" strike="noStrike" dirty="0" smtClean="0"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</a:rPr>
                        <a:t>Programmatic Open</a:t>
                      </a:r>
                      <a:r>
                        <a:rPr lang="it-IT" sz="1300" b="0" i="0" u="none" strike="noStrike" baseline="0" dirty="0" smtClean="0"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</a:rPr>
                        <a:t> Auction</a:t>
                      </a:r>
                      <a:endParaRPr lang="it-IT" sz="1300" b="0" i="0" u="none" strike="noStrike" dirty="0"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92,0%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89,1%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7,9%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10,7%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0,2%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6328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300" b="0" i="0" u="none" strike="noStrike" dirty="0" smtClean="0">
                          <a:solidFill>
                            <a:srgbClr val="1429C2"/>
                          </a:solidFill>
                          <a:effectLst/>
                          <a:latin typeface="Arial" panose="020B0604020202020204" pitchFamily="34" charset="0"/>
                        </a:rPr>
                        <a:t>Programmatic Private Deal</a:t>
                      </a:r>
                      <a:endParaRPr lang="it-IT" sz="1300" b="0" i="0" u="none" strike="noStrike" dirty="0">
                        <a:solidFill>
                          <a:srgbClr val="1429C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61,1%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61,7%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38,9%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38,3%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0,1%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0" i="0" u="none" strike="noStrike" dirty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" name="Rettangolo 9"/>
          <p:cNvSpPr/>
          <p:nvPr/>
        </p:nvSpPr>
        <p:spPr bwMode="auto">
          <a:xfrm>
            <a:off x="330251" y="1021069"/>
            <a:ext cx="8490221" cy="815608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r>
              <a:rPr lang="it-IT" altLang="it-IT" sz="1600" b="0" dirty="0" smtClean="0"/>
              <a:t>Peso </a:t>
            </a:r>
            <a:r>
              <a:rPr lang="it-IT" altLang="it-IT" sz="1600" b="0" dirty="0"/>
              <a:t>% di ciascun </a:t>
            </a:r>
            <a:r>
              <a:rPr lang="it-IT" altLang="it-IT" sz="1600" dirty="0" smtClean="0"/>
              <a:t>OGGETTO/TIPOLOGIA</a:t>
            </a:r>
            <a:r>
              <a:rPr lang="it-IT" altLang="it-IT" sz="1600" b="0" dirty="0" smtClean="0"/>
              <a:t> </a:t>
            </a:r>
            <a:r>
              <a:rPr lang="it-IT" altLang="it-IT" sz="1600" dirty="0" smtClean="0"/>
              <a:t>progressivo </a:t>
            </a:r>
            <a:r>
              <a:rPr lang="it-IT" altLang="it-IT" sz="1600" dirty="0"/>
              <a:t>a </a:t>
            </a:r>
            <a:r>
              <a:rPr lang="it-IT" altLang="it-IT" sz="1600" dirty="0" smtClean="0"/>
              <a:t>Giugno</a:t>
            </a:r>
            <a:r>
              <a:rPr lang="it-IT" altLang="it-IT" sz="1600" b="0" dirty="0" smtClean="0"/>
              <a:t>, per ogni canale di Vendita</a:t>
            </a:r>
            <a:r>
              <a:rPr lang="it-IT" altLang="it-IT" sz="1600" dirty="0" smtClean="0"/>
              <a:t> </a:t>
            </a:r>
            <a:endParaRPr lang="it-IT" altLang="it-IT" sz="1600" dirty="0"/>
          </a:p>
          <a:p>
            <a:pPr algn="just" fontAlgn="ctr">
              <a:spcBef>
                <a:spcPts val="0"/>
              </a:spcBef>
              <a:spcAft>
                <a:spcPts val="0"/>
              </a:spcAft>
              <a:defRPr/>
            </a:pPr>
            <a:endParaRPr lang="it-IT" sz="1500" b="0" dirty="0" smtClean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354067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10" grpId="0"/>
    </p:bldLst>
  </p:timing>
</p:sld>
</file>

<file path=ppt/theme/theme1.xml><?xml version="1.0" encoding="utf-8"?>
<a:theme xmlns:a="http://schemas.openxmlformats.org/drawingml/2006/main" name="1_Default Design">
  <a:themeElements>
    <a:clrScheme name="1_Default Design 7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3399FF"/>
      </a:accent1>
      <a:accent2>
        <a:srgbClr val="99FFCC"/>
      </a:accent2>
      <a:accent3>
        <a:srgbClr val="FFFFFF"/>
      </a:accent3>
      <a:accent4>
        <a:srgbClr val="000000"/>
      </a:accent4>
      <a:accent5>
        <a:srgbClr val="ADCAFF"/>
      </a:accent5>
      <a:accent6>
        <a:srgbClr val="8AE7B9"/>
      </a:accent6>
      <a:hlink>
        <a:srgbClr val="CC00CC"/>
      </a:hlink>
      <a:folHlink>
        <a:srgbClr val="B2B2B2"/>
      </a:folHlink>
    </a:clrScheme>
    <a:fontScheme name="1_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1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1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16998</TotalTime>
  <Words>5324</Words>
  <Application>Microsoft Office PowerPoint</Application>
  <PresentationFormat>Presentazione su schermo (4:3)</PresentationFormat>
  <Paragraphs>2669</Paragraphs>
  <Slides>26</Slides>
  <Notes>26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26</vt:i4>
      </vt:variant>
    </vt:vector>
  </HeadingPairs>
  <TitlesOfParts>
    <vt:vector size="33" baseType="lpstr">
      <vt:lpstr>ＭＳ Ｐゴシック</vt:lpstr>
      <vt:lpstr>Arial</vt:lpstr>
      <vt:lpstr>Calibri</vt:lpstr>
      <vt:lpstr>Verdana</vt:lpstr>
      <vt:lpstr>Wingdings</vt:lpstr>
      <vt:lpstr>1_Default Design</vt:lpstr>
      <vt:lpstr>Personalizza struttura</vt:lpstr>
      <vt:lpstr>CANALE DI VENDITA IMPRESSION  II TRIMESTRE 2017  OSSERVATORIO FCP- ASSOINTERNET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Reply Consulting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Dati Mensili Osservatorio Stampa</dc:title>
  <dc:creator>FCP</dc:creator>
  <cp:lastModifiedBy>Selvaggi Laura</cp:lastModifiedBy>
  <cp:revision>1960</cp:revision>
  <cp:lastPrinted>2017-09-25T08:52:07Z</cp:lastPrinted>
  <dcterms:created xsi:type="dcterms:W3CDTF">2006-03-29T09:09:15Z</dcterms:created>
  <dcterms:modified xsi:type="dcterms:W3CDTF">2017-09-28T08:51:06Z</dcterms:modified>
</cp:coreProperties>
</file>