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47" r:id="rId2"/>
    <p:sldId id="346" r:id="rId3"/>
    <p:sldId id="359" r:id="rId4"/>
    <p:sldId id="360" r:id="rId5"/>
    <p:sldId id="355" r:id="rId6"/>
    <p:sldId id="356" r:id="rId7"/>
    <p:sldId id="361" r:id="rId8"/>
    <p:sldId id="362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0812"/>
    <a:srgbClr val="5B9BD5"/>
    <a:srgbClr val="B52D1A"/>
    <a:srgbClr val="DDDDDD"/>
    <a:srgbClr val="D81E27"/>
    <a:srgbClr val="D7D8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01" autoAdjust="0"/>
    <p:restoredTop sz="94660"/>
  </p:normalViewPr>
  <p:slideViewPr>
    <p:cSldViewPr snapToGrid="0">
      <p:cViewPr varScale="1">
        <p:scale>
          <a:sx n="93" d="100"/>
          <a:sy n="93" d="100"/>
        </p:scale>
        <p:origin x="52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199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mjes00\WORK\Nielsen\Nielsen%20x%20settori_radio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mjes00\WORK\Nielsen\Nielsen%20x%20settori_radio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emjes00\WORK\Nielsen\Analisi%20settori_tot%20mezzi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emjes00\WORK\Nielsen\Analisi%20settori_tot%20mezzi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emjes00\WORK\Nielsen\Analisi%20settori_tot%20mezzi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Cartel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637834843508885"/>
          <c:y val="3.1951943545009812E-2"/>
          <c:w val="0.7651961909283953"/>
          <c:h val="0.9360961129099804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6081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Franklin Gothic Book" panose="020B0503020102020204" pitchFamily="34" charset="0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'New File'!$A$43:$A$65</c:f>
              <c:strCache>
                <c:ptCount val="23"/>
                <c:pt idx="0">
                  <c:v>AUTOMOBILI</c:v>
                </c:pt>
                <c:pt idx="1">
                  <c:v>DISTRIBUZIONE</c:v>
                </c:pt>
                <c:pt idx="2">
                  <c:v>ALIMENTARI</c:v>
                </c:pt>
                <c:pt idx="3">
                  <c:v>TEMPO LIBERO</c:v>
                </c:pt>
                <c:pt idx="4">
                  <c:v>MEDIA/EDITORIA</c:v>
                </c:pt>
                <c:pt idx="5">
                  <c:v>FINANZA/ASSICURAZIONI</c:v>
                </c:pt>
                <c:pt idx="6">
                  <c:v>TELECOMUNICAZIONI</c:v>
                </c:pt>
                <c:pt idx="7">
                  <c:v>TURISMO/VIAGGI</c:v>
                </c:pt>
                <c:pt idx="8">
                  <c:v>BEVANDE/ALCOOLICI</c:v>
                </c:pt>
                <c:pt idx="9">
                  <c:v>MOTO/VEICOLI</c:v>
                </c:pt>
                <c:pt idx="10">
                  <c:v>ABITAZIONE</c:v>
                </c:pt>
                <c:pt idx="11">
                  <c:v>FARMACEUTICI/SANITARI</c:v>
                </c:pt>
                <c:pt idx="12">
                  <c:v>INDUSTRIA/EDILIZIA/ATTIVITA'</c:v>
                </c:pt>
                <c:pt idx="13">
                  <c:v>GESTIONE CASA</c:v>
                </c:pt>
                <c:pt idx="14">
                  <c:v>ENTI/ISTITUZIONI</c:v>
                </c:pt>
                <c:pt idx="15">
                  <c:v>CURA PERSONA</c:v>
                </c:pt>
                <c:pt idx="16">
                  <c:v>SERVIZI PROFESSIONALI</c:v>
                </c:pt>
                <c:pt idx="17">
                  <c:v>INFORMATICA/FOTOGRAFIA</c:v>
                </c:pt>
                <c:pt idx="18">
                  <c:v>ELETTRODOMESTICI</c:v>
                </c:pt>
                <c:pt idx="19">
                  <c:v>TOILETRIES</c:v>
                </c:pt>
                <c:pt idx="20">
                  <c:v>OGGETTI PERSONALI</c:v>
                </c:pt>
                <c:pt idx="21">
                  <c:v>ABBIGLIAMENTO</c:v>
                </c:pt>
                <c:pt idx="22">
                  <c:v>GIOCHI/ARTICOLI SCOLASTICI</c:v>
                </c:pt>
              </c:strCache>
            </c:strRef>
          </c:cat>
          <c:val>
            <c:numRef>
              <c:f>'New File'!$B$43:$B$65</c:f>
              <c:numCache>
                <c:formatCode>#,##0</c:formatCode>
                <c:ptCount val="23"/>
                <c:pt idx="0">
                  <c:v>968840</c:v>
                </c:pt>
                <c:pt idx="1">
                  <c:v>439640</c:v>
                </c:pt>
                <c:pt idx="2">
                  <c:v>178866</c:v>
                </c:pt>
                <c:pt idx="3">
                  <c:v>169628</c:v>
                </c:pt>
                <c:pt idx="4">
                  <c:v>160420</c:v>
                </c:pt>
                <c:pt idx="5">
                  <c:v>158570</c:v>
                </c:pt>
                <c:pt idx="6">
                  <c:v>122510</c:v>
                </c:pt>
                <c:pt idx="7">
                  <c:v>106950</c:v>
                </c:pt>
                <c:pt idx="8">
                  <c:v>92205</c:v>
                </c:pt>
                <c:pt idx="9">
                  <c:v>83760</c:v>
                </c:pt>
                <c:pt idx="10">
                  <c:v>82560</c:v>
                </c:pt>
                <c:pt idx="11">
                  <c:v>70295</c:v>
                </c:pt>
                <c:pt idx="12">
                  <c:v>61530</c:v>
                </c:pt>
                <c:pt idx="13">
                  <c:v>59050</c:v>
                </c:pt>
                <c:pt idx="14">
                  <c:v>49250</c:v>
                </c:pt>
                <c:pt idx="15">
                  <c:v>46705</c:v>
                </c:pt>
                <c:pt idx="16">
                  <c:v>37480</c:v>
                </c:pt>
                <c:pt idx="17">
                  <c:v>31490</c:v>
                </c:pt>
                <c:pt idx="18">
                  <c:v>28970</c:v>
                </c:pt>
                <c:pt idx="19">
                  <c:v>5435</c:v>
                </c:pt>
                <c:pt idx="20">
                  <c:v>5140</c:v>
                </c:pt>
                <c:pt idx="21">
                  <c:v>4555</c:v>
                </c:pt>
                <c:pt idx="22" formatCode="General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39570912"/>
        <c:axId val="140361624"/>
      </c:barChart>
      <c:catAx>
        <c:axId val="13957091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  <a:ea typeface="+mn-ea"/>
                <a:cs typeface="+mn-cs"/>
              </a:defRPr>
            </a:pPr>
            <a:endParaRPr lang="it-IT"/>
          </a:p>
        </c:txPr>
        <c:crossAx val="140361624"/>
        <c:crosses val="autoZero"/>
        <c:auto val="1"/>
        <c:lblAlgn val="ctr"/>
        <c:lblOffset val="100"/>
        <c:noMultiLvlLbl val="0"/>
      </c:catAx>
      <c:valAx>
        <c:axId val="140361624"/>
        <c:scaling>
          <c:orientation val="minMax"/>
        </c:scaling>
        <c:delete val="1"/>
        <c:axPos val="t"/>
        <c:numFmt formatCode="#,##0" sourceLinked="1"/>
        <c:majorTickMark val="none"/>
        <c:minorTickMark val="none"/>
        <c:tickLblPos val="nextTo"/>
        <c:crossAx val="1395709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096329528268074"/>
          <c:y val="3.1768129493899816E-2"/>
          <c:w val="0.7277206499440978"/>
          <c:h val="0.9364637410122004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6081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Franklin Gothic Book" panose="020B0503020102020204" pitchFamily="34" charset="0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'New File (2)'!$A$43:$A$65</c:f>
              <c:strCache>
                <c:ptCount val="23"/>
                <c:pt idx="0">
                  <c:v>AUTOMOBILI</c:v>
                </c:pt>
                <c:pt idx="1">
                  <c:v>DISTRIBUZIONE</c:v>
                </c:pt>
                <c:pt idx="2">
                  <c:v>MEDIA/EDITORIA</c:v>
                </c:pt>
                <c:pt idx="3">
                  <c:v>TEMPO LIBERO</c:v>
                </c:pt>
                <c:pt idx="4">
                  <c:v>ABITAZIONE</c:v>
                </c:pt>
                <c:pt idx="5">
                  <c:v>BEVANDE/ALCOOLICI</c:v>
                </c:pt>
                <c:pt idx="6">
                  <c:v>ALIMENTARI</c:v>
                </c:pt>
                <c:pt idx="7">
                  <c:v>GESTIONE CASA</c:v>
                </c:pt>
                <c:pt idx="8">
                  <c:v>FINANZA/ASSICURAZIONI</c:v>
                </c:pt>
                <c:pt idx="9">
                  <c:v>ENTI/ISTITUZIONI</c:v>
                </c:pt>
                <c:pt idx="10">
                  <c:v>MOTO/VEICOLI</c:v>
                </c:pt>
                <c:pt idx="11">
                  <c:v>SERVIZI PROFESSIONALI</c:v>
                </c:pt>
                <c:pt idx="12">
                  <c:v>TURISMO/VIAGGI</c:v>
                </c:pt>
                <c:pt idx="13">
                  <c:v>INDUSTRIA/EDILIZIA/ATTIVITA'</c:v>
                </c:pt>
                <c:pt idx="14">
                  <c:v>CURA PERSONA</c:v>
                </c:pt>
                <c:pt idx="15">
                  <c:v>TELECOMUNICAZIONI</c:v>
                </c:pt>
                <c:pt idx="16">
                  <c:v>FARMACEUTICI/SANITARI</c:v>
                </c:pt>
                <c:pt idx="17">
                  <c:v>ELETTRODOMESTICI</c:v>
                </c:pt>
                <c:pt idx="18">
                  <c:v>INFORMATICA/FOTOGRAFIA</c:v>
                </c:pt>
                <c:pt idx="19">
                  <c:v>TOILETRIES</c:v>
                </c:pt>
                <c:pt idx="20">
                  <c:v>ABBIGLIAMENTO</c:v>
                </c:pt>
                <c:pt idx="21">
                  <c:v>OGGETTI PERSONALI</c:v>
                </c:pt>
                <c:pt idx="22">
                  <c:v>GIOCHI/ARTICOLI SCOLASTICI</c:v>
                </c:pt>
              </c:strCache>
            </c:strRef>
          </c:cat>
          <c:val>
            <c:numRef>
              <c:f>'New File (2)'!$B$43:$B$65</c:f>
              <c:numCache>
                <c:formatCode>#,##0</c:formatCode>
                <c:ptCount val="23"/>
                <c:pt idx="0">
                  <c:v>376475</c:v>
                </c:pt>
                <c:pt idx="1">
                  <c:v>287985</c:v>
                </c:pt>
                <c:pt idx="2">
                  <c:v>159272</c:v>
                </c:pt>
                <c:pt idx="3">
                  <c:v>87955</c:v>
                </c:pt>
                <c:pt idx="4">
                  <c:v>70430</c:v>
                </c:pt>
                <c:pt idx="5">
                  <c:v>59000</c:v>
                </c:pt>
                <c:pt idx="6">
                  <c:v>53450</c:v>
                </c:pt>
                <c:pt idx="7">
                  <c:v>49735</c:v>
                </c:pt>
                <c:pt idx="8">
                  <c:v>43140</c:v>
                </c:pt>
                <c:pt idx="9">
                  <c:v>40890</c:v>
                </c:pt>
                <c:pt idx="10">
                  <c:v>39100</c:v>
                </c:pt>
                <c:pt idx="11">
                  <c:v>33280</c:v>
                </c:pt>
                <c:pt idx="12">
                  <c:v>23085</c:v>
                </c:pt>
                <c:pt idx="13">
                  <c:v>20610</c:v>
                </c:pt>
                <c:pt idx="14">
                  <c:v>15085</c:v>
                </c:pt>
                <c:pt idx="15">
                  <c:v>11820</c:v>
                </c:pt>
                <c:pt idx="16">
                  <c:v>11685</c:v>
                </c:pt>
                <c:pt idx="17">
                  <c:v>9105</c:v>
                </c:pt>
                <c:pt idx="18">
                  <c:v>8265</c:v>
                </c:pt>
                <c:pt idx="19">
                  <c:v>7090</c:v>
                </c:pt>
                <c:pt idx="20">
                  <c:v>2960</c:v>
                </c:pt>
                <c:pt idx="21" formatCode="General">
                  <c:v>840</c:v>
                </c:pt>
                <c:pt idx="22" formatCode="General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97603968"/>
        <c:axId val="142371088"/>
      </c:barChart>
      <c:catAx>
        <c:axId val="976039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  <a:ea typeface="+mn-ea"/>
                <a:cs typeface="+mn-cs"/>
              </a:defRPr>
            </a:pPr>
            <a:endParaRPr lang="it-IT"/>
          </a:p>
        </c:txPr>
        <c:crossAx val="142371088"/>
        <c:crosses val="autoZero"/>
        <c:auto val="1"/>
        <c:lblAlgn val="ctr"/>
        <c:lblOffset val="100"/>
        <c:noMultiLvlLbl val="0"/>
      </c:catAx>
      <c:valAx>
        <c:axId val="142371088"/>
        <c:scaling>
          <c:orientation val="minMax"/>
        </c:scaling>
        <c:delete val="1"/>
        <c:axPos val="t"/>
        <c:numFmt formatCode="#,##0" sourceLinked="1"/>
        <c:majorTickMark val="none"/>
        <c:minorTickMark val="none"/>
        <c:tickLblPos val="nextTo"/>
        <c:crossAx val="976039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spPr>
            <a:solidFill>
              <a:srgbClr val="5B9BD5"/>
            </a:solidFill>
            <a:ln w="25400">
              <a:noFill/>
            </a:ln>
          </c:spPr>
          <c:invertIfNegative val="0"/>
          <c:cat>
            <c:strRef>
              <c:f>'settori tv-radio-stampa ann (2'!$B$5:$B$28</c:f>
              <c:strCache>
                <c:ptCount val="24"/>
                <c:pt idx="0">
                  <c:v>ALIMENTARI</c:v>
                </c:pt>
                <c:pt idx="1">
                  <c:v>TOILETRIES</c:v>
                </c:pt>
                <c:pt idx="2">
                  <c:v>BEVANDE/ALCOOLICI</c:v>
                </c:pt>
                <c:pt idx="3">
                  <c:v>FARMACEUTICI/SANITARI</c:v>
                </c:pt>
                <c:pt idx="4">
                  <c:v>TURISMO/VIAGGI</c:v>
                </c:pt>
                <c:pt idx="5">
                  <c:v>GESTIONE CASA</c:v>
                </c:pt>
                <c:pt idx="6">
                  <c:v>AUTOMOBILI</c:v>
                </c:pt>
                <c:pt idx="7">
                  <c:v>DISTRIBUZIONE</c:v>
                </c:pt>
                <c:pt idx="8">
                  <c:v>GIOCHI/ARTICOLI SCOLASTICI</c:v>
                </c:pt>
                <c:pt idx="9">
                  <c:v>TELECOMUNICAZIONI</c:v>
                </c:pt>
                <c:pt idx="10">
                  <c:v>MEDIA/EDITORIA</c:v>
                </c:pt>
                <c:pt idx="11">
                  <c:v>CURA PERSONA</c:v>
                </c:pt>
                <c:pt idx="12">
                  <c:v>TEMPO LIBERO</c:v>
                </c:pt>
                <c:pt idx="13">
                  <c:v>FINANZA/ASSICURAZIONI</c:v>
                </c:pt>
                <c:pt idx="14">
                  <c:v>ABITAZIONE</c:v>
                </c:pt>
                <c:pt idx="15">
                  <c:v>ELETTRODOMESTICI</c:v>
                </c:pt>
                <c:pt idx="16">
                  <c:v>ENTI/ISTITUZIONI</c:v>
                </c:pt>
                <c:pt idx="17">
                  <c:v>INDUSTRIA/EDILIZIA/ATTIVITA'</c:v>
                </c:pt>
                <c:pt idx="18">
                  <c:v>SERVIZI PROFESSIONALI</c:v>
                </c:pt>
                <c:pt idx="19">
                  <c:v>ABBIGLIAMENTO</c:v>
                </c:pt>
                <c:pt idx="20">
                  <c:v>INFORMATICA/FOTOGRAFIA</c:v>
                </c:pt>
                <c:pt idx="21">
                  <c:v>MOTO/VEICOLI</c:v>
                </c:pt>
                <c:pt idx="22">
                  <c:v>OGGETTI PERSONALI</c:v>
                </c:pt>
                <c:pt idx="23">
                  <c:v>VARIE</c:v>
                </c:pt>
              </c:strCache>
            </c:strRef>
          </c:cat>
          <c:val>
            <c:numRef>
              <c:f>'settori tv-radio-stampa ann (2'!$C$5:$C$28</c:f>
              <c:numCache>
                <c:formatCode>#,##0</c:formatCode>
                <c:ptCount val="24"/>
                <c:pt idx="0">
                  <c:v>162714</c:v>
                </c:pt>
                <c:pt idx="1">
                  <c:v>104247</c:v>
                </c:pt>
                <c:pt idx="2">
                  <c:v>88065</c:v>
                </c:pt>
                <c:pt idx="3">
                  <c:v>86076</c:v>
                </c:pt>
                <c:pt idx="4">
                  <c:v>83060</c:v>
                </c:pt>
                <c:pt idx="5">
                  <c:v>68170</c:v>
                </c:pt>
                <c:pt idx="6">
                  <c:v>33621</c:v>
                </c:pt>
                <c:pt idx="7">
                  <c:v>28254</c:v>
                </c:pt>
                <c:pt idx="8">
                  <c:v>49354</c:v>
                </c:pt>
                <c:pt idx="9">
                  <c:v>34477</c:v>
                </c:pt>
                <c:pt idx="10">
                  <c:v>26715</c:v>
                </c:pt>
                <c:pt idx="11">
                  <c:v>30679</c:v>
                </c:pt>
                <c:pt idx="12">
                  <c:v>25301</c:v>
                </c:pt>
                <c:pt idx="13">
                  <c:v>17979</c:v>
                </c:pt>
                <c:pt idx="14">
                  <c:v>17428</c:v>
                </c:pt>
                <c:pt idx="15">
                  <c:v>13199</c:v>
                </c:pt>
                <c:pt idx="16">
                  <c:v>9661</c:v>
                </c:pt>
                <c:pt idx="17">
                  <c:v>7522</c:v>
                </c:pt>
                <c:pt idx="18">
                  <c:v>4404</c:v>
                </c:pt>
                <c:pt idx="19">
                  <c:v>2862</c:v>
                </c:pt>
                <c:pt idx="20">
                  <c:v>2482</c:v>
                </c:pt>
                <c:pt idx="21" formatCode="General">
                  <c:v>263</c:v>
                </c:pt>
                <c:pt idx="22">
                  <c:v>2426</c:v>
                </c:pt>
                <c:pt idx="23" formatCode="General">
                  <c:v>0</c:v>
                </c:pt>
              </c:numCache>
            </c:numRef>
          </c:val>
        </c:ser>
        <c:ser>
          <c:idx val="1"/>
          <c:order val="1"/>
          <c:spPr>
            <a:solidFill>
              <a:srgbClr val="ED7D31"/>
            </a:solidFill>
            <a:ln w="25400">
              <a:noFill/>
            </a:ln>
          </c:spPr>
          <c:invertIfNegative val="0"/>
          <c:cat>
            <c:strRef>
              <c:f>'settori tv-radio-stampa ann (2'!$B$5:$B$28</c:f>
              <c:strCache>
                <c:ptCount val="24"/>
                <c:pt idx="0">
                  <c:v>ALIMENTARI</c:v>
                </c:pt>
                <c:pt idx="1">
                  <c:v>TOILETRIES</c:v>
                </c:pt>
                <c:pt idx="2">
                  <c:v>BEVANDE/ALCOOLICI</c:v>
                </c:pt>
                <c:pt idx="3">
                  <c:v>FARMACEUTICI/SANITARI</c:v>
                </c:pt>
                <c:pt idx="4">
                  <c:v>TURISMO/VIAGGI</c:v>
                </c:pt>
                <c:pt idx="5">
                  <c:v>GESTIONE CASA</c:v>
                </c:pt>
                <c:pt idx="6">
                  <c:v>AUTOMOBILI</c:v>
                </c:pt>
                <c:pt idx="7">
                  <c:v>DISTRIBUZIONE</c:v>
                </c:pt>
                <c:pt idx="8">
                  <c:v>GIOCHI/ARTICOLI SCOLASTICI</c:v>
                </c:pt>
                <c:pt idx="9">
                  <c:v>TELECOMUNICAZIONI</c:v>
                </c:pt>
                <c:pt idx="10">
                  <c:v>MEDIA/EDITORIA</c:v>
                </c:pt>
                <c:pt idx="11">
                  <c:v>CURA PERSONA</c:v>
                </c:pt>
                <c:pt idx="12">
                  <c:v>TEMPO LIBERO</c:v>
                </c:pt>
                <c:pt idx="13">
                  <c:v>FINANZA/ASSICURAZIONI</c:v>
                </c:pt>
                <c:pt idx="14">
                  <c:v>ABITAZIONE</c:v>
                </c:pt>
                <c:pt idx="15">
                  <c:v>ELETTRODOMESTICI</c:v>
                </c:pt>
                <c:pt idx="16">
                  <c:v>ENTI/ISTITUZIONI</c:v>
                </c:pt>
                <c:pt idx="17">
                  <c:v>INDUSTRIA/EDILIZIA/ATTIVITA'</c:v>
                </c:pt>
                <c:pt idx="18">
                  <c:v>SERVIZI PROFESSIONALI</c:v>
                </c:pt>
                <c:pt idx="19">
                  <c:v>ABBIGLIAMENTO</c:v>
                </c:pt>
                <c:pt idx="20">
                  <c:v>INFORMATICA/FOTOGRAFIA</c:v>
                </c:pt>
                <c:pt idx="21">
                  <c:v>MOTO/VEICOLI</c:v>
                </c:pt>
                <c:pt idx="22">
                  <c:v>OGGETTI PERSONALI</c:v>
                </c:pt>
                <c:pt idx="23">
                  <c:v>VARIE</c:v>
                </c:pt>
              </c:strCache>
            </c:strRef>
          </c:cat>
          <c:val>
            <c:numRef>
              <c:f>'settori tv-radio-stampa ann (2'!$D$5:$D$28</c:f>
              <c:numCache>
                <c:formatCode>General</c:formatCode>
                <c:ptCount val="24"/>
                <c:pt idx="0" formatCode="#,##0">
                  <c:v>10634</c:v>
                </c:pt>
                <c:pt idx="1">
                  <c:v>244</c:v>
                </c:pt>
                <c:pt idx="2" formatCode="#,##0">
                  <c:v>4552</c:v>
                </c:pt>
                <c:pt idx="3" formatCode="#,##0">
                  <c:v>3862</c:v>
                </c:pt>
                <c:pt idx="4" formatCode="#,##0">
                  <c:v>4666</c:v>
                </c:pt>
                <c:pt idx="5" formatCode="#,##0">
                  <c:v>3174</c:v>
                </c:pt>
                <c:pt idx="6" formatCode="#,##0">
                  <c:v>36017</c:v>
                </c:pt>
                <c:pt idx="7" formatCode="#,##0">
                  <c:v>20007</c:v>
                </c:pt>
                <c:pt idx="8">
                  <c:v>0</c:v>
                </c:pt>
                <c:pt idx="9" formatCode="#,##0">
                  <c:v>4699</c:v>
                </c:pt>
                <c:pt idx="10" formatCode="#,##0">
                  <c:v>6306</c:v>
                </c:pt>
                <c:pt idx="11" formatCode="#,##0">
                  <c:v>1932</c:v>
                </c:pt>
                <c:pt idx="12" formatCode="#,##0">
                  <c:v>6013</c:v>
                </c:pt>
                <c:pt idx="13" formatCode="#,##0">
                  <c:v>5303</c:v>
                </c:pt>
                <c:pt idx="14" formatCode="#,##0">
                  <c:v>4678</c:v>
                </c:pt>
                <c:pt idx="15" formatCode="#,##0">
                  <c:v>1077</c:v>
                </c:pt>
                <c:pt idx="16" formatCode="#,##0">
                  <c:v>1825</c:v>
                </c:pt>
                <c:pt idx="17" formatCode="#,##0">
                  <c:v>1998</c:v>
                </c:pt>
                <c:pt idx="18" formatCode="#,##0">
                  <c:v>1626</c:v>
                </c:pt>
                <c:pt idx="19">
                  <c:v>348</c:v>
                </c:pt>
                <c:pt idx="20" formatCode="#,##0">
                  <c:v>1171</c:v>
                </c:pt>
                <c:pt idx="21" formatCode="#,##0">
                  <c:v>2821</c:v>
                </c:pt>
                <c:pt idx="22">
                  <c:v>252</c:v>
                </c:pt>
                <c:pt idx="23">
                  <c:v>0</c:v>
                </c:pt>
              </c:numCache>
            </c:numRef>
          </c:val>
        </c:ser>
        <c:ser>
          <c:idx val="2"/>
          <c:order val="2"/>
          <c:spPr>
            <a:solidFill>
              <a:srgbClr val="A5A5A5"/>
            </a:solidFill>
            <a:ln w="25400">
              <a:noFill/>
            </a:ln>
          </c:spPr>
          <c:invertIfNegative val="0"/>
          <c:cat>
            <c:strRef>
              <c:f>'settori tv-radio-stampa ann (2'!$B$5:$B$28</c:f>
              <c:strCache>
                <c:ptCount val="24"/>
                <c:pt idx="0">
                  <c:v>ALIMENTARI</c:v>
                </c:pt>
                <c:pt idx="1">
                  <c:v>TOILETRIES</c:v>
                </c:pt>
                <c:pt idx="2">
                  <c:v>BEVANDE/ALCOOLICI</c:v>
                </c:pt>
                <c:pt idx="3">
                  <c:v>FARMACEUTICI/SANITARI</c:v>
                </c:pt>
                <c:pt idx="4">
                  <c:v>TURISMO/VIAGGI</c:v>
                </c:pt>
                <c:pt idx="5">
                  <c:v>GESTIONE CASA</c:v>
                </c:pt>
                <c:pt idx="6">
                  <c:v>AUTOMOBILI</c:v>
                </c:pt>
                <c:pt idx="7">
                  <c:v>DISTRIBUZIONE</c:v>
                </c:pt>
                <c:pt idx="8">
                  <c:v>GIOCHI/ARTICOLI SCOLASTICI</c:v>
                </c:pt>
                <c:pt idx="9">
                  <c:v>TELECOMUNICAZIONI</c:v>
                </c:pt>
                <c:pt idx="10">
                  <c:v>MEDIA/EDITORIA</c:v>
                </c:pt>
                <c:pt idx="11">
                  <c:v>CURA PERSONA</c:v>
                </c:pt>
                <c:pt idx="12">
                  <c:v>TEMPO LIBERO</c:v>
                </c:pt>
                <c:pt idx="13">
                  <c:v>FINANZA/ASSICURAZIONI</c:v>
                </c:pt>
                <c:pt idx="14">
                  <c:v>ABITAZIONE</c:v>
                </c:pt>
                <c:pt idx="15">
                  <c:v>ELETTRODOMESTICI</c:v>
                </c:pt>
                <c:pt idx="16">
                  <c:v>ENTI/ISTITUZIONI</c:v>
                </c:pt>
                <c:pt idx="17">
                  <c:v>INDUSTRIA/EDILIZIA/ATTIVITA'</c:v>
                </c:pt>
                <c:pt idx="18">
                  <c:v>SERVIZI PROFESSIONALI</c:v>
                </c:pt>
                <c:pt idx="19">
                  <c:v>ABBIGLIAMENTO</c:v>
                </c:pt>
                <c:pt idx="20">
                  <c:v>INFORMATICA/FOTOGRAFIA</c:v>
                </c:pt>
                <c:pt idx="21">
                  <c:v>MOTO/VEICOLI</c:v>
                </c:pt>
                <c:pt idx="22">
                  <c:v>OGGETTI PERSONALI</c:v>
                </c:pt>
                <c:pt idx="23">
                  <c:v>VARIE</c:v>
                </c:pt>
              </c:strCache>
            </c:strRef>
          </c:cat>
          <c:val>
            <c:numRef>
              <c:f>'settori tv-radio-stampa ann (2'!$E$5:$E$28</c:f>
              <c:numCache>
                <c:formatCode>General</c:formatCode>
                <c:ptCount val="24"/>
                <c:pt idx="0">
                  <c:v>644</c:v>
                </c:pt>
                <c:pt idx="1">
                  <c:v>138</c:v>
                </c:pt>
                <c:pt idx="2" formatCode="#,##0">
                  <c:v>1329</c:v>
                </c:pt>
                <c:pt idx="3">
                  <c:v>977</c:v>
                </c:pt>
                <c:pt idx="4">
                  <c:v>788</c:v>
                </c:pt>
                <c:pt idx="5">
                  <c:v>264</c:v>
                </c:pt>
                <c:pt idx="6">
                  <c:v>512</c:v>
                </c:pt>
                <c:pt idx="7" formatCode="#,##0">
                  <c:v>1612</c:v>
                </c:pt>
                <c:pt idx="8">
                  <c:v>0</c:v>
                </c:pt>
                <c:pt idx="9">
                  <c:v>137</c:v>
                </c:pt>
                <c:pt idx="10" formatCode="#,##0">
                  <c:v>1690</c:v>
                </c:pt>
                <c:pt idx="11">
                  <c:v>87</c:v>
                </c:pt>
                <c:pt idx="12">
                  <c:v>337</c:v>
                </c:pt>
                <c:pt idx="13" formatCode="#,##0">
                  <c:v>1264</c:v>
                </c:pt>
                <c:pt idx="14">
                  <c:v>917</c:v>
                </c:pt>
                <c:pt idx="15">
                  <c:v>35</c:v>
                </c:pt>
                <c:pt idx="16">
                  <c:v>958</c:v>
                </c:pt>
                <c:pt idx="17">
                  <c:v>662</c:v>
                </c:pt>
                <c:pt idx="18" formatCode="#,##0">
                  <c:v>1751</c:v>
                </c:pt>
                <c:pt idx="19">
                  <c:v>519</c:v>
                </c:pt>
                <c:pt idx="20">
                  <c:v>97</c:v>
                </c:pt>
                <c:pt idx="21">
                  <c:v>56</c:v>
                </c:pt>
                <c:pt idx="22">
                  <c:v>185</c:v>
                </c:pt>
                <c:pt idx="23">
                  <c:v>67</c:v>
                </c:pt>
              </c:numCache>
            </c:numRef>
          </c:val>
        </c:ser>
        <c:ser>
          <c:idx val="3"/>
          <c:order val="3"/>
          <c:spPr>
            <a:solidFill>
              <a:srgbClr val="FFC000"/>
            </a:solidFill>
            <a:ln w="25400">
              <a:noFill/>
            </a:ln>
          </c:spPr>
          <c:invertIfNegative val="0"/>
          <c:cat>
            <c:strRef>
              <c:f>'settori tv-radio-stampa ann (2'!$B$5:$B$28</c:f>
              <c:strCache>
                <c:ptCount val="24"/>
                <c:pt idx="0">
                  <c:v>ALIMENTARI</c:v>
                </c:pt>
                <c:pt idx="1">
                  <c:v>TOILETRIES</c:v>
                </c:pt>
                <c:pt idx="2">
                  <c:v>BEVANDE/ALCOOLICI</c:v>
                </c:pt>
                <c:pt idx="3">
                  <c:v>FARMACEUTICI/SANITARI</c:v>
                </c:pt>
                <c:pt idx="4">
                  <c:v>TURISMO/VIAGGI</c:v>
                </c:pt>
                <c:pt idx="5">
                  <c:v>GESTIONE CASA</c:v>
                </c:pt>
                <c:pt idx="6">
                  <c:v>AUTOMOBILI</c:v>
                </c:pt>
                <c:pt idx="7">
                  <c:v>DISTRIBUZIONE</c:v>
                </c:pt>
                <c:pt idx="8">
                  <c:v>GIOCHI/ARTICOLI SCOLASTICI</c:v>
                </c:pt>
                <c:pt idx="9">
                  <c:v>TELECOMUNICAZIONI</c:v>
                </c:pt>
                <c:pt idx="10">
                  <c:v>MEDIA/EDITORIA</c:v>
                </c:pt>
                <c:pt idx="11">
                  <c:v>CURA PERSONA</c:v>
                </c:pt>
                <c:pt idx="12">
                  <c:v>TEMPO LIBERO</c:v>
                </c:pt>
                <c:pt idx="13">
                  <c:v>FINANZA/ASSICURAZIONI</c:v>
                </c:pt>
                <c:pt idx="14">
                  <c:v>ABITAZIONE</c:v>
                </c:pt>
                <c:pt idx="15">
                  <c:v>ELETTRODOMESTICI</c:v>
                </c:pt>
                <c:pt idx="16">
                  <c:v>ENTI/ISTITUZIONI</c:v>
                </c:pt>
                <c:pt idx="17">
                  <c:v>INDUSTRIA/EDILIZIA/ATTIVITA'</c:v>
                </c:pt>
                <c:pt idx="18">
                  <c:v>SERVIZI PROFESSIONALI</c:v>
                </c:pt>
                <c:pt idx="19">
                  <c:v>ABBIGLIAMENTO</c:v>
                </c:pt>
                <c:pt idx="20">
                  <c:v>INFORMATICA/FOTOGRAFIA</c:v>
                </c:pt>
                <c:pt idx="21">
                  <c:v>MOTO/VEICOLI</c:v>
                </c:pt>
                <c:pt idx="22">
                  <c:v>OGGETTI PERSONALI</c:v>
                </c:pt>
                <c:pt idx="23">
                  <c:v>VARIE</c:v>
                </c:pt>
              </c:strCache>
            </c:strRef>
          </c:cat>
          <c:val>
            <c:numRef>
              <c:f>'settori tv-radio-stampa ann (2'!$F$5:$F$28</c:f>
              <c:numCache>
                <c:formatCode>General</c:formatCode>
                <c:ptCount val="24"/>
                <c:pt idx="0">
                  <c:v>637</c:v>
                </c:pt>
                <c:pt idx="1">
                  <c:v>373</c:v>
                </c:pt>
                <c:pt idx="2">
                  <c:v>270</c:v>
                </c:pt>
                <c:pt idx="3">
                  <c:v>539</c:v>
                </c:pt>
                <c:pt idx="4">
                  <c:v>413</c:v>
                </c:pt>
                <c:pt idx="5">
                  <c:v>245</c:v>
                </c:pt>
                <c:pt idx="6">
                  <c:v>258</c:v>
                </c:pt>
                <c:pt idx="7">
                  <c:v>221</c:v>
                </c:pt>
                <c:pt idx="8">
                  <c:v>7</c:v>
                </c:pt>
                <c:pt idx="9">
                  <c:v>104</c:v>
                </c:pt>
                <c:pt idx="10">
                  <c:v>236</c:v>
                </c:pt>
                <c:pt idx="11">
                  <c:v>650</c:v>
                </c:pt>
                <c:pt idx="12">
                  <c:v>409</c:v>
                </c:pt>
                <c:pt idx="13">
                  <c:v>95</c:v>
                </c:pt>
                <c:pt idx="14">
                  <c:v>455</c:v>
                </c:pt>
                <c:pt idx="15">
                  <c:v>123</c:v>
                </c:pt>
                <c:pt idx="16">
                  <c:v>45</c:v>
                </c:pt>
                <c:pt idx="17">
                  <c:v>129</c:v>
                </c:pt>
                <c:pt idx="18">
                  <c:v>276</c:v>
                </c:pt>
                <c:pt idx="19">
                  <c:v>488</c:v>
                </c:pt>
                <c:pt idx="20">
                  <c:v>69</c:v>
                </c:pt>
                <c:pt idx="21">
                  <c:v>498</c:v>
                </c:pt>
                <c:pt idx="22">
                  <c:v>284</c:v>
                </c:pt>
                <c:pt idx="23">
                  <c:v>281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70956440"/>
        <c:axId val="170956832"/>
      </c:barChart>
      <c:catAx>
        <c:axId val="17095644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  <a:ea typeface="+mn-ea"/>
                <a:cs typeface="+mn-cs"/>
              </a:defRPr>
            </a:pPr>
            <a:endParaRPr lang="it-IT"/>
          </a:p>
        </c:txPr>
        <c:crossAx val="170956832"/>
        <c:crosses val="autoZero"/>
        <c:auto val="1"/>
        <c:lblAlgn val="ctr"/>
        <c:lblOffset val="100"/>
        <c:noMultiLvlLbl val="0"/>
      </c:catAx>
      <c:valAx>
        <c:axId val="170956832"/>
        <c:scaling>
          <c:orientation val="minMax"/>
        </c:scaling>
        <c:delete val="1"/>
        <c:axPos val="t"/>
        <c:numFmt formatCode="#,##0" sourceLinked="1"/>
        <c:majorTickMark val="out"/>
        <c:minorTickMark val="none"/>
        <c:tickLblPos val="nextTo"/>
        <c:crossAx val="17095644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 w="6350">
      <a:noFill/>
    </a:ln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5165171744836246"/>
          <c:y val="2.3097112860892388E-2"/>
          <c:w val="0.73288934535356998"/>
          <c:h val="0.95380577427821522"/>
        </c:manualLayout>
      </c:layout>
      <c:barChart>
        <c:barDir val="bar"/>
        <c:grouping val="stacked"/>
        <c:varyColors val="0"/>
        <c:ser>
          <c:idx val="0"/>
          <c:order val="0"/>
          <c:spPr>
            <a:solidFill>
              <a:srgbClr val="5B9BD5"/>
            </a:solidFill>
            <a:ln w="25400">
              <a:noFill/>
            </a:ln>
          </c:spPr>
          <c:invertIfNegative val="0"/>
          <c:cat>
            <c:strRef>
              <c:f>'settori web-ooh-cinema'!$L$5:$L$28</c:f>
              <c:strCache>
                <c:ptCount val="24"/>
                <c:pt idx="0">
                  <c:v>VARIE</c:v>
                </c:pt>
                <c:pt idx="1">
                  <c:v>AUTOMOBILI</c:v>
                </c:pt>
                <c:pt idx="2">
                  <c:v>TELECOMUNICAZIONI</c:v>
                </c:pt>
                <c:pt idx="3">
                  <c:v>SERVIZI PROFESSIONALI</c:v>
                </c:pt>
                <c:pt idx="4">
                  <c:v>DISTRIBUZIONE</c:v>
                </c:pt>
                <c:pt idx="5">
                  <c:v>TEMPO LIBERO</c:v>
                </c:pt>
                <c:pt idx="6">
                  <c:v>FINANZA/ASSICURAZIONI</c:v>
                </c:pt>
                <c:pt idx="7">
                  <c:v>TURISMO/VIAGGI</c:v>
                </c:pt>
                <c:pt idx="8">
                  <c:v>MEDIA/EDITORIA</c:v>
                </c:pt>
                <c:pt idx="9">
                  <c:v>ENTI/ISTITUZIONI</c:v>
                </c:pt>
                <c:pt idx="10">
                  <c:v>ALIMENTARI</c:v>
                </c:pt>
                <c:pt idx="11">
                  <c:v>BEVANDE/ALCOOLICI</c:v>
                </c:pt>
                <c:pt idx="12">
                  <c:v>ABBIGLIAMENTO</c:v>
                </c:pt>
                <c:pt idx="13">
                  <c:v>FARMACEUTICI/SANITARI</c:v>
                </c:pt>
                <c:pt idx="14">
                  <c:v>CURA PERSONA</c:v>
                </c:pt>
                <c:pt idx="15">
                  <c:v>ABITAZIONE</c:v>
                </c:pt>
                <c:pt idx="16">
                  <c:v>TOILETRIES</c:v>
                </c:pt>
                <c:pt idx="17">
                  <c:v>INDUSTRIA/EDILIZIA/ATTIVITA'</c:v>
                </c:pt>
                <c:pt idx="18">
                  <c:v>GESTIONE CASA</c:v>
                </c:pt>
                <c:pt idx="19">
                  <c:v>INFORMATICA/FOTOGRAFIA</c:v>
                </c:pt>
                <c:pt idx="20">
                  <c:v>OGGETTI PERSONALI</c:v>
                </c:pt>
                <c:pt idx="21">
                  <c:v>ELETTRODOMESTICI</c:v>
                </c:pt>
                <c:pt idx="22">
                  <c:v>GIOCHI/ARTICOLI SCOLASTICI</c:v>
                </c:pt>
                <c:pt idx="23">
                  <c:v>MOTO/VEICOLI</c:v>
                </c:pt>
              </c:strCache>
            </c:strRef>
          </c:cat>
          <c:val>
            <c:numRef>
              <c:f>'settori web-ooh-cinema'!$M$5:$M$28</c:f>
              <c:numCache>
                <c:formatCode>#,##0</c:formatCode>
                <c:ptCount val="24"/>
                <c:pt idx="0">
                  <c:v>11159</c:v>
                </c:pt>
                <c:pt idx="1">
                  <c:v>3049</c:v>
                </c:pt>
                <c:pt idx="2">
                  <c:v>1250</c:v>
                </c:pt>
                <c:pt idx="3">
                  <c:v>1536</c:v>
                </c:pt>
                <c:pt idx="4">
                  <c:v>1073</c:v>
                </c:pt>
                <c:pt idx="5" formatCode="General">
                  <c:v>971</c:v>
                </c:pt>
                <c:pt idx="6">
                  <c:v>1621</c:v>
                </c:pt>
                <c:pt idx="7" formatCode="General">
                  <c:v>727</c:v>
                </c:pt>
                <c:pt idx="8">
                  <c:v>1108</c:v>
                </c:pt>
                <c:pt idx="9" formatCode="General">
                  <c:v>464</c:v>
                </c:pt>
                <c:pt idx="10">
                  <c:v>1004</c:v>
                </c:pt>
                <c:pt idx="11" formatCode="General">
                  <c:v>597</c:v>
                </c:pt>
                <c:pt idx="12" formatCode="General">
                  <c:v>468</c:v>
                </c:pt>
                <c:pt idx="13" formatCode="General">
                  <c:v>746</c:v>
                </c:pt>
                <c:pt idx="14" formatCode="General">
                  <c:v>654</c:v>
                </c:pt>
                <c:pt idx="15" formatCode="General">
                  <c:v>399</c:v>
                </c:pt>
                <c:pt idx="16" formatCode="General">
                  <c:v>334</c:v>
                </c:pt>
                <c:pt idx="17" formatCode="General">
                  <c:v>363</c:v>
                </c:pt>
                <c:pt idx="18" formatCode="General">
                  <c:v>281</c:v>
                </c:pt>
                <c:pt idx="19" formatCode="General">
                  <c:v>429</c:v>
                </c:pt>
                <c:pt idx="20" formatCode="General">
                  <c:v>250</c:v>
                </c:pt>
                <c:pt idx="21" formatCode="General">
                  <c:v>195</c:v>
                </c:pt>
                <c:pt idx="22" formatCode="General">
                  <c:v>70</c:v>
                </c:pt>
                <c:pt idx="23" formatCode="General">
                  <c:v>46</c:v>
                </c:pt>
              </c:numCache>
            </c:numRef>
          </c:val>
        </c:ser>
        <c:ser>
          <c:idx val="1"/>
          <c:order val="1"/>
          <c:spPr>
            <a:solidFill>
              <a:srgbClr val="ED7D31"/>
            </a:solidFill>
            <a:ln w="25400">
              <a:noFill/>
            </a:ln>
          </c:spPr>
          <c:invertIfNegative val="0"/>
          <c:cat>
            <c:strRef>
              <c:f>'settori web-ooh-cinema'!$L$5:$L$28</c:f>
              <c:strCache>
                <c:ptCount val="24"/>
                <c:pt idx="0">
                  <c:v>VARIE</c:v>
                </c:pt>
                <c:pt idx="1">
                  <c:v>AUTOMOBILI</c:v>
                </c:pt>
                <c:pt idx="2">
                  <c:v>TELECOMUNICAZIONI</c:v>
                </c:pt>
                <c:pt idx="3">
                  <c:v>SERVIZI PROFESSIONALI</c:v>
                </c:pt>
                <c:pt idx="4">
                  <c:v>DISTRIBUZIONE</c:v>
                </c:pt>
                <c:pt idx="5">
                  <c:v>TEMPO LIBERO</c:v>
                </c:pt>
                <c:pt idx="6">
                  <c:v>FINANZA/ASSICURAZIONI</c:v>
                </c:pt>
                <c:pt idx="7">
                  <c:v>TURISMO/VIAGGI</c:v>
                </c:pt>
                <c:pt idx="8">
                  <c:v>MEDIA/EDITORIA</c:v>
                </c:pt>
                <c:pt idx="9">
                  <c:v>ENTI/ISTITUZIONI</c:v>
                </c:pt>
                <c:pt idx="10">
                  <c:v>ALIMENTARI</c:v>
                </c:pt>
                <c:pt idx="11">
                  <c:v>BEVANDE/ALCOOLICI</c:v>
                </c:pt>
                <c:pt idx="12">
                  <c:v>ABBIGLIAMENTO</c:v>
                </c:pt>
                <c:pt idx="13">
                  <c:v>FARMACEUTICI/SANITARI</c:v>
                </c:pt>
                <c:pt idx="14">
                  <c:v>CURA PERSONA</c:v>
                </c:pt>
                <c:pt idx="15">
                  <c:v>ABITAZIONE</c:v>
                </c:pt>
                <c:pt idx="16">
                  <c:v>TOILETRIES</c:v>
                </c:pt>
                <c:pt idx="17">
                  <c:v>INDUSTRIA/EDILIZIA/ATTIVITA'</c:v>
                </c:pt>
                <c:pt idx="18">
                  <c:v>GESTIONE CASA</c:v>
                </c:pt>
                <c:pt idx="19">
                  <c:v>INFORMATICA/FOTOGRAFIA</c:v>
                </c:pt>
                <c:pt idx="20">
                  <c:v>OGGETTI PERSONALI</c:v>
                </c:pt>
                <c:pt idx="21">
                  <c:v>ELETTRODOMESTICI</c:v>
                </c:pt>
                <c:pt idx="22">
                  <c:v>GIOCHI/ARTICOLI SCOLASTICI</c:v>
                </c:pt>
                <c:pt idx="23">
                  <c:v>MOTO/VEICOLI</c:v>
                </c:pt>
              </c:strCache>
            </c:strRef>
          </c:cat>
          <c:val>
            <c:numRef>
              <c:f>'settori web-ooh-cinema'!$N$5:$N$28</c:f>
              <c:numCache>
                <c:formatCode>#,##0</c:formatCode>
                <c:ptCount val="24"/>
                <c:pt idx="0" formatCode="General">
                  <c:v>179</c:v>
                </c:pt>
                <c:pt idx="1">
                  <c:v>1704</c:v>
                </c:pt>
                <c:pt idx="2">
                  <c:v>2275</c:v>
                </c:pt>
                <c:pt idx="3">
                  <c:v>1470</c:v>
                </c:pt>
                <c:pt idx="4">
                  <c:v>1761</c:v>
                </c:pt>
                <c:pt idx="5">
                  <c:v>1799</c:v>
                </c:pt>
                <c:pt idx="6" formatCode="General">
                  <c:v>730</c:v>
                </c:pt>
                <c:pt idx="7">
                  <c:v>1451</c:v>
                </c:pt>
                <c:pt idx="8" formatCode="General">
                  <c:v>773</c:v>
                </c:pt>
                <c:pt idx="9">
                  <c:v>1191</c:v>
                </c:pt>
                <c:pt idx="10" formatCode="General">
                  <c:v>453</c:v>
                </c:pt>
                <c:pt idx="11" formatCode="General">
                  <c:v>576</c:v>
                </c:pt>
                <c:pt idx="12" formatCode="General">
                  <c:v>658</c:v>
                </c:pt>
                <c:pt idx="13" formatCode="General">
                  <c:v>351</c:v>
                </c:pt>
                <c:pt idx="14" formatCode="General">
                  <c:v>404</c:v>
                </c:pt>
                <c:pt idx="15" formatCode="General">
                  <c:v>587</c:v>
                </c:pt>
                <c:pt idx="16" formatCode="General">
                  <c:v>444</c:v>
                </c:pt>
                <c:pt idx="17" formatCode="General">
                  <c:v>401</c:v>
                </c:pt>
                <c:pt idx="18" formatCode="General">
                  <c:v>297</c:v>
                </c:pt>
                <c:pt idx="19" formatCode="General">
                  <c:v>118</c:v>
                </c:pt>
                <c:pt idx="20" formatCode="General">
                  <c:v>299</c:v>
                </c:pt>
                <c:pt idx="21" formatCode="General">
                  <c:v>120</c:v>
                </c:pt>
                <c:pt idx="22" formatCode="General">
                  <c:v>87</c:v>
                </c:pt>
                <c:pt idx="23" formatCode="General">
                  <c:v>39</c:v>
                </c:pt>
              </c:numCache>
            </c:numRef>
          </c:val>
        </c:ser>
        <c:ser>
          <c:idx val="2"/>
          <c:order val="2"/>
          <c:spPr>
            <a:solidFill>
              <a:srgbClr val="A5A5A5"/>
            </a:solidFill>
            <a:ln w="25400">
              <a:noFill/>
            </a:ln>
          </c:spPr>
          <c:invertIfNegative val="0"/>
          <c:cat>
            <c:strRef>
              <c:f>'settori web-ooh-cinema'!$L$5:$L$28</c:f>
              <c:strCache>
                <c:ptCount val="24"/>
                <c:pt idx="0">
                  <c:v>VARIE</c:v>
                </c:pt>
                <c:pt idx="1">
                  <c:v>AUTOMOBILI</c:v>
                </c:pt>
                <c:pt idx="2">
                  <c:v>TELECOMUNICAZIONI</c:v>
                </c:pt>
                <c:pt idx="3">
                  <c:v>SERVIZI PROFESSIONALI</c:v>
                </c:pt>
                <c:pt idx="4">
                  <c:v>DISTRIBUZIONE</c:v>
                </c:pt>
                <c:pt idx="5">
                  <c:v>TEMPO LIBERO</c:v>
                </c:pt>
                <c:pt idx="6">
                  <c:v>FINANZA/ASSICURAZIONI</c:v>
                </c:pt>
                <c:pt idx="7">
                  <c:v>TURISMO/VIAGGI</c:v>
                </c:pt>
                <c:pt idx="8">
                  <c:v>MEDIA/EDITORIA</c:v>
                </c:pt>
                <c:pt idx="9">
                  <c:v>ENTI/ISTITUZIONI</c:v>
                </c:pt>
                <c:pt idx="10">
                  <c:v>ALIMENTARI</c:v>
                </c:pt>
                <c:pt idx="11">
                  <c:v>BEVANDE/ALCOOLICI</c:v>
                </c:pt>
                <c:pt idx="12">
                  <c:v>ABBIGLIAMENTO</c:v>
                </c:pt>
                <c:pt idx="13">
                  <c:v>FARMACEUTICI/SANITARI</c:v>
                </c:pt>
                <c:pt idx="14">
                  <c:v>CURA PERSONA</c:v>
                </c:pt>
                <c:pt idx="15">
                  <c:v>ABITAZIONE</c:v>
                </c:pt>
                <c:pt idx="16">
                  <c:v>TOILETRIES</c:v>
                </c:pt>
                <c:pt idx="17">
                  <c:v>INDUSTRIA/EDILIZIA/ATTIVITA'</c:v>
                </c:pt>
                <c:pt idx="18">
                  <c:v>GESTIONE CASA</c:v>
                </c:pt>
                <c:pt idx="19">
                  <c:v>INFORMATICA/FOTOGRAFIA</c:v>
                </c:pt>
                <c:pt idx="20">
                  <c:v>OGGETTI PERSONALI</c:v>
                </c:pt>
                <c:pt idx="21">
                  <c:v>ELETTRODOMESTICI</c:v>
                </c:pt>
                <c:pt idx="22">
                  <c:v>GIOCHI/ARTICOLI SCOLASTICI</c:v>
                </c:pt>
                <c:pt idx="23">
                  <c:v>MOTO/VEICOLI</c:v>
                </c:pt>
              </c:strCache>
            </c:strRef>
          </c:cat>
          <c:val>
            <c:numRef>
              <c:f>'settori web-ooh-cinema'!$O$5:$O$28</c:f>
              <c:numCache>
                <c:formatCode>General</c:formatCode>
                <c:ptCount val="24"/>
                <c:pt idx="0">
                  <c:v>0</c:v>
                </c:pt>
                <c:pt idx="1">
                  <c:v>40</c:v>
                </c:pt>
                <c:pt idx="2">
                  <c:v>74</c:v>
                </c:pt>
                <c:pt idx="3">
                  <c:v>32</c:v>
                </c:pt>
                <c:pt idx="4">
                  <c:v>30</c:v>
                </c:pt>
                <c:pt idx="5">
                  <c:v>16</c:v>
                </c:pt>
                <c:pt idx="6">
                  <c:v>52</c:v>
                </c:pt>
                <c:pt idx="7">
                  <c:v>12</c:v>
                </c:pt>
                <c:pt idx="8">
                  <c:v>74</c:v>
                </c:pt>
                <c:pt idx="9">
                  <c:v>31</c:v>
                </c:pt>
                <c:pt idx="10">
                  <c:v>26</c:v>
                </c:pt>
                <c:pt idx="11">
                  <c:v>28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60</c:v>
                </c:pt>
                <c:pt idx="19">
                  <c:v>24</c:v>
                </c:pt>
                <c:pt idx="20">
                  <c:v>0</c:v>
                </c:pt>
                <c:pt idx="21">
                  <c:v>35</c:v>
                </c:pt>
                <c:pt idx="22">
                  <c:v>21</c:v>
                </c:pt>
                <c:pt idx="2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70958792"/>
        <c:axId val="170959184"/>
      </c:barChart>
      <c:catAx>
        <c:axId val="1709587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  <a:ea typeface="+mn-ea"/>
                <a:cs typeface="+mn-cs"/>
              </a:defRPr>
            </a:pPr>
            <a:endParaRPr lang="it-IT"/>
          </a:p>
        </c:txPr>
        <c:crossAx val="170959184"/>
        <c:crosses val="autoZero"/>
        <c:auto val="1"/>
        <c:lblAlgn val="ctr"/>
        <c:lblOffset val="100"/>
        <c:noMultiLvlLbl val="0"/>
      </c:catAx>
      <c:valAx>
        <c:axId val="170959184"/>
        <c:scaling>
          <c:orientation val="minMax"/>
        </c:scaling>
        <c:delete val="1"/>
        <c:axPos val="t"/>
        <c:numFmt formatCode="#,##0" sourceLinked="1"/>
        <c:majorTickMark val="out"/>
        <c:minorTickMark val="none"/>
        <c:tickLblPos val="nextTo"/>
        <c:crossAx val="17095879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 w="6350">
      <a:noFill/>
    </a:ln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spPr>
            <a:solidFill>
              <a:srgbClr val="5B9BD5"/>
            </a:solidFill>
            <a:ln w="25400">
              <a:noFill/>
            </a:ln>
          </c:spPr>
          <c:invertIfNegative val="0"/>
          <c:cat>
            <c:strRef>
              <c:f>'settori tv-radio-stampa ann (2'!$B$5:$B$28</c:f>
              <c:strCache>
                <c:ptCount val="24"/>
                <c:pt idx="0">
                  <c:v>ALIMENTARI</c:v>
                </c:pt>
                <c:pt idx="1">
                  <c:v>TOILETRIES</c:v>
                </c:pt>
                <c:pt idx="2">
                  <c:v>BEVANDE/ALCOOLICI</c:v>
                </c:pt>
                <c:pt idx="3">
                  <c:v>FARMACEUTICI/SANITARI</c:v>
                </c:pt>
                <c:pt idx="4">
                  <c:v>TURISMO/VIAGGI</c:v>
                </c:pt>
                <c:pt idx="5">
                  <c:v>GESTIONE CASA</c:v>
                </c:pt>
                <c:pt idx="6">
                  <c:v>AUTOMOBILI</c:v>
                </c:pt>
                <c:pt idx="7">
                  <c:v>DISTRIBUZIONE</c:v>
                </c:pt>
                <c:pt idx="8">
                  <c:v>GIOCHI/ARTICOLI SCOLASTICI</c:v>
                </c:pt>
                <c:pt idx="9">
                  <c:v>TELECOMUNICAZIONI</c:v>
                </c:pt>
                <c:pt idx="10">
                  <c:v>MEDIA/EDITORIA</c:v>
                </c:pt>
                <c:pt idx="11">
                  <c:v>CURA PERSONA</c:v>
                </c:pt>
                <c:pt idx="12">
                  <c:v>TEMPO LIBERO</c:v>
                </c:pt>
                <c:pt idx="13">
                  <c:v>FINANZA/ASSICURAZIONI</c:v>
                </c:pt>
                <c:pt idx="14">
                  <c:v>ABITAZIONE</c:v>
                </c:pt>
                <c:pt idx="15">
                  <c:v>ELETTRODOMESTICI</c:v>
                </c:pt>
                <c:pt idx="16">
                  <c:v>ENTI/ISTITUZIONI</c:v>
                </c:pt>
                <c:pt idx="17">
                  <c:v>INDUSTRIA/EDILIZIA/ATTIVITA'</c:v>
                </c:pt>
                <c:pt idx="18">
                  <c:v>SERVIZI PROFESSIONALI</c:v>
                </c:pt>
                <c:pt idx="19">
                  <c:v>ABBIGLIAMENTO</c:v>
                </c:pt>
                <c:pt idx="20">
                  <c:v>INFORMATICA/FOTOGRAFIA</c:v>
                </c:pt>
                <c:pt idx="21">
                  <c:v>MOTO/VEICOLI</c:v>
                </c:pt>
                <c:pt idx="22">
                  <c:v>OGGETTI PERSONALI</c:v>
                </c:pt>
                <c:pt idx="23">
                  <c:v>VARIE</c:v>
                </c:pt>
              </c:strCache>
            </c:strRef>
          </c:cat>
          <c:val>
            <c:numRef>
              <c:f>'settori tv-radio-stampa ann (2'!$C$5:$C$28</c:f>
              <c:numCache>
                <c:formatCode>#,##0</c:formatCode>
                <c:ptCount val="24"/>
                <c:pt idx="0">
                  <c:v>162714</c:v>
                </c:pt>
                <c:pt idx="1">
                  <c:v>104247</c:v>
                </c:pt>
                <c:pt idx="2">
                  <c:v>88065</c:v>
                </c:pt>
                <c:pt idx="3">
                  <c:v>86076</c:v>
                </c:pt>
                <c:pt idx="4">
                  <c:v>83060</c:v>
                </c:pt>
                <c:pt idx="5">
                  <c:v>68170</c:v>
                </c:pt>
                <c:pt idx="6">
                  <c:v>33621</c:v>
                </c:pt>
                <c:pt idx="7">
                  <c:v>28254</c:v>
                </c:pt>
                <c:pt idx="8">
                  <c:v>49354</c:v>
                </c:pt>
                <c:pt idx="9">
                  <c:v>34477</c:v>
                </c:pt>
                <c:pt idx="10">
                  <c:v>26715</c:v>
                </c:pt>
                <c:pt idx="11">
                  <c:v>30679</c:v>
                </c:pt>
                <c:pt idx="12">
                  <c:v>25301</c:v>
                </c:pt>
                <c:pt idx="13">
                  <c:v>17979</c:v>
                </c:pt>
                <c:pt idx="14">
                  <c:v>17428</c:v>
                </c:pt>
                <c:pt idx="15">
                  <c:v>13199</c:v>
                </c:pt>
                <c:pt idx="16">
                  <c:v>9661</c:v>
                </c:pt>
                <c:pt idx="17">
                  <c:v>7522</c:v>
                </c:pt>
                <c:pt idx="18">
                  <c:v>4404</c:v>
                </c:pt>
                <c:pt idx="19">
                  <c:v>2862</c:v>
                </c:pt>
                <c:pt idx="20">
                  <c:v>2482</c:v>
                </c:pt>
                <c:pt idx="21" formatCode="General">
                  <c:v>263</c:v>
                </c:pt>
                <c:pt idx="22">
                  <c:v>2426</c:v>
                </c:pt>
                <c:pt idx="23" formatCode="General">
                  <c:v>0</c:v>
                </c:pt>
              </c:numCache>
            </c:numRef>
          </c:val>
        </c:ser>
        <c:ser>
          <c:idx val="1"/>
          <c:order val="1"/>
          <c:spPr>
            <a:solidFill>
              <a:srgbClr val="ED7D31"/>
            </a:solidFill>
            <a:ln w="25400">
              <a:noFill/>
            </a:ln>
          </c:spPr>
          <c:invertIfNegative val="0"/>
          <c:cat>
            <c:strRef>
              <c:f>'settori tv-radio-stampa ann (2'!$B$5:$B$28</c:f>
              <c:strCache>
                <c:ptCount val="24"/>
                <c:pt idx="0">
                  <c:v>ALIMENTARI</c:v>
                </c:pt>
                <c:pt idx="1">
                  <c:v>TOILETRIES</c:v>
                </c:pt>
                <c:pt idx="2">
                  <c:v>BEVANDE/ALCOOLICI</c:v>
                </c:pt>
                <c:pt idx="3">
                  <c:v>FARMACEUTICI/SANITARI</c:v>
                </c:pt>
                <c:pt idx="4">
                  <c:v>TURISMO/VIAGGI</c:v>
                </c:pt>
                <c:pt idx="5">
                  <c:v>GESTIONE CASA</c:v>
                </c:pt>
                <c:pt idx="6">
                  <c:v>AUTOMOBILI</c:v>
                </c:pt>
                <c:pt idx="7">
                  <c:v>DISTRIBUZIONE</c:v>
                </c:pt>
                <c:pt idx="8">
                  <c:v>GIOCHI/ARTICOLI SCOLASTICI</c:v>
                </c:pt>
                <c:pt idx="9">
                  <c:v>TELECOMUNICAZIONI</c:v>
                </c:pt>
                <c:pt idx="10">
                  <c:v>MEDIA/EDITORIA</c:v>
                </c:pt>
                <c:pt idx="11">
                  <c:v>CURA PERSONA</c:v>
                </c:pt>
                <c:pt idx="12">
                  <c:v>TEMPO LIBERO</c:v>
                </c:pt>
                <c:pt idx="13">
                  <c:v>FINANZA/ASSICURAZIONI</c:v>
                </c:pt>
                <c:pt idx="14">
                  <c:v>ABITAZIONE</c:v>
                </c:pt>
                <c:pt idx="15">
                  <c:v>ELETTRODOMESTICI</c:v>
                </c:pt>
                <c:pt idx="16">
                  <c:v>ENTI/ISTITUZIONI</c:v>
                </c:pt>
                <c:pt idx="17">
                  <c:v>INDUSTRIA/EDILIZIA/ATTIVITA'</c:v>
                </c:pt>
                <c:pt idx="18">
                  <c:v>SERVIZI PROFESSIONALI</c:v>
                </c:pt>
                <c:pt idx="19">
                  <c:v>ABBIGLIAMENTO</c:v>
                </c:pt>
                <c:pt idx="20">
                  <c:v>INFORMATICA/FOTOGRAFIA</c:v>
                </c:pt>
                <c:pt idx="21">
                  <c:v>MOTO/VEICOLI</c:v>
                </c:pt>
                <c:pt idx="22">
                  <c:v>OGGETTI PERSONALI</c:v>
                </c:pt>
                <c:pt idx="23">
                  <c:v>VARIE</c:v>
                </c:pt>
              </c:strCache>
            </c:strRef>
          </c:cat>
          <c:val>
            <c:numRef>
              <c:f>'settori tv-radio-stampa ann (2'!$D$5:$D$28</c:f>
              <c:numCache>
                <c:formatCode>General</c:formatCode>
                <c:ptCount val="24"/>
                <c:pt idx="0" formatCode="#,##0">
                  <c:v>10634</c:v>
                </c:pt>
                <c:pt idx="1">
                  <c:v>244</c:v>
                </c:pt>
                <c:pt idx="2" formatCode="#,##0">
                  <c:v>4552</c:v>
                </c:pt>
                <c:pt idx="3" formatCode="#,##0">
                  <c:v>3862</c:v>
                </c:pt>
                <c:pt idx="4" formatCode="#,##0">
                  <c:v>4666</c:v>
                </c:pt>
                <c:pt idx="5" formatCode="#,##0">
                  <c:v>3174</c:v>
                </c:pt>
                <c:pt idx="6" formatCode="#,##0">
                  <c:v>36017</c:v>
                </c:pt>
                <c:pt idx="7" formatCode="#,##0">
                  <c:v>20007</c:v>
                </c:pt>
                <c:pt idx="8">
                  <c:v>0</c:v>
                </c:pt>
                <c:pt idx="9" formatCode="#,##0">
                  <c:v>4699</c:v>
                </c:pt>
                <c:pt idx="10" formatCode="#,##0">
                  <c:v>6306</c:v>
                </c:pt>
                <c:pt idx="11" formatCode="#,##0">
                  <c:v>1932</c:v>
                </c:pt>
                <c:pt idx="12" formatCode="#,##0">
                  <c:v>6013</c:v>
                </c:pt>
                <c:pt idx="13" formatCode="#,##0">
                  <c:v>5303</c:v>
                </c:pt>
                <c:pt idx="14" formatCode="#,##0">
                  <c:v>4678</c:v>
                </c:pt>
                <c:pt idx="15" formatCode="#,##0">
                  <c:v>1077</c:v>
                </c:pt>
                <c:pt idx="16" formatCode="#,##0">
                  <c:v>1825</c:v>
                </c:pt>
                <c:pt idx="17" formatCode="#,##0">
                  <c:v>1998</c:v>
                </c:pt>
                <c:pt idx="18" formatCode="#,##0">
                  <c:v>1626</c:v>
                </c:pt>
                <c:pt idx="19">
                  <c:v>348</c:v>
                </c:pt>
                <c:pt idx="20" formatCode="#,##0">
                  <c:v>1171</c:v>
                </c:pt>
                <c:pt idx="21" formatCode="#,##0">
                  <c:v>2821</c:v>
                </c:pt>
                <c:pt idx="22">
                  <c:v>252</c:v>
                </c:pt>
                <c:pt idx="23">
                  <c:v>0</c:v>
                </c:pt>
              </c:numCache>
            </c:numRef>
          </c:val>
        </c:ser>
        <c:ser>
          <c:idx val="2"/>
          <c:order val="2"/>
          <c:spPr>
            <a:solidFill>
              <a:srgbClr val="A5A5A5"/>
            </a:solidFill>
            <a:ln w="25400">
              <a:noFill/>
            </a:ln>
          </c:spPr>
          <c:invertIfNegative val="0"/>
          <c:cat>
            <c:strRef>
              <c:f>'settori tv-radio-stampa ann (2'!$B$5:$B$28</c:f>
              <c:strCache>
                <c:ptCount val="24"/>
                <c:pt idx="0">
                  <c:v>ALIMENTARI</c:v>
                </c:pt>
                <c:pt idx="1">
                  <c:v>TOILETRIES</c:v>
                </c:pt>
                <c:pt idx="2">
                  <c:v>BEVANDE/ALCOOLICI</c:v>
                </c:pt>
                <c:pt idx="3">
                  <c:v>FARMACEUTICI/SANITARI</c:v>
                </c:pt>
                <c:pt idx="4">
                  <c:v>TURISMO/VIAGGI</c:v>
                </c:pt>
                <c:pt idx="5">
                  <c:v>GESTIONE CASA</c:v>
                </c:pt>
                <c:pt idx="6">
                  <c:v>AUTOMOBILI</c:v>
                </c:pt>
                <c:pt idx="7">
                  <c:v>DISTRIBUZIONE</c:v>
                </c:pt>
                <c:pt idx="8">
                  <c:v>GIOCHI/ARTICOLI SCOLASTICI</c:v>
                </c:pt>
                <c:pt idx="9">
                  <c:v>TELECOMUNICAZIONI</c:v>
                </c:pt>
                <c:pt idx="10">
                  <c:v>MEDIA/EDITORIA</c:v>
                </c:pt>
                <c:pt idx="11">
                  <c:v>CURA PERSONA</c:v>
                </c:pt>
                <c:pt idx="12">
                  <c:v>TEMPO LIBERO</c:v>
                </c:pt>
                <c:pt idx="13">
                  <c:v>FINANZA/ASSICURAZIONI</c:v>
                </c:pt>
                <c:pt idx="14">
                  <c:v>ABITAZIONE</c:v>
                </c:pt>
                <c:pt idx="15">
                  <c:v>ELETTRODOMESTICI</c:v>
                </c:pt>
                <c:pt idx="16">
                  <c:v>ENTI/ISTITUZIONI</c:v>
                </c:pt>
                <c:pt idx="17">
                  <c:v>INDUSTRIA/EDILIZIA/ATTIVITA'</c:v>
                </c:pt>
                <c:pt idx="18">
                  <c:v>SERVIZI PROFESSIONALI</c:v>
                </c:pt>
                <c:pt idx="19">
                  <c:v>ABBIGLIAMENTO</c:v>
                </c:pt>
                <c:pt idx="20">
                  <c:v>INFORMATICA/FOTOGRAFIA</c:v>
                </c:pt>
                <c:pt idx="21">
                  <c:v>MOTO/VEICOLI</c:v>
                </c:pt>
                <c:pt idx="22">
                  <c:v>OGGETTI PERSONALI</c:v>
                </c:pt>
                <c:pt idx="23">
                  <c:v>VARIE</c:v>
                </c:pt>
              </c:strCache>
            </c:strRef>
          </c:cat>
          <c:val>
            <c:numRef>
              <c:f>'settori tv-radio-stampa ann (2'!$E$5:$E$28</c:f>
              <c:numCache>
                <c:formatCode>General</c:formatCode>
                <c:ptCount val="24"/>
                <c:pt idx="0">
                  <c:v>644</c:v>
                </c:pt>
                <c:pt idx="1">
                  <c:v>138</c:v>
                </c:pt>
                <c:pt idx="2" formatCode="#,##0">
                  <c:v>1329</c:v>
                </c:pt>
                <c:pt idx="3">
                  <c:v>977</c:v>
                </c:pt>
                <c:pt idx="4">
                  <c:v>788</c:v>
                </c:pt>
                <c:pt idx="5">
                  <c:v>264</c:v>
                </c:pt>
                <c:pt idx="6">
                  <c:v>512</c:v>
                </c:pt>
                <c:pt idx="7" formatCode="#,##0">
                  <c:v>1612</c:v>
                </c:pt>
                <c:pt idx="8">
                  <c:v>0</c:v>
                </c:pt>
                <c:pt idx="9">
                  <c:v>137</c:v>
                </c:pt>
                <c:pt idx="10" formatCode="#,##0">
                  <c:v>1690</c:v>
                </c:pt>
                <c:pt idx="11">
                  <c:v>87</c:v>
                </c:pt>
                <c:pt idx="12">
                  <c:v>337</c:v>
                </c:pt>
                <c:pt idx="13" formatCode="#,##0">
                  <c:v>1264</c:v>
                </c:pt>
                <c:pt idx="14">
                  <c:v>917</c:v>
                </c:pt>
                <c:pt idx="15">
                  <c:v>35</c:v>
                </c:pt>
                <c:pt idx="16">
                  <c:v>958</c:v>
                </c:pt>
                <c:pt idx="17">
                  <c:v>662</c:v>
                </c:pt>
                <c:pt idx="18" formatCode="#,##0">
                  <c:v>1751</c:v>
                </c:pt>
                <c:pt idx="19">
                  <c:v>519</c:v>
                </c:pt>
                <c:pt idx="20">
                  <c:v>97</c:v>
                </c:pt>
                <c:pt idx="21">
                  <c:v>56</c:v>
                </c:pt>
                <c:pt idx="22">
                  <c:v>185</c:v>
                </c:pt>
                <c:pt idx="23">
                  <c:v>67</c:v>
                </c:pt>
              </c:numCache>
            </c:numRef>
          </c:val>
        </c:ser>
        <c:ser>
          <c:idx val="3"/>
          <c:order val="3"/>
          <c:spPr>
            <a:solidFill>
              <a:srgbClr val="FFC000"/>
            </a:solidFill>
            <a:ln w="25400">
              <a:noFill/>
            </a:ln>
          </c:spPr>
          <c:invertIfNegative val="0"/>
          <c:cat>
            <c:strRef>
              <c:f>'settori tv-radio-stampa ann (2'!$B$5:$B$28</c:f>
              <c:strCache>
                <c:ptCount val="24"/>
                <c:pt idx="0">
                  <c:v>ALIMENTARI</c:v>
                </c:pt>
                <c:pt idx="1">
                  <c:v>TOILETRIES</c:v>
                </c:pt>
                <c:pt idx="2">
                  <c:v>BEVANDE/ALCOOLICI</c:v>
                </c:pt>
                <c:pt idx="3">
                  <c:v>FARMACEUTICI/SANITARI</c:v>
                </c:pt>
                <c:pt idx="4">
                  <c:v>TURISMO/VIAGGI</c:v>
                </c:pt>
                <c:pt idx="5">
                  <c:v>GESTIONE CASA</c:v>
                </c:pt>
                <c:pt idx="6">
                  <c:v>AUTOMOBILI</c:v>
                </c:pt>
                <c:pt idx="7">
                  <c:v>DISTRIBUZIONE</c:v>
                </c:pt>
                <c:pt idx="8">
                  <c:v>GIOCHI/ARTICOLI SCOLASTICI</c:v>
                </c:pt>
                <c:pt idx="9">
                  <c:v>TELECOMUNICAZIONI</c:v>
                </c:pt>
                <c:pt idx="10">
                  <c:v>MEDIA/EDITORIA</c:v>
                </c:pt>
                <c:pt idx="11">
                  <c:v>CURA PERSONA</c:v>
                </c:pt>
                <c:pt idx="12">
                  <c:v>TEMPO LIBERO</c:v>
                </c:pt>
                <c:pt idx="13">
                  <c:v>FINANZA/ASSICURAZIONI</c:v>
                </c:pt>
                <c:pt idx="14">
                  <c:v>ABITAZIONE</c:v>
                </c:pt>
                <c:pt idx="15">
                  <c:v>ELETTRODOMESTICI</c:v>
                </c:pt>
                <c:pt idx="16">
                  <c:v>ENTI/ISTITUZIONI</c:v>
                </c:pt>
                <c:pt idx="17">
                  <c:v>INDUSTRIA/EDILIZIA/ATTIVITA'</c:v>
                </c:pt>
                <c:pt idx="18">
                  <c:v>SERVIZI PROFESSIONALI</c:v>
                </c:pt>
                <c:pt idx="19">
                  <c:v>ABBIGLIAMENTO</c:v>
                </c:pt>
                <c:pt idx="20">
                  <c:v>INFORMATICA/FOTOGRAFIA</c:v>
                </c:pt>
                <c:pt idx="21">
                  <c:v>MOTO/VEICOLI</c:v>
                </c:pt>
                <c:pt idx="22">
                  <c:v>OGGETTI PERSONALI</c:v>
                </c:pt>
                <c:pt idx="23">
                  <c:v>VARIE</c:v>
                </c:pt>
              </c:strCache>
            </c:strRef>
          </c:cat>
          <c:val>
            <c:numRef>
              <c:f>'settori tv-radio-stampa ann (2'!$F$5:$F$28</c:f>
              <c:numCache>
                <c:formatCode>General</c:formatCode>
                <c:ptCount val="24"/>
                <c:pt idx="0">
                  <c:v>637</c:v>
                </c:pt>
                <c:pt idx="1">
                  <c:v>373</c:v>
                </c:pt>
                <c:pt idx="2">
                  <c:v>270</c:v>
                </c:pt>
                <c:pt idx="3">
                  <c:v>539</c:v>
                </c:pt>
                <c:pt idx="4">
                  <c:v>413</c:v>
                </c:pt>
                <c:pt idx="5">
                  <c:v>245</c:v>
                </c:pt>
                <c:pt idx="6">
                  <c:v>258</c:v>
                </c:pt>
                <c:pt idx="7">
                  <c:v>221</c:v>
                </c:pt>
                <c:pt idx="8">
                  <c:v>7</c:v>
                </c:pt>
                <c:pt idx="9">
                  <c:v>104</c:v>
                </c:pt>
                <c:pt idx="10">
                  <c:v>236</c:v>
                </c:pt>
                <c:pt idx="11">
                  <c:v>650</c:v>
                </c:pt>
                <c:pt idx="12">
                  <c:v>409</c:v>
                </c:pt>
                <c:pt idx="13">
                  <c:v>95</c:v>
                </c:pt>
                <c:pt idx="14">
                  <c:v>455</c:v>
                </c:pt>
                <c:pt idx="15">
                  <c:v>123</c:v>
                </c:pt>
                <c:pt idx="16">
                  <c:v>45</c:v>
                </c:pt>
                <c:pt idx="17">
                  <c:v>129</c:v>
                </c:pt>
                <c:pt idx="18">
                  <c:v>276</c:v>
                </c:pt>
                <c:pt idx="19">
                  <c:v>488</c:v>
                </c:pt>
                <c:pt idx="20">
                  <c:v>69</c:v>
                </c:pt>
                <c:pt idx="21">
                  <c:v>498</c:v>
                </c:pt>
                <c:pt idx="22">
                  <c:v>284</c:v>
                </c:pt>
                <c:pt idx="23">
                  <c:v>281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7606712"/>
        <c:axId val="97606320"/>
      </c:barChart>
      <c:catAx>
        <c:axId val="9760671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  <a:ea typeface="+mn-ea"/>
                <a:cs typeface="+mn-cs"/>
              </a:defRPr>
            </a:pPr>
            <a:endParaRPr lang="it-IT"/>
          </a:p>
        </c:txPr>
        <c:crossAx val="97606320"/>
        <c:crosses val="autoZero"/>
        <c:auto val="1"/>
        <c:lblAlgn val="ctr"/>
        <c:lblOffset val="100"/>
        <c:noMultiLvlLbl val="0"/>
      </c:catAx>
      <c:valAx>
        <c:axId val="97606320"/>
        <c:scaling>
          <c:orientation val="minMax"/>
        </c:scaling>
        <c:delete val="1"/>
        <c:axPos val="t"/>
        <c:numFmt formatCode="#,##0" sourceLinked="1"/>
        <c:majorTickMark val="out"/>
        <c:minorTickMark val="none"/>
        <c:tickLblPos val="nextTo"/>
        <c:crossAx val="9760671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 w="6350">
      <a:noFill/>
    </a:ln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5165171744836246"/>
          <c:y val="2.3097112860892388E-2"/>
          <c:w val="0.73288934535356998"/>
          <c:h val="0.95380577427821522"/>
        </c:manualLayout>
      </c:layout>
      <c:barChart>
        <c:barDir val="bar"/>
        <c:grouping val="stacked"/>
        <c:varyColors val="0"/>
        <c:ser>
          <c:idx val="0"/>
          <c:order val="0"/>
          <c:spPr>
            <a:solidFill>
              <a:srgbClr val="5B9BD5"/>
            </a:solidFill>
            <a:ln w="25400">
              <a:noFill/>
            </a:ln>
          </c:spPr>
          <c:invertIfNegative val="0"/>
          <c:cat>
            <c:strRef>
              <c:f>'settori web-ooh-cinema'!$L$5:$L$28</c:f>
              <c:strCache>
                <c:ptCount val="24"/>
                <c:pt idx="0">
                  <c:v>VARIE</c:v>
                </c:pt>
                <c:pt idx="1">
                  <c:v>AUTOMOBILI</c:v>
                </c:pt>
                <c:pt idx="2">
                  <c:v>MEDIA/EDITORIA</c:v>
                </c:pt>
                <c:pt idx="3">
                  <c:v>SERVIZI PROFESSIONALI</c:v>
                </c:pt>
                <c:pt idx="4">
                  <c:v>TELECOMUNICAZIONI</c:v>
                </c:pt>
                <c:pt idx="5">
                  <c:v>TEMPO LIBERO</c:v>
                </c:pt>
                <c:pt idx="6">
                  <c:v>DISTRIBUZIONE</c:v>
                </c:pt>
                <c:pt idx="7">
                  <c:v>FINANZA/ASSICURAZIONI</c:v>
                </c:pt>
                <c:pt idx="8">
                  <c:v>ABBIGLIAMENTO</c:v>
                </c:pt>
                <c:pt idx="9">
                  <c:v>TURISMO/VIAGGI</c:v>
                </c:pt>
                <c:pt idx="10">
                  <c:v>ENTI/ISTITUZIONI</c:v>
                </c:pt>
                <c:pt idx="11">
                  <c:v>INDUSTRIA/EDILIZIA/ATTIVITA'</c:v>
                </c:pt>
                <c:pt idx="12">
                  <c:v>ABITAZIONE</c:v>
                </c:pt>
                <c:pt idx="13">
                  <c:v>ALIMENTARI</c:v>
                </c:pt>
                <c:pt idx="14">
                  <c:v>FARMACEUTICI/SANITARI</c:v>
                </c:pt>
                <c:pt idx="15">
                  <c:v>BEVANDE/ALCOOLICI</c:v>
                </c:pt>
                <c:pt idx="16">
                  <c:v>CURA PERSONA</c:v>
                </c:pt>
                <c:pt idx="17">
                  <c:v>OGGETTI PERSONALI</c:v>
                </c:pt>
                <c:pt idx="18">
                  <c:v>GESTIONE CASA</c:v>
                </c:pt>
                <c:pt idx="19">
                  <c:v>INFORMATICA/FOTOGRAFIA</c:v>
                </c:pt>
                <c:pt idx="20">
                  <c:v>TOILETRIES</c:v>
                </c:pt>
                <c:pt idx="21">
                  <c:v>ELETTRODOMESTICI</c:v>
                </c:pt>
                <c:pt idx="22">
                  <c:v>MOTO/VEICOLI</c:v>
                </c:pt>
                <c:pt idx="23">
                  <c:v>GIOCHI/ARTICOLI SCOLASTICI</c:v>
                </c:pt>
              </c:strCache>
            </c:strRef>
          </c:cat>
          <c:val>
            <c:numRef>
              <c:f>'settori web-ooh-cinema'!$M$5:$M$28</c:f>
              <c:numCache>
                <c:formatCode>#,##0</c:formatCode>
                <c:ptCount val="24"/>
                <c:pt idx="0">
                  <c:v>9124</c:v>
                </c:pt>
                <c:pt idx="1">
                  <c:v>2156</c:v>
                </c:pt>
                <c:pt idx="2">
                  <c:v>1544</c:v>
                </c:pt>
                <c:pt idx="3" formatCode="General">
                  <c:v>646</c:v>
                </c:pt>
                <c:pt idx="4" formatCode="General">
                  <c:v>982</c:v>
                </c:pt>
                <c:pt idx="5" formatCode="General">
                  <c:v>539</c:v>
                </c:pt>
                <c:pt idx="6" formatCode="General">
                  <c:v>379</c:v>
                </c:pt>
                <c:pt idx="7" formatCode="General">
                  <c:v>811</c:v>
                </c:pt>
                <c:pt idx="8" formatCode="General">
                  <c:v>246</c:v>
                </c:pt>
                <c:pt idx="9" formatCode="General">
                  <c:v>226</c:v>
                </c:pt>
                <c:pt idx="10" formatCode="General">
                  <c:v>308</c:v>
                </c:pt>
                <c:pt idx="11" formatCode="General">
                  <c:v>346</c:v>
                </c:pt>
                <c:pt idx="12" formatCode="General">
                  <c:v>162</c:v>
                </c:pt>
                <c:pt idx="13" formatCode="General">
                  <c:v>358</c:v>
                </c:pt>
                <c:pt idx="14" formatCode="General">
                  <c:v>267</c:v>
                </c:pt>
                <c:pt idx="15" formatCode="General">
                  <c:v>148</c:v>
                </c:pt>
                <c:pt idx="16" formatCode="General">
                  <c:v>143</c:v>
                </c:pt>
                <c:pt idx="17" formatCode="General">
                  <c:v>89</c:v>
                </c:pt>
                <c:pt idx="18" formatCode="General">
                  <c:v>216</c:v>
                </c:pt>
                <c:pt idx="19" formatCode="General">
                  <c:v>136</c:v>
                </c:pt>
                <c:pt idx="20" formatCode="General">
                  <c:v>147</c:v>
                </c:pt>
                <c:pt idx="21" formatCode="General">
                  <c:v>138</c:v>
                </c:pt>
                <c:pt idx="22" formatCode="General">
                  <c:v>36</c:v>
                </c:pt>
                <c:pt idx="23" formatCode="General">
                  <c:v>60</c:v>
                </c:pt>
              </c:numCache>
            </c:numRef>
          </c:val>
        </c:ser>
        <c:ser>
          <c:idx val="1"/>
          <c:order val="1"/>
          <c:spPr>
            <a:solidFill>
              <a:srgbClr val="ED7D31"/>
            </a:solidFill>
            <a:ln w="25400">
              <a:noFill/>
            </a:ln>
          </c:spPr>
          <c:invertIfNegative val="0"/>
          <c:cat>
            <c:strRef>
              <c:f>'settori web-ooh-cinema'!$L$5:$L$28</c:f>
              <c:strCache>
                <c:ptCount val="24"/>
                <c:pt idx="0">
                  <c:v>VARIE</c:v>
                </c:pt>
                <c:pt idx="1">
                  <c:v>AUTOMOBILI</c:v>
                </c:pt>
                <c:pt idx="2">
                  <c:v>MEDIA/EDITORIA</c:v>
                </c:pt>
                <c:pt idx="3">
                  <c:v>SERVIZI PROFESSIONALI</c:v>
                </c:pt>
                <c:pt idx="4">
                  <c:v>TELECOMUNICAZIONI</c:v>
                </c:pt>
                <c:pt idx="5">
                  <c:v>TEMPO LIBERO</c:v>
                </c:pt>
                <c:pt idx="6">
                  <c:v>DISTRIBUZIONE</c:v>
                </c:pt>
                <c:pt idx="7">
                  <c:v>FINANZA/ASSICURAZIONI</c:v>
                </c:pt>
                <c:pt idx="8">
                  <c:v>ABBIGLIAMENTO</c:v>
                </c:pt>
                <c:pt idx="9">
                  <c:v>TURISMO/VIAGGI</c:v>
                </c:pt>
                <c:pt idx="10">
                  <c:v>ENTI/ISTITUZIONI</c:v>
                </c:pt>
                <c:pt idx="11">
                  <c:v>INDUSTRIA/EDILIZIA/ATTIVITA'</c:v>
                </c:pt>
                <c:pt idx="12">
                  <c:v>ABITAZIONE</c:v>
                </c:pt>
                <c:pt idx="13">
                  <c:v>ALIMENTARI</c:v>
                </c:pt>
                <c:pt idx="14">
                  <c:v>FARMACEUTICI/SANITARI</c:v>
                </c:pt>
                <c:pt idx="15">
                  <c:v>BEVANDE/ALCOOLICI</c:v>
                </c:pt>
                <c:pt idx="16">
                  <c:v>CURA PERSONA</c:v>
                </c:pt>
                <c:pt idx="17">
                  <c:v>OGGETTI PERSONALI</c:v>
                </c:pt>
                <c:pt idx="18">
                  <c:v>GESTIONE CASA</c:v>
                </c:pt>
                <c:pt idx="19">
                  <c:v>INFORMATICA/FOTOGRAFIA</c:v>
                </c:pt>
                <c:pt idx="20">
                  <c:v>TOILETRIES</c:v>
                </c:pt>
                <c:pt idx="21">
                  <c:v>ELETTRODOMESTICI</c:v>
                </c:pt>
                <c:pt idx="22">
                  <c:v>MOTO/VEICOLI</c:v>
                </c:pt>
                <c:pt idx="23">
                  <c:v>GIOCHI/ARTICOLI SCOLASTICI</c:v>
                </c:pt>
              </c:strCache>
            </c:strRef>
          </c:cat>
          <c:val>
            <c:numRef>
              <c:f>'settori web-ooh-cinema'!$N$5:$N$28</c:f>
              <c:numCache>
                <c:formatCode>General</c:formatCode>
                <c:ptCount val="24"/>
                <c:pt idx="0" formatCode="#,##0">
                  <c:v>3379</c:v>
                </c:pt>
                <c:pt idx="1">
                  <c:v>839</c:v>
                </c:pt>
                <c:pt idx="2">
                  <c:v>625</c:v>
                </c:pt>
                <c:pt idx="3" formatCode="#,##0">
                  <c:v>1127</c:v>
                </c:pt>
                <c:pt idx="4">
                  <c:v>743</c:v>
                </c:pt>
                <c:pt idx="5" formatCode="#,##0">
                  <c:v>1155</c:v>
                </c:pt>
                <c:pt idx="6">
                  <c:v>879</c:v>
                </c:pt>
                <c:pt idx="7">
                  <c:v>304</c:v>
                </c:pt>
                <c:pt idx="8">
                  <c:v>608</c:v>
                </c:pt>
                <c:pt idx="9">
                  <c:v>617</c:v>
                </c:pt>
                <c:pt idx="10">
                  <c:v>448</c:v>
                </c:pt>
                <c:pt idx="11">
                  <c:v>204</c:v>
                </c:pt>
                <c:pt idx="12">
                  <c:v>385</c:v>
                </c:pt>
                <c:pt idx="13">
                  <c:v>168</c:v>
                </c:pt>
                <c:pt idx="14">
                  <c:v>130</c:v>
                </c:pt>
                <c:pt idx="15">
                  <c:v>195</c:v>
                </c:pt>
                <c:pt idx="16">
                  <c:v>198</c:v>
                </c:pt>
                <c:pt idx="17">
                  <c:v>251</c:v>
                </c:pt>
                <c:pt idx="18">
                  <c:v>43</c:v>
                </c:pt>
                <c:pt idx="19">
                  <c:v>104</c:v>
                </c:pt>
                <c:pt idx="20">
                  <c:v>45</c:v>
                </c:pt>
                <c:pt idx="21">
                  <c:v>52</c:v>
                </c:pt>
                <c:pt idx="22">
                  <c:v>41</c:v>
                </c:pt>
                <c:pt idx="23">
                  <c:v>3</c:v>
                </c:pt>
              </c:numCache>
            </c:numRef>
          </c:val>
        </c:ser>
        <c:ser>
          <c:idx val="2"/>
          <c:order val="2"/>
          <c:spPr>
            <a:solidFill>
              <a:srgbClr val="A5A5A5"/>
            </a:solidFill>
            <a:ln w="25400">
              <a:noFill/>
            </a:ln>
          </c:spPr>
          <c:invertIfNegative val="0"/>
          <c:cat>
            <c:strRef>
              <c:f>'settori web-ooh-cinema'!$L$5:$L$28</c:f>
              <c:strCache>
                <c:ptCount val="24"/>
                <c:pt idx="0">
                  <c:v>VARIE</c:v>
                </c:pt>
                <c:pt idx="1">
                  <c:v>AUTOMOBILI</c:v>
                </c:pt>
                <c:pt idx="2">
                  <c:v>MEDIA/EDITORIA</c:v>
                </c:pt>
                <c:pt idx="3">
                  <c:v>SERVIZI PROFESSIONALI</c:v>
                </c:pt>
                <c:pt idx="4">
                  <c:v>TELECOMUNICAZIONI</c:v>
                </c:pt>
                <c:pt idx="5">
                  <c:v>TEMPO LIBERO</c:v>
                </c:pt>
                <c:pt idx="6">
                  <c:v>DISTRIBUZIONE</c:v>
                </c:pt>
                <c:pt idx="7">
                  <c:v>FINANZA/ASSICURAZIONI</c:v>
                </c:pt>
                <c:pt idx="8">
                  <c:v>ABBIGLIAMENTO</c:v>
                </c:pt>
                <c:pt idx="9">
                  <c:v>TURISMO/VIAGGI</c:v>
                </c:pt>
                <c:pt idx="10">
                  <c:v>ENTI/ISTITUZIONI</c:v>
                </c:pt>
                <c:pt idx="11">
                  <c:v>INDUSTRIA/EDILIZIA/ATTIVITA'</c:v>
                </c:pt>
                <c:pt idx="12">
                  <c:v>ABITAZIONE</c:v>
                </c:pt>
                <c:pt idx="13">
                  <c:v>ALIMENTARI</c:v>
                </c:pt>
                <c:pt idx="14">
                  <c:v>FARMACEUTICI/SANITARI</c:v>
                </c:pt>
                <c:pt idx="15">
                  <c:v>BEVANDE/ALCOOLICI</c:v>
                </c:pt>
                <c:pt idx="16">
                  <c:v>CURA PERSONA</c:v>
                </c:pt>
                <c:pt idx="17">
                  <c:v>OGGETTI PERSONALI</c:v>
                </c:pt>
                <c:pt idx="18">
                  <c:v>GESTIONE CASA</c:v>
                </c:pt>
                <c:pt idx="19">
                  <c:v>INFORMATICA/FOTOGRAFIA</c:v>
                </c:pt>
                <c:pt idx="20">
                  <c:v>TOILETRIES</c:v>
                </c:pt>
                <c:pt idx="21">
                  <c:v>ELETTRODOMESTICI</c:v>
                </c:pt>
                <c:pt idx="22">
                  <c:v>MOTO/VEICOLI</c:v>
                </c:pt>
                <c:pt idx="23">
                  <c:v>GIOCHI/ARTICOLI SCOLASTICI</c:v>
                </c:pt>
              </c:strCache>
            </c:strRef>
          </c:cat>
          <c:val>
            <c:numRef>
              <c:f>'settori web-ooh-cinema'!$O$5:$O$28</c:f>
              <c:numCache>
                <c:formatCode>General</c:formatCode>
                <c:ptCount val="2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71974984"/>
        <c:axId val="171975376"/>
      </c:barChart>
      <c:catAx>
        <c:axId val="17197498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  <a:ea typeface="+mn-ea"/>
                <a:cs typeface="+mn-cs"/>
              </a:defRPr>
            </a:pPr>
            <a:endParaRPr lang="it-IT"/>
          </a:p>
        </c:txPr>
        <c:crossAx val="171975376"/>
        <c:crosses val="autoZero"/>
        <c:auto val="1"/>
        <c:lblAlgn val="ctr"/>
        <c:lblOffset val="100"/>
        <c:noMultiLvlLbl val="0"/>
      </c:catAx>
      <c:valAx>
        <c:axId val="171975376"/>
        <c:scaling>
          <c:orientation val="minMax"/>
        </c:scaling>
        <c:delete val="1"/>
        <c:axPos val="t"/>
        <c:numFmt formatCode="#,##0" sourceLinked="1"/>
        <c:majorTickMark val="out"/>
        <c:minorTickMark val="none"/>
        <c:tickLblPos val="nextTo"/>
        <c:crossAx val="17197498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 w="6350">
      <a:noFill/>
    </a:ln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FB7B4-76C5-47CD-9832-BC7D3E0A0091}" type="datetimeFigureOut">
              <a:rPr lang="it-IT" smtClean="0"/>
              <a:t>17/09/2017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F47538-38C9-4D79-9313-92D7539C2B8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45542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B27007-D99C-4C6E-A614-6C2C9B5CF773}" type="datetimeFigureOut">
              <a:rPr lang="it-IT" smtClean="0"/>
              <a:t>17/09/2017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C35BBD-EDBA-4378-90C8-96F811C362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610334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9323408" y="369483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100"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</a:lstStyle>
          <a:p>
            <a:fld id="{9B213E47-7D87-1444-9A76-101074257B51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10304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9323408" y="369483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100"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</a:lstStyle>
          <a:p>
            <a:fld id="{9B213E47-7D87-1444-9A76-101074257B51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61733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tangolo 16"/>
          <p:cNvSpPr/>
          <p:nvPr userDrawn="1"/>
        </p:nvSpPr>
        <p:spPr>
          <a:xfrm>
            <a:off x="0" y="322776"/>
            <a:ext cx="12192000" cy="367259"/>
          </a:xfrm>
          <a:prstGeom prst="rect">
            <a:avLst/>
          </a:prstGeom>
          <a:gradFill flip="none" rotWithShape="1">
            <a:gsLst>
              <a:gs pos="100000">
                <a:srgbClr val="119AA8"/>
              </a:gs>
              <a:gs pos="25000">
                <a:srgbClr val="CC0000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3200" dirty="0">
              <a:solidFill>
                <a:srgbClr val="CC0000"/>
              </a:solidFill>
            </a:endParaRPr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9323408" y="369483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100"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</a:lstStyle>
          <a:p>
            <a:fld id="{9B213E47-7D87-1444-9A76-101074257B51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49092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56"/>
          <p:cNvSpPr txBox="1">
            <a:spLocks noChangeArrowheads="1"/>
          </p:cNvSpPr>
          <p:nvPr/>
        </p:nvSpPr>
        <p:spPr bwMode="auto">
          <a:xfrm>
            <a:off x="1044576" y="6600039"/>
            <a:ext cx="1339810" cy="25796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square" lIns="92841" tIns="46421" rIns="92841" bIns="46421" anchor="b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28522">
              <a:spcBef>
                <a:spcPts val="305"/>
              </a:spcBef>
              <a:buNone/>
              <a:defRPr/>
            </a:pPr>
            <a:r>
              <a:rPr lang="it-IT" altLang="it-IT" sz="1067" spc="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Fonte: Nielsen</a:t>
            </a:r>
          </a:p>
        </p:txBody>
      </p:sp>
      <p:graphicFrame>
        <p:nvGraphicFramePr>
          <p:cNvPr id="19" name="Tabella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2410084"/>
              </p:ext>
            </p:extLst>
          </p:nvPr>
        </p:nvGraphicFramePr>
        <p:xfrm>
          <a:off x="3912243" y="1773734"/>
          <a:ext cx="7442523" cy="46762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96571"/>
                <a:gridCol w="1545952"/>
              </a:tblGrid>
              <a:tr h="551067"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TOTALE</a:t>
                      </a:r>
                      <a:r>
                        <a:rPr lang="it-IT" sz="1200" baseline="0" dirty="0" smtClean="0">
                          <a:latin typeface="Franklin Gothic Book" panose="020B0503020102020204" pitchFamily="34" charset="0"/>
                        </a:rPr>
                        <a:t> SECONDI LUG 2017: </a:t>
                      </a:r>
                      <a:r>
                        <a:rPr lang="it-IT" sz="1800" baseline="0" dirty="0" smtClean="0">
                          <a:latin typeface="Franklin Gothic Book" panose="020B0503020102020204" pitchFamily="34" charset="0"/>
                        </a:rPr>
                        <a:t>2.963.849 </a:t>
                      </a:r>
                    </a:p>
                    <a:p>
                      <a:pPr algn="ctr"/>
                      <a:r>
                        <a:rPr lang="it-IT" sz="1200" baseline="0" dirty="0" smtClean="0">
                          <a:latin typeface="Franklin Gothic Book" panose="020B0503020102020204" pitchFamily="34" charset="0"/>
                        </a:rPr>
                        <a:t>(-7% vs 2016)</a:t>
                      </a:r>
                      <a:endParaRPr lang="it-IT" sz="12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DELTA %</a:t>
                      </a:r>
                      <a:br>
                        <a:rPr lang="it-IT" sz="1200" dirty="0" smtClean="0">
                          <a:latin typeface="Franklin Gothic Book" panose="020B0503020102020204" pitchFamily="34" charset="0"/>
                        </a:rPr>
                      </a:br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2017 VS 2016</a:t>
                      </a:r>
                      <a:endParaRPr lang="it-IT" sz="12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>
                    <a:solidFill>
                      <a:srgbClr val="360812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-22%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181%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-66%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-36%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-72%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-59%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324%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-76%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-47%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-100%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  <p:sp>
        <p:nvSpPr>
          <p:cNvPr id="3" name="Segnaposto numero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B213E47-7D87-1444-9A76-101074257B51}" type="slidenum">
              <a:rPr lang="it-IT" smtClean="0"/>
              <a:pPr/>
              <a:t>1</a:t>
            </a:fld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1033000" y="875953"/>
            <a:ext cx="8441925" cy="6093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0000"/>
              </a:lnSpc>
            </a:pPr>
            <a:r>
              <a:rPr lang="it-IT" sz="2400" b="1" dirty="0">
                <a:latin typeface="TrebuchetMS-Bold"/>
                <a:cs typeface="TrebuchetMS-Bold"/>
              </a:rPr>
              <a:t>ANALISI </a:t>
            </a:r>
            <a:r>
              <a:rPr lang="it-IT" sz="2400" b="1" dirty="0" smtClean="0">
                <a:latin typeface="TrebuchetMS-Bold"/>
                <a:cs typeface="TrebuchetMS-Bold"/>
              </a:rPr>
              <a:t>SETTORI </a:t>
            </a:r>
            <a:r>
              <a:rPr lang="it-IT" sz="2400" b="1" dirty="0">
                <a:latin typeface="TrebuchetMS-Bold"/>
                <a:cs typeface="TrebuchetMS-Bold"/>
              </a:rPr>
              <a:t>MERCATO </a:t>
            </a:r>
            <a:r>
              <a:rPr lang="it-IT" sz="2400" b="1" dirty="0" smtClean="0">
                <a:latin typeface="TrebuchetMS-Bold"/>
                <a:cs typeface="TrebuchetMS-Bold"/>
              </a:rPr>
              <a:t>RADIO PER N. SECONDI</a:t>
            </a:r>
            <a:endParaRPr lang="it-IT" sz="2400" b="1" dirty="0">
              <a:latin typeface="TrebuchetMS-Bold"/>
              <a:cs typeface="TrebuchetMS-Bold"/>
            </a:endParaRPr>
          </a:p>
          <a:p>
            <a:pPr>
              <a:lnSpc>
                <a:spcPct val="90000"/>
              </a:lnSpc>
            </a:pPr>
            <a:endParaRPr lang="it-IT" sz="400" b="1" dirty="0">
              <a:latin typeface="TrebuchetMS-Bold"/>
              <a:cs typeface="TrebuchetMS-Bold"/>
            </a:endParaRPr>
          </a:p>
          <a:p>
            <a:pPr>
              <a:lnSpc>
                <a:spcPct val="90000"/>
              </a:lnSpc>
            </a:pPr>
            <a:r>
              <a:rPr lang="it-IT" sz="1600" b="1" i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Luglio 2017</a:t>
            </a:r>
            <a:endParaRPr lang="it-IT" sz="1200" b="1" dirty="0">
              <a:latin typeface="TrebuchetMS-Bold"/>
              <a:cs typeface="TrebuchetMS-Bold"/>
            </a:endParaRPr>
          </a:p>
        </p:txBody>
      </p:sp>
      <p:graphicFrame>
        <p:nvGraphicFramePr>
          <p:cNvPr id="10" name="Grafic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8120099"/>
              </p:ext>
            </p:extLst>
          </p:nvPr>
        </p:nvGraphicFramePr>
        <p:xfrm>
          <a:off x="2212582" y="2227848"/>
          <a:ext cx="7845817" cy="43721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51424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56"/>
          <p:cNvSpPr txBox="1">
            <a:spLocks noChangeArrowheads="1"/>
          </p:cNvSpPr>
          <p:nvPr/>
        </p:nvSpPr>
        <p:spPr bwMode="auto">
          <a:xfrm>
            <a:off x="1044576" y="6600039"/>
            <a:ext cx="1339810" cy="25796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square" lIns="92841" tIns="46421" rIns="92841" bIns="46421" anchor="b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28522">
              <a:spcBef>
                <a:spcPts val="305"/>
              </a:spcBef>
              <a:buNone/>
              <a:defRPr/>
            </a:pPr>
            <a:r>
              <a:rPr lang="it-IT" altLang="it-IT" sz="1067" spc="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Fonte: Nielsen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B213E47-7D87-1444-9A76-101074257B51}" type="slidenum">
              <a:rPr lang="it-IT" smtClean="0"/>
              <a:pPr/>
              <a:t>2</a:t>
            </a:fld>
            <a:endParaRPr lang="it-IT" dirty="0"/>
          </a:p>
        </p:txBody>
      </p:sp>
      <p:sp>
        <p:nvSpPr>
          <p:cNvPr id="18" name="CasellaDiTesto 17"/>
          <p:cNvSpPr txBox="1"/>
          <p:nvPr/>
        </p:nvSpPr>
        <p:spPr>
          <a:xfrm>
            <a:off x="1033000" y="875953"/>
            <a:ext cx="8441925" cy="6093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0000"/>
              </a:lnSpc>
            </a:pPr>
            <a:r>
              <a:rPr lang="it-IT" sz="2400" b="1" dirty="0">
                <a:latin typeface="TrebuchetMS-Bold"/>
                <a:cs typeface="TrebuchetMS-Bold"/>
              </a:rPr>
              <a:t>ANALISI </a:t>
            </a:r>
            <a:r>
              <a:rPr lang="it-IT" sz="2400" b="1" dirty="0" smtClean="0">
                <a:latin typeface="TrebuchetMS-Bold"/>
                <a:cs typeface="TrebuchetMS-Bold"/>
              </a:rPr>
              <a:t>CAMPAGNE RADIO</a:t>
            </a:r>
            <a:endParaRPr lang="it-IT" sz="2400" b="1" dirty="0">
              <a:latin typeface="TrebuchetMS-Bold"/>
              <a:cs typeface="TrebuchetMS-Bold"/>
            </a:endParaRPr>
          </a:p>
          <a:p>
            <a:pPr>
              <a:lnSpc>
                <a:spcPct val="90000"/>
              </a:lnSpc>
            </a:pPr>
            <a:endParaRPr lang="it-IT" sz="400" b="1" dirty="0">
              <a:latin typeface="TrebuchetMS-Bold"/>
              <a:cs typeface="TrebuchetMS-Bold"/>
            </a:endParaRPr>
          </a:p>
          <a:p>
            <a:pPr>
              <a:lnSpc>
                <a:spcPct val="90000"/>
              </a:lnSpc>
            </a:pPr>
            <a:r>
              <a:rPr lang="it-IT" sz="1600" b="1" i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Luglio 2017 vs luglio 2016</a:t>
            </a:r>
            <a:endParaRPr lang="it-IT" sz="1200" b="1" u="sng" dirty="0">
              <a:latin typeface="TrebuchetMS-Bold"/>
              <a:cs typeface="TrebuchetMS-Bold"/>
            </a:endParaRPr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3136404"/>
              </p:ext>
            </p:extLst>
          </p:nvPr>
        </p:nvGraphicFramePr>
        <p:xfrm>
          <a:off x="1024871" y="1841116"/>
          <a:ext cx="3376411" cy="3453168"/>
        </p:xfrm>
        <a:graphic>
          <a:graphicData uri="http://schemas.openxmlformats.org/drawingml/2006/table">
            <a:tbl>
              <a:tblPr firstRow="1" bandRow="1"/>
              <a:tblGrid>
                <a:gridCol w="987842"/>
                <a:gridCol w="822167"/>
                <a:gridCol w="822167"/>
                <a:gridCol w="744235"/>
              </a:tblGrid>
              <a:tr h="192443">
                <a:tc gridSpan="4"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marL="0" marR="0" indent="0" algn="l" defTabSz="52143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ANALISI</a:t>
                      </a:r>
                      <a:r>
                        <a:rPr lang="it-IT" sz="12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 PER N° SECONDI</a:t>
                      </a:r>
                      <a:endParaRPr lang="it-IT" sz="1200" b="1" i="0" u="none" strike="noStrike" dirty="0" smtClean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6519" marR="6519" marT="6519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359801">
                <a:tc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Emittente</a:t>
                      </a:r>
                    </a:p>
                  </a:txBody>
                  <a:tcPr marL="12700" marR="12700" marT="1270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LUG 2017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LUG</a:t>
                      </a:r>
                      <a:r>
                        <a:rPr lang="it-IT" sz="12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 </a:t>
                      </a: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2016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Delta </a:t>
                      </a:r>
                      <a:b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</a:b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17 </a:t>
                      </a:r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vs </a:t>
                      </a: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16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</a:tr>
              <a:tr h="161186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TOT RADIO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2.963.849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3.185.678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-7%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DEEJAY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274.340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287.338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-5%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105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272.590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284.342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RDS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257.225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296.568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-13%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24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250.380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234.365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RISMI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237.038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270.030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-12%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RTL 102.5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226.380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238.840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-5%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RMC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221.180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237.780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-7%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R101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212.394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225.960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-6%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VIRGIN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211.895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231.320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-8%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CAPITAL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197.435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216.325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-9%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KISS KISS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194.526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231.820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-16%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M2O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113.241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125.935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-10%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112.675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115.140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-2%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94.160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112.670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-16%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CNR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80.375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68.090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18%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8.015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9.155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-12%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ell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6642364"/>
              </p:ext>
            </p:extLst>
          </p:nvPr>
        </p:nvGraphicFramePr>
        <p:xfrm>
          <a:off x="4582213" y="1841117"/>
          <a:ext cx="3376410" cy="3453168"/>
        </p:xfrm>
        <a:graphic>
          <a:graphicData uri="http://schemas.openxmlformats.org/drawingml/2006/table">
            <a:tbl>
              <a:tblPr firstRow="1" bandRow="1"/>
              <a:tblGrid>
                <a:gridCol w="1143705"/>
                <a:gridCol w="744235"/>
                <a:gridCol w="744235"/>
                <a:gridCol w="744235"/>
              </a:tblGrid>
              <a:tr h="192443">
                <a:tc gridSpan="4"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marL="0" marR="0" indent="0" algn="l" defTabSz="52143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ANALISI</a:t>
                      </a:r>
                      <a:r>
                        <a:rPr lang="it-IT" sz="12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 PER N° CAMPAGNE</a:t>
                      </a:r>
                      <a:endParaRPr lang="it-IT" sz="1200" b="1" i="0" u="none" strike="noStrike" dirty="0" smtClean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6519" marR="6519" marT="6519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320978">
                <a:tc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Emittente</a:t>
                      </a:r>
                    </a:p>
                  </a:txBody>
                  <a:tcPr marL="12700" marR="12700" marT="1270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LUG 2017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LUG</a:t>
                      </a:r>
                      <a:r>
                        <a:rPr lang="it-IT" sz="12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 </a:t>
                      </a: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2016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Delta </a:t>
                      </a:r>
                      <a:b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</a:b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17 </a:t>
                      </a:r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vs </a:t>
                      </a: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16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TOT RADIO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511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495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105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202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173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17%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DEEJAY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RDS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194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164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18%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RISMI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186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193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-4%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RTL 102.5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172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152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RMC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161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150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R101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159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VIRGIN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CAPITAL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KISS KISS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-4%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24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M2O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24%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CNR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47%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el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3137214"/>
              </p:ext>
            </p:extLst>
          </p:nvPr>
        </p:nvGraphicFramePr>
        <p:xfrm>
          <a:off x="8139556" y="1841117"/>
          <a:ext cx="3376410" cy="3453168"/>
        </p:xfrm>
        <a:graphic>
          <a:graphicData uri="http://schemas.openxmlformats.org/drawingml/2006/table">
            <a:tbl>
              <a:tblPr firstRow="1" bandRow="1"/>
              <a:tblGrid>
                <a:gridCol w="1143705"/>
                <a:gridCol w="744235"/>
                <a:gridCol w="744235"/>
                <a:gridCol w="744235"/>
              </a:tblGrid>
              <a:tr h="192443">
                <a:tc gridSpan="4"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marL="0" marR="0" indent="0" algn="l" defTabSz="52143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ANALISI</a:t>
                      </a:r>
                      <a:r>
                        <a:rPr lang="it-IT" sz="12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 PER N° CLIENTI</a:t>
                      </a:r>
                      <a:endParaRPr lang="it-IT" sz="1200" b="1" i="0" u="none" strike="noStrike" dirty="0" smtClean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6519" marR="6519" marT="6519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359801">
                <a:tc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Emittente</a:t>
                      </a:r>
                    </a:p>
                  </a:txBody>
                  <a:tcPr marL="12700" marR="12700" marT="1270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LUG 2017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LUG</a:t>
                      </a:r>
                      <a:r>
                        <a:rPr lang="it-IT" sz="12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 </a:t>
                      </a: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2016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Delta </a:t>
                      </a:r>
                      <a:b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</a:b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17 </a:t>
                      </a:r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vs </a:t>
                      </a: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16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TOT RADIO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345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360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-4%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105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127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RTL 102.5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DEEJAY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117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-3%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RDS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RISMI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-14%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RMC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24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97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-3%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R101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89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VIRGIN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-2%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-5%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77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97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-21%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CAPITAL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-6%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KISS KISS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-12%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M2O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CNR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-7%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32%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303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56"/>
          <p:cNvSpPr txBox="1">
            <a:spLocks noChangeArrowheads="1"/>
          </p:cNvSpPr>
          <p:nvPr/>
        </p:nvSpPr>
        <p:spPr bwMode="auto">
          <a:xfrm>
            <a:off x="1044576" y="6600039"/>
            <a:ext cx="1339810" cy="25796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square" lIns="92841" tIns="46421" rIns="92841" bIns="46421" anchor="b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28522">
              <a:spcBef>
                <a:spcPts val="305"/>
              </a:spcBef>
              <a:buNone/>
              <a:defRPr/>
            </a:pPr>
            <a:r>
              <a:rPr lang="it-IT" altLang="it-IT" sz="1067" spc="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Fonte: Nielsen</a:t>
            </a:r>
          </a:p>
        </p:txBody>
      </p:sp>
      <p:graphicFrame>
        <p:nvGraphicFramePr>
          <p:cNvPr id="19" name="Tabella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8650477"/>
              </p:ext>
            </p:extLst>
          </p:nvPr>
        </p:nvGraphicFramePr>
        <p:xfrm>
          <a:off x="3912243" y="1773734"/>
          <a:ext cx="7442523" cy="46762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96571"/>
                <a:gridCol w="1545952"/>
              </a:tblGrid>
              <a:tr h="551067"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TOTALE</a:t>
                      </a:r>
                      <a:r>
                        <a:rPr lang="it-IT" sz="1200" baseline="0" dirty="0" smtClean="0">
                          <a:latin typeface="Franklin Gothic Book" panose="020B0503020102020204" pitchFamily="34" charset="0"/>
                        </a:rPr>
                        <a:t> SECONDI AGO 2017: </a:t>
                      </a:r>
                      <a:r>
                        <a:rPr lang="it-IT" sz="1800" baseline="0" dirty="0" smtClean="0">
                          <a:latin typeface="Franklin Gothic Book" panose="020B0503020102020204" pitchFamily="34" charset="0"/>
                        </a:rPr>
                        <a:t>1.410.922</a:t>
                      </a:r>
                      <a:endParaRPr lang="it-IT" sz="1800" baseline="0" dirty="0" smtClean="0">
                        <a:latin typeface="Franklin Gothic Book" panose="020B0503020102020204" pitchFamily="34" charset="0"/>
                      </a:endParaRPr>
                    </a:p>
                    <a:p>
                      <a:pPr algn="ctr"/>
                      <a:r>
                        <a:rPr lang="it-IT" sz="1200" baseline="0" dirty="0" smtClean="0">
                          <a:latin typeface="Franklin Gothic Book" panose="020B0503020102020204" pitchFamily="34" charset="0"/>
                        </a:rPr>
                        <a:t>(0% vs 2016)</a:t>
                      </a:r>
                      <a:endParaRPr lang="it-IT" sz="12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DELTA %</a:t>
                      </a:r>
                      <a:br>
                        <a:rPr lang="it-IT" sz="1200" dirty="0" smtClean="0">
                          <a:latin typeface="Franklin Gothic Book" panose="020B0503020102020204" pitchFamily="34" charset="0"/>
                        </a:rPr>
                      </a:br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2017 VS 2016</a:t>
                      </a:r>
                      <a:endParaRPr lang="it-IT" sz="12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>
                    <a:solidFill>
                      <a:srgbClr val="360812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-49%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-38%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328%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294%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-33%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-75%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221%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-81%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-48%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-100%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  <p:sp>
        <p:nvSpPr>
          <p:cNvPr id="3" name="Segnaposto numero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B213E47-7D87-1444-9A76-101074257B51}" type="slidenum">
              <a:rPr lang="it-IT" smtClean="0"/>
              <a:pPr/>
              <a:t>3</a:t>
            </a:fld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1033000" y="875953"/>
            <a:ext cx="8441925" cy="6093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0000"/>
              </a:lnSpc>
            </a:pPr>
            <a:r>
              <a:rPr lang="it-IT" sz="2400" b="1" dirty="0">
                <a:latin typeface="TrebuchetMS-Bold"/>
                <a:cs typeface="TrebuchetMS-Bold"/>
              </a:rPr>
              <a:t>ANALISI </a:t>
            </a:r>
            <a:r>
              <a:rPr lang="it-IT" sz="2400" b="1" dirty="0" smtClean="0">
                <a:latin typeface="TrebuchetMS-Bold"/>
                <a:cs typeface="TrebuchetMS-Bold"/>
              </a:rPr>
              <a:t>SETTORI </a:t>
            </a:r>
            <a:r>
              <a:rPr lang="it-IT" sz="2400" b="1" dirty="0">
                <a:latin typeface="TrebuchetMS-Bold"/>
                <a:cs typeface="TrebuchetMS-Bold"/>
              </a:rPr>
              <a:t>MERCATO </a:t>
            </a:r>
            <a:r>
              <a:rPr lang="it-IT" sz="2400" b="1" dirty="0" smtClean="0">
                <a:latin typeface="TrebuchetMS-Bold"/>
                <a:cs typeface="TrebuchetMS-Bold"/>
              </a:rPr>
              <a:t>RADIO PER N. SECONDI</a:t>
            </a:r>
            <a:endParaRPr lang="it-IT" sz="2400" b="1" dirty="0">
              <a:latin typeface="TrebuchetMS-Bold"/>
              <a:cs typeface="TrebuchetMS-Bold"/>
            </a:endParaRPr>
          </a:p>
          <a:p>
            <a:pPr>
              <a:lnSpc>
                <a:spcPct val="90000"/>
              </a:lnSpc>
            </a:pPr>
            <a:endParaRPr lang="it-IT" sz="400" b="1" dirty="0">
              <a:latin typeface="TrebuchetMS-Bold"/>
              <a:cs typeface="TrebuchetMS-Bold"/>
            </a:endParaRPr>
          </a:p>
          <a:p>
            <a:pPr>
              <a:lnSpc>
                <a:spcPct val="90000"/>
              </a:lnSpc>
            </a:pPr>
            <a:r>
              <a:rPr lang="it-IT" sz="1600" b="1" i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Agosto 2017</a:t>
            </a:r>
            <a:endParaRPr lang="it-IT" sz="1200" b="1" dirty="0">
              <a:latin typeface="TrebuchetMS-Bold"/>
              <a:cs typeface="TrebuchetMS-Bold"/>
            </a:endParaRPr>
          </a:p>
        </p:txBody>
      </p:sp>
      <p:graphicFrame>
        <p:nvGraphicFramePr>
          <p:cNvPr id="6" name="Gra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5387826"/>
              </p:ext>
            </p:extLst>
          </p:nvPr>
        </p:nvGraphicFramePr>
        <p:xfrm>
          <a:off x="2274227" y="2202550"/>
          <a:ext cx="7424577" cy="43974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01769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56"/>
          <p:cNvSpPr txBox="1">
            <a:spLocks noChangeArrowheads="1"/>
          </p:cNvSpPr>
          <p:nvPr/>
        </p:nvSpPr>
        <p:spPr bwMode="auto">
          <a:xfrm>
            <a:off x="1044576" y="6600039"/>
            <a:ext cx="1339810" cy="25796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square" lIns="92841" tIns="46421" rIns="92841" bIns="46421" anchor="b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28522">
              <a:spcBef>
                <a:spcPts val="305"/>
              </a:spcBef>
              <a:buNone/>
              <a:defRPr/>
            </a:pPr>
            <a:r>
              <a:rPr lang="it-IT" altLang="it-IT" sz="1067" spc="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Fonte: Nielsen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B213E47-7D87-1444-9A76-101074257B51}" type="slidenum">
              <a:rPr lang="it-IT" smtClean="0"/>
              <a:pPr/>
              <a:t>4</a:t>
            </a:fld>
            <a:endParaRPr lang="it-IT" dirty="0"/>
          </a:p>
        </p:txBody>
      </p:sp>
      <p:sp>
        <p:nvSpPr>
          <p:cNvPr id="18" name="CasellaDiTesto 17"/>
          <p:cNvSpPr txBox="1"/>
          <p:nvPr/>
        </p:nvSpPr>
        <p:spPr>
          <a:xfrm>
            <a:off x="1033000" y="875953"/>
            <a:ext cx="8441925" cy="6093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0000"/>
              </a:lnSpc>
            </a:pPr>
            <a:r>
              <a:rPr lang="it-IT" sz="2400" b="1" dirty="0">
                <a:latin typeface="TrebuchetMS-Bold"/>
                <a:cs typeface="TrebuchetMS-Bold"/>
              </a:rPr>
              <a:t>ANALISI </a:t>
            </a:r>
            <a:r>
              <a:rPr lang="it-IT" sz="2400" b="1" dirty="0" smtClean="0">
                <a:latin typeface="TrebuchetMS-Bold"/>
                <a:cs typeface="TrebuchetMS-Bold"/>
              </a:rPr>
              <a:t>CAMPAGNE RADIO</a:t>
            </a:r>
            <a:endParaRPr lang="it-IT" sz="2400" b="1" dirty="0">
              <a:latin typeface="TrebuchetMS-Bold"/>
              <a:cs typeface="TrebuchetMS-Bold"/>
            </a:endParaRPr>
          </a:p>
          <a:p>
            <a:pPr>
              <a:lnSpc>
                <a:spcPct val="90000"/>
              </a:lnSpc>
            </a:pPr>
            <a:endParaRPr lang="it-IT" sz="400" b="1" dirty="0">
              <a:latin typeface="TrebuchetMS-Bold"/>
              <a:cs typeface="TrebuchetMS-Bold"/>
            </a:endParaRPr>
          </a:p>
          <a:p>
            <a:pPr>
              <a:lnSpc>
                <a:spcPct val="90000"/>
              </a:lnSpc>
            </a:pPr>
            <a:r>
              <a:rPr lang="it-IT" sz="1600" b="1" i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Agosto 2017 vs agosto 2016</a:t>
            </a:r>
            <a:endParaRPr lang="it-IT" sz="1200" b="1" u="sng" dirty="0">
              <a:latin typeface="TrebuchetMS-Bold"/>
              <a:cs typeface="TrebuchetMS-Bold"/>
            </a:endParaRPr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3675272"/>
              </p:ext>
            </p:extLst>
          </p:nvPr>
        </p:nvGraphicFramePr>
        <p:xfrm>
          <a:off x="1024871" y="1841116"/>
          <a:ext cx="3376411" cy="3453168"/>
        </p:xfrm>
        <a:graphic>
          <a:graphicData uri="http://schemas.openxmlformats.org/drawingml/2006/table">
            <a:tbl>
              <a:tblPr firstRow="1" bandRow="1"/>
              <a:tblGrid>
                <a:gridCol w="987842"/>
                <a:gridCol w="822167"/>
                <a:gridCol w="822167"/>
                <a:gridCol w="744235"/>
              </a:tblGrid>
              <a:tr h="192443">
                <a:tc gridSpan="4"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marL="0" marR="0" indent="0" algn="l" defTabSz="52143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ANALISI</a:t>
                      </a:r>
                      <a:r>
                        <a:rPr lang="it-IT" sz="12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 PER N° SECONDI</a:t>
                      </a:r>
                      <a:endParaRPr lang="it-IT" sz="1200" b="1" i="0" u="none" strike="noStrike" dirty="0" smtClean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6519" marR="6519" marT="6519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359801">
                <a:tc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Emittente</a:t>
                      </a:r>
                    </a:p>
                  </a:txBody>
                  <a:tcPr marL="12700" marR="12700" marT="1270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LUG 2017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LUG</a:t>
                      </a:r>
                      <a:r>
                        <a:rPr lang="it-IT" sz="12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 </a:t>
                      </a: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2016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Delta </a:t>
                      </a:r>
                      <a:b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</a:b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17 </a:t>
                      </a:r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vs </a:t>
                      </a: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16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</a:tr>
              <a:tr h="161186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TOT RADIO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1.410.922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1.414.880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RTL 102.5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131.078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133.275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-2%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105 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125.419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125.865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RISMI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122.445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136.365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-10%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24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121.820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64.590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89%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DEEJAY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121.060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120.115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RDS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115.096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139.744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-18%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VIRGIN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107.290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115.780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-7%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R101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105.330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102.690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CAPITAL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98.290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92.676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RMC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91.008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92.295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KISS KISS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88.360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103.645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-15%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55.740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50.005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M2O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51.102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43.930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16%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50.039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49.760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CNR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22.635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39.495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-43%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4.210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4.650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-9%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ell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6855498"/>
              </p:ext>
            </p:extLst>
          </p:nvPr>
        </p:nvGraphicFramePr>
        <p:xfrm>
          <a:off x="4582213" y="1841117"/>
          <a:ext cx="3376410" cy="3453168"/>
        </p:xfrm>
        <a:graphic>
          <a:graphicData uri="http://schemas.openxmlformats.org/drawingml/2006/table">
            <a:tbl>
              <a:tblPr firstRow="1" bandRow="1"/>
              <a:tblGrid>
                <a:gridCol w="1143705"/>
                <a:gridCol w="744235"/>
                <a:gridCol w="744235"/>
                <a:gridCol w="744235"/>
              </a:tblGrid>
              <a:tr h="192443">
                <a:tc gridSpan="4"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marL="0" marR="0" indent="0" algn="l" defTabSz="52143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ANALISI</a:t>
                      </a:r>
                      <a:r>
                        <a:rPr lang="it-IT" sz="12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 PER N° CAMPAGNE</a:t>
                      </a:r>
                      <a:endParaRPr lang="it-IT" sz="1200" b="1" i="0" u="none" strike="noStrike" dirty="0" smtClean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6519" marR="6519" marT="6519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320978">
                <a:tc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Emittente</a:t>
                      </a:r>
                    </a:p>
                  </a:txBody>
                  <a:tcPr marL="12700" marR="12700" marT="1270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LUG 2017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LUG</a:t>
                      </a:r>
                      <a:r>
                        <a:rPr lang="it-IT" sz="12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 </a:t>
                      </a: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2016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Delta </a:t>
                      </a:r>
                      <a:b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</a:b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17 </a:t>
                      </a:r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vs </a:t>
                      </a: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16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TOT RADIO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306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305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105 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99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21%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DEEJAY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RISMI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RDS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117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-13%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RTL 102.5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99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R101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89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-4%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CAPITAL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15%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RMC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-4%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VIRGIN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79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KISS KISS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-5%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24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16%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37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23%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M2O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26%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CNR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-9%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el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2059685"/>
              </p:ext>
            </p:extLst>
          </p:nvPr>
        </p:nvGraphicFramePr>
        <p:xfrm>
          <a:off x="8139556" y="1841117"/>
          <a:ext cx="3376410" cy="3453168"/>
        </p:xfrm>
        <a:graphic>
          <a:graphicData uri="http://schemas.openxmlformats.org/drawingml/2006/table">
            <a:tbl>
              <a:tblPr firstRow="1" bandRow="1"/>
              <a:tblGrid>
                <a:gridCol w="1143705"/>
                <a:gridCol w="744235"/>
                <a:gridCol w="744235"/>
                <a:gridCol w="744235"/>
              </a:tblGrid>
              <a:tr h="192443">
                <a:tc gridSpan="4"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marL="0" marR="0" indent="0" algn="l" defTabSz="52143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ANALISI</a:t>
                      </a:r>
                      <a:r>
                        <a:rPr lang="it-IT" sz="12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 PER N° CLIENTI</a:t>
                      </a:r>
                      <a:endParaRPr lang="it-IT" sz="1200" b="1" i="0" u="none" strike="noStrike" dirty="0" smtClean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6519" marR="6519" marT="6519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359801">
                <a:tc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Emittente</a:t>
                      </a:r>
                    </a:p>
                  </a:txBody>
                  <a:tcPr marL="12700" marR="12700" marT="1270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LUG 2017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LUG</a:t>
                      </a:r>
                      <a:r>
                        <a:rPr lang="it-IT" sz="12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 </a:t>
                      </a: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2016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Delta </a:t>
                      </a:r>
                      <a:b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</a:b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17 </a:t>
                      </a:r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vs </a:t>
                      </a: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16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TOT RADIO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195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218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-11%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105 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-4%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DEEJAY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RTL 102.5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69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RDS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-24%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RISMI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59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-18%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R101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RMC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-11%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24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47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59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-20%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VIRGIN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47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-8%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CAPITAL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-2%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-22%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KISS KISS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-24%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M2O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CNR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139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56"/>
          <p:cNvSpPr txBox="1">
            <a:spLocks noChangeArrowheads="1"/>
          </p:cNvSpPr>
          <p:nvPr/>
        </p:nvSpPr>
        <p:spPr bwMode="auto">
          <a:xfrm>
            <a:off x="1044576" y="6600039"/>
            <a:ext cx="1339810" cy="25796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square" lIns="92841" tIns="46421" rIns="92841" bIns="46421" anchor="b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28522">
              <a:spcBef>
                <a:spcPts val="305"/>
              </a:spcBef>
              <a:buNone/>
              <a:defRPr/>
            </a:pPr>
            <a:r>
              <a:rPr lang="it-IT" altLang="it-IT" sz="1067" spc="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Fonte: Nielsen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B213E47-7D87-1444-9A76-101074257B51}" type="slidenum">
              <a:rPr lang="it-IT" smtClean="0"/>
              <a:pPr/>
              <a:t>5</a:t>
            </a:fld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1033000" y="875953"/>
            <a:ext cx="8441925" cy="6093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609585">
              <a:lnSpc>
                <a:spcPct val="90000"/>
              </a:lnSpc>
            </a:pPr>
            <a:r>
              <a:rPr lang="it-IT" sz="2400" b="1" dirty="0">
                <a:solidFill>
                  <a:prstClr val="black"/>
                </a:solidFill>
                <a:latin typeface="TrebuchetMS-Bold"/>
                <a:cs typeface="TrebuchetMS-Bold"/>
              </a:rPr>
              <a:t>ANALISI NIELSEN MULTIMEZZO PER N. ANNUNCI</a:t>
            </a:r>
          </a:p>
          <a:p>
            <a:pPr>
              <a:lnSpc>
                <a:spcPct val="90000"/>
              </a:lnSpc>
            </a:pPr>
            <a:endParaRPr lang="it-IT" sz="400" b="1" dirty="0">
              <a:latin typeface="TrebuchetMS-Bold"/>
              <a:cs typeface="TrebuchetMS-Bold"/>
            </a:endParaRPr>
          </a:p>
          <a:p>
            <a:pPr>
              <a:lnSpc>
                <a:spcPct val="90000"/>
              </a:lnSpc>
            </a:pPr>
            <a:r>
              <a:rPr lang="it-IT" sz="1600" b="1" i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Luglio 2017</a:t>
            </a:r>
            <a:endParaRPr lang="it-IT" sz="1200" b="1" dirty="0">
              <a:latin typeface="TrebuchetMS-Bold"/>
              <a:cs typeface="TrebuchetMS-Bold"/>
            </a:endParaRPr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1656620"/>
              </p:ext>
            </p:extLst>
          </p:nvPr>
        </p:nvGraphicFramePr>
        <p:xfrm>
          <a:off x="2937729" y="1194096"/>
          <a:ext cx="8720185" cy="528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98125"/>
                <a:gridCol w="824412"/>
                <a:gridCol w="824412"/>
                <a:gridCol w="824412"/>
                <a:gridCol w="824412"/>
                <a:gridCol w="824412"/>
              </a:tblGrid>
              <a:tr h="589280">
                <a:tc>
                  <a:txBody>
                    <a:bodyPr/>
                    <a:lstStyle/>
                    <a:p>
                      <a:pPr algn="l"/>
                      <a:r>
                        <a:rPr lang="it-IT" sz="1300" dirty="0" smtClean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TOTALE</a:t>
                      </a:r>
                      <a:r>
                        <a:rPr lang="it-IT" sz="1300" baseline="0" dirty="0" smtClean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 ANNUNCI LUG 2017: </a:t>
                      </a:r>
                      <a:r>
                        <a:rPr lang="it-IT" sz="1600" u="sng" baseline="0" dirty="0" smtClean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1.044.295</a:t>
                      </a:r>
                      <a:r>
                        <a:rPr lang="it-IT" sz="1600" u="none" baseline="0" dirty="0" smtClean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 </a:t>
                      </a:r>
                      <a:r>
                        <a:rPr lang="it-IT" sz="1200" baseline="0" dirty="0" smtClean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(+5% vs 2016)</a:t>
                      </a:r>
                      <a:endParaRPr lang="it-IT" sz="1200" dirty="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QUOTE</a:t>
                      </a:r>
                      <a:r>
                        <a:rPr lang="it-IT" sz="1200" baseline="0" dirty="0" smtClean="0">
                          <a:latin typeface="Franklin Gothic Book" panose="020B0503020102020204" pitchFamily="34" charset="0"/>
                        </a:rPr>
                        <a:t> </a:t>
                      </a:r>
                      <a:r>
                        <a:rPr lang="it-IT" sz="900" baseline="0" dirty="0" smtClean="0">
                          <a:latin typeface="Franklin Gothic Book" panose="020B0503020102020204" pitchFamily="34" charset="0"/>
                        </a:rPr>
                        <a:t>SETTORE VS TOTALE</a:t>
                      </a:r>
                      <a:endParaRPr lang="it-IT" sz="9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 smtClean="0">
                          <a:latin typeface="Franklin Gothic Book" panose="020B0503020102020204" pitchFamily="34" charset="0"/>
                        </a:rPr>
                        <a:t>SHARE %</a:t>
                      </a:r>
                    </a:p>
                    <a:p>
                      <a:pPr algn="ctr"/>
                      <a:r>
                        <a:rPr lang="it-IT" sz="1100" dirty="0" smtClean="0">
                          <a:latin typeface="Franklin Gothic Book" panose="020B0503020102020204" pitchFamily="34" charset="0"/>
                        </a:rPr>
                        <a:t>TV</a:t>
                      </a:r>
                      <a:endParaRPr lang="it-IT" sz="11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 smtClean="0">
                          <a:latin typeface="Franklin Gothic Book" panose="020B0503020102020204" pitchFamily="34" charset="0"/>
                        </a:rPr>
                        <a:t>SHARE %</a:t>
                      </a:r>
                    </a:p>
                    <a:p>
                      <a:pPr algn="ctr"/>
                      <a:r>
                        <a:rPr lang="it-IT" sz="1100" dirty="0" smtClean="0">
                          <a:latin typeface="Franklin Gothic Book" panose="020B0503020102020204" pitchFamily="34" charset="0"/>
                        </a:rPr>
                        <a:t>RADIO</a:t>
                      </a:r>
                      <a:endParaRPr lang="it-IT" sz="11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 smtClean="0">
                          <a:latin typeface="Franklin Gothic Book" panose="020B0503020102020204" pitchFamily="34" charset="0"/>
                        </a:rPr>
                        <a:t>SHARE %</a:t>
                      </a:r>
                    </a:p>
                    <a:p>
                      <a:pPr algn="ctr"/>
                      <a:r>
                        <a:rPr lang="it-IT" sz="800" dirty="0" smtClean="0">
                          <a:latin typeface="Franklin Gothic Book" panose="020B0503020102020204" pitchFamily="34" charset="0"/>
                        </a:rPr>
                        <a:t>QUOTIDIANI</a:t>
                      </a:r>
                      <a:endParaRPr lang="it-IT" sz="8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 smtClean="0">
                          <a:latin typeface="Franklin Gothic Book" panose="020B0503020102020204" pitchFamily="34" charset="0"/>
                        </a:rPr>
                        <a:t>SHARE</a:t>
                      </a:r>
                      <a:r>
                        <a:rPr lang="it-IT" sz="1100" baseline="0" dirty="0" smtClean="0">
                          <a:latin typeface="Franklin Gothic Book" panose="020B0503020102020204" pitchFamily="34" charset="0"/>
                        </a:rPr>
                        <a:t> %</a:t>
                      </a:r>
                    </a:p>
                    <a:p>
                      <a:pPr algn="ctr"/>
                      <a:r>
                        <a:rPr lang="it-IT" sz="800" baseline="0" dirty="0" smtClean="0">
                          <a:latin typeface="Franklin Gothic Book" panose="020B0503020102020204" pitchFamily="34" charset="0"/>
                        </a:rPr>
                        <a:t>PERIODICI</a:t>
                      </a:r>
                      <a:endParaRPr lang="it-IT" sz="8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/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16,7%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93,2%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6,1%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10,1%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99,3%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9,0%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93,5%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8,8%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94,1%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8,5%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93,4%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6,9%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94,9%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6,7%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47,8%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51,2%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56,4%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39,9%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87,5%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11,9%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76,4%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18,0%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92,0%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78,9%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18,8%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73,0%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21,5%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74,2%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19,9%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91,4%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77,4%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14,6%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73,0%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19,4%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6,4%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54,7%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20,2%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21,7%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67,9%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8,3%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12,3%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11,6%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65,0%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30,7%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77,5%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13,7%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77,1%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8,0%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9,0%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19,3%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80,7%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  <p:sp>
        <p:nvSpPr>
          <p:cNvPr id="10" name="CasellaDiTesto 9"/>
          <p:cNvSpPr txBox="1"/>
          <p:nvPr/>
        </p:nvSpPr>
        <p:spPr>
          <a:xfrm>
            <a:off x="3200255" y="6539951"/>
            <a:ext cx="108000" cy="10800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defTabSz="609585"/>
            <a:endParaRPr lang="it-IT" sz="2400" dirty="0">
              <a:solidFill>
                <a:prstClr val="black"/>
              </a:solidFill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3310270" y="6465679"/>
            <a:ext cx="429624" cy="256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/>
            <a:r>
              <a:rPr lang="it-IT" sz="1067" dirty="0">
                <a:solidFill>
                  <a:prstClr val="black"/>
                </a:solidFill>
              </a:rPr>
              <a:t>TV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4086198" y="6539951"/>
            <a:ext cx="108000" cy="10800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defTabSz="609585"/>
            <a:endParaRPr lang="it-IT" sz="2400" dirty="0">
              <a:solidFill>
                <a:prstClr val="black"/>
              </a:solidFill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4192898" y="6465679"/>
            <a:ext cx="637415" cy="256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/>
            <a:r>
              <a:rPr lang="it-IT" sz="1067" dirty="0">
                <a:solidFill>
                  <a:prstClr val="black"/>
                </a:solidFill>
              </a:rPr>
              <a:t>RADIO</a:t>
            </a:r>
          </a:p>
        </p:txBody>
      </p:sp>
      <p:sp>
        <p:nvSpPr>
          <p:cNvPr id="17" name="CasellaDiTesto 16"/>
          <p:cNvSpPr txBox="1"/>
          <p:nvPr/>
        </p:nvSpPr>
        <p:spPr>
          <a:xfrm>
            <a:off x="5094306" y="6539951"/>
            <a:ext cx="108000" cy="108000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defTabSz="609585"/>
            <a:endParaRPr lang="it-IT" sz="2400" dirty="0">
              <a:solidFill>
                <a:prstClr val="black"/>
              </a:solidFill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5192749" y="6465679"/>
            <a:ext cx="987424" cy="256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/>
            <a:r>
              <a:rPr lang="it-IT" sz="1067" dirty="0">
                <a:solidFill>
                  <a:prstClr val="black"/>
                </a:solidFill>
              </a:rPr>
              <a:t>QUOTIDIANI</a:t>
            </a:r>
          </a:p>
        </p:txBody>
      </p:sp>
      <p:sp>
        <p:nvSpPr>
          <p:cNvPr id="21" name="CasellaDiTesto 20"/>
          <p:cNvSpPr txBox="1"/>
          <p:nvPr/>
        </p:nvSpPr>
        <p:spPr>
          <a:xfrm>
            <a:off x="6457013" y="6539951"/>
            <a:ext cx="108000" cy="108000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defTabSz="609585"/>
            <a:endParaRPr lang="it-IT" sz="2400" dirty="0">
              <a:solidFill>
                <a:prstClr val="black"/>
              </a:solidFill>
            </a:endParaRPr>
          </a:p>
        </p:txBody>
      </p:sp>
      <p:sp>
        <p:nvSpPr>
          <p:cNvPr id="22" name="CasellaDiTesto 21"/>
          <p:cNvSpPr txBox="1"/>
          <p:nvPr/>
        </p:nvSpPr>
        <p:spPr>
          <a:xfrm>
            <a:off x="6567028" y="6465679"/>
            <a:ext cx="865467" cy="256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/>
            <a:r>
              <a:rPr lang="it-IT" sz="1067" dirty="0">
                <a:solidFill>
                  <a:prstClr val="black"/>
                </a:solidFill>
              </a:rPr>
              <a:t>PERIODICI</a:t>
            </a:r>
          </a:p>
        </p:txBody>
      </p:sp>
      <p:graphicFrame>
        <p:nvGraphicFramePr>
          <p:cNvPr id="19" name="Grafico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2057816"/>
              </p:ext>
            </p:extLst>
          </p:nvPr>
        </p:nvGraphicFramePr>
        <p:xfrm>
          <a:off x="1305648" y="1682386"/>
          <a:ext cx="6471889" cy="49176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57820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56"/>
          <p:cNvSpPr txBox="1">
            <a:spLocks noChangeArrowheads="1"/>
          </p:cNvSpPr>
          <p:nvPr/>
        </p:nvSpPr>
        <p:spPr bwMode="auto">
          <a:xfrm>
            <a:off x="1044576" y="6600039"/>
            <a:ext cx="1339810" cy="25796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square" lIns="92841" tIns="46421" rIns="92841" bIns="46421" anchor="b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28522">
              <a:spcBef>
                <a:spcPts val="305"/>
              </a:spcBef>
              <a:buNone/>
              <a:defRPr/>
            </a:pPr>
            <a:r>
              <a:rPr lang="it-IT" altLang="it-IT" sz="1067" spc="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Fonte: Nielsen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B213E47-7D87-1444-9A76-101074257B51}" type="slidenum">
              <a:rPr lang="it-IT" smtClean="0"/>
              <a:pPr/>
              <a:t>6</a:t>
            </a:fld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1033000" y="875953"/>
            <a:ext cx="8441925" cy="6093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609585">
              <a:lnSpc>
                <a:spcPct val="90000"/>
              </a:lnSpc>
            </a:pPr>
            <a:r>
              <a:rPr lang="it-IT" sz="2400" b="1" dirty="0">
                <a:solidFill>
                  <a:prstClr val="black"/>
                </a:solidFill>
                <a:latin typeface="TrebuchetMS-Bold"/>
                <a:cs typeface="TrebuchetMS-Bold"/>
              </a:rPr>
              <a:t>ANALISI NIELSEN MULTIMEZZO PER </a:t>
            </a:r>
            <a:r>
              <a:rPr lang="it-IT" sz="2400" b="1" dirty="0" smtClean="0">
                <a:solidFill>
                  <a:prstClr val="black"/>
                </a:solidFill>
                <a:latin typeface="TrebuchetMS-Bold"/>
                <a:cs typeface="TrebuchetMS-Bold"/>
              </a:rPr>
              <a:t>INVESTIMENTI</a:t>
            </a:r>
            <a:endParaRPr lang="it-IT" sz="2400" b="1" dirty="0">
              <a:solidFill>
                <a:prstClr val="black"/>
              </a:solidFill>
              <a:latin typeface="TrebuchetMS-Bold"/>
              <a:cs typeface="TrebuchetMS-Bold"/>
            </a:endParaRPr>
          </a:p>
          <a:p>
            <a:pPr>
              <a:lnSpc>
                <a:spcPct val="90000"/>
              </a:lnSpc>
            </a:pPr>
            <a:endParaRPr lang="it-IT" sz="400" b="1" dirty="0">
              <a:latin typeface="TrebuchetMS-Bold"/>
              <a:cs typeface="TrebuchetMS-Bold"/>
            </a:endParaRPr>
          </a:p>
          <a:p>
            <a:pPr>
              <a:lnSpc>
                <a:spcPct val="90000"/>
              </a:lnSpc>
            </a:pPr>
            <a:r>
              <a:rPr lang="it-IT" sz="1600" b="1" i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Luglio 2017</a:t>
            </a:r>
            <a:endParaRPr lang="it-IT" sz="1200" b="1" dirty="0">
              <a:latin typeface="TrebuchetMS-Bold"/>
              <a:cs typeface="TrebuchetMS-Bold"/>
            </a:endParaRPr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0254129"/>
              </p:ext>
            </p:extLst>
          </p:nvPr>
        </p:nvGraphicFramePr>
        <p:xfrm>
          <a:off x="2972452" y="1194096"/>
          <a:ext cx="8592453" cy="528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2961"/>
                <a:gridCol w="989873"/>
                <a:gridCol w="989873"/>
                <a:gridCol w="989873"/>
                <a:gridCol w="989873"/>
              </a:tblGrid>
              <a:tr h="589280">
                <a:tc>
                  <a:txBody>
                    <a:bodyPr/>
                    <a:lstStyle/>
                    <a:p>
                      <a:pPr algn="l"/>
                      <a:r>
                        <a:rPr lang="it-IT" sz="1300" dirty="0" smtClean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TOT</a:t>
                      </a:r>
                      <a:r>
                        <a:rPr lang="it-IT" sz="1300" baseline="0" dirty="0" smtClean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 INVESTIMENTI LUG 2017: </a:t>
                      </a:r>
                      <a:r>
                        <a:rPr lang="it-IT" sz="1600" u="sng" baseline="0" dirty="0" smtClean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€ 47.516.000</a:t>
                      </a:r>
                      <a:r>
                        <a:rPr lang="it-IT" sz="1600" baseline="0" dirty="0" smtClean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 </a:t>
                      </a:r>
                      <a:r>
                        <a:rPr lang="it-IT" sz="1200" baseline="0" dirty="0" smtClean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(+4% vs 2016)</a:t>
                      </a:r>
                      <a:endParaRPr lang="it-IT" sz="1200" dirty="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QUOTE</a:t>
                      </a:r>
                      <a:r>
                        <a:rPr lang="it-IT" sz="1200" baseline="0" dirty="0" smtClean="0">
                          <a:latin typeface="Franklin Gothic Book" panose="020B0503020102020204" pitchFamily="34" charset="0"/>
                        </a:rPr>
                        <a:t> </a:t>
                      </a:r>
                      <a:r>
                        <a:rPr lang="it-IT" sz="900" baseline="0" dirty="0" smtClean="0">
                          <a:latin typeface="Franklin Gothic Book" panose="020B0503020102020204" pitchFamily="34" charset="0"/>
                        </a:rPr>
                        <a:t>SETTORE VS TOTALE</a:t>
                      </a:r>
                      <a:endParaRPr lang="it-IT" sz="9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SHARE %</a:t>
                      </a:r>
                    </a:p>
                    <a:p>
                      <a:pPr algn="ctr"/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INTERNET</a:t>
                      </a:r>
                      <a:endParaRPr lang="it-IT" sz="12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SHARE %</a:t>
                      </a:r>
                    </a:p>
                    <a:p>
                      <a:pPr algn="ctr"/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OOH</a:t>
                      </a:r>
                      <a:endParaRPr lang="it-IT" sz="12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SHARE %</a:t>
                      </a:r>
                    </a:p>
                    <a:p>
                      <a:pPr marL="0" algn="ctr" defTabSz="457200" rtl="0" eaLnBrk="1" latinLnBrk="0" hangingPunct="1"/>
                      <a:r>
                        <a:rPr lang="it-IT" sz="1200" b="1" kern="1200" dirty="0" smtClean="0">
                          <a:solidFill>
                            <a:schemeClr val="lt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CINEMA</a:t>
                      </a:r>
                      <a:endParaRPr lang="it-IT" sz="1200" b="1" kern="1200" dirty="0">
                        <a:solidFill>
                          <a:schemeClr val="lt1"/>
                        </a:solidFill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 marL="121920" marR="121920" marT="60960" marB="60960" anchor="ctr"/>
                </a:tc>
              </a:tr>
              <a:tr h="189262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23,9%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98,4%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10,1%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63,6%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35,6%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34,7%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63,2%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6,4%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50,6%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48,4%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6,0%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37,5%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61,5%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34,9%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64,6%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67,5%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30,4%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33,2%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66,3%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56,7%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39,5%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27,5%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70,6%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67,7%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30,5%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49,7%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48,0%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41,6%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58,4%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68,0%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32,0%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61,8%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38,2%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40,5%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59,5%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42,9%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57,1%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47,5%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52,5%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44,0%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46,6%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9,4%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75,1%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20,7%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45,5%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54,5%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55,7%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34,3%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39,3%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48,9%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11,8%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54,1%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45,9%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  <p:sp>
        <p:nvSpPr>
          <p:cNvPr id="10" name="CasellaDiTesto 9"/>
          <p:cNvSpPr txBox="1"/>
          <p:nvPr/>
        </p:nvSpPr>
        <p:spPr>
          <a:xfrm>
            <a:off x="3501209" y="6554358"/>
            <a:ext cx="108000" cy="10800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defTabSz="609585"/>
            <a:endParaRPr lang="it-IT" sz="2400" dirty="0">
              <a:solidFill>
                <a:prstClr val="black"/>
              </a:solidFill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3634374" y="6465684"/>
            <a:ext cx="800319" cy="256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/>
            <a:r>
              <a:rPr lang="it-IT" sz="1067" dirty="0">
                <a:solidFill>
                  <a:prstClr val="black"/>
                </a:solidFill>
              </a:rPr>
              <a:t>INTERNET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4728256" y="6554358"/>
            <a:ext cx="108000" cy="10800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defTabSz="609585"/>
            <a:endParaRPr lang="it-IT" sz="2400" dirty="0">
              <a:solidFill>
                <a:prstClr val="black"/>
              </a:solidFill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4856831" y="6465684"/>
            <a:ext cx="1197264" cy="256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/>
            <a:r>
              <a:rPr lang="it-IT" sz="1067" dirty="0">
                <a:solidFill>
                  <a:prstClr val="black"/>
                </a:solidFill>
              </a:rPr>
              <a:t>OUT OF HOME</a:t>
            </a:r>
          </a:p>
        </p:txBody>
      </p:sp>
      <p:sp>
        <p:nvSpPr>
          <p:cNvPr id="17" name="CasellaDiTesto 16"/>
          <p:cNvSpPr txBox="1"/>
          <p:nvPr/>
        </p:nvSpPr>
        <p:spPr>
          <a:xfrm>
            <a:off x="6347657" y="6554358"/>
            <a:ext cx="108000" cy="108000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defTabSz="609585"/>
            <a:endParaRPr lang="it-IT" sz="2400" dirty="0">
              <a:solidFill>
                <a:prstClr val="black"/>
              </a:solidFill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6480822" y="6465684"/>
            <a:ext cx="987424" cy="256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/>
            <a:r>
              <a:rPr lang="it-IT" sz="1067" dirty="0">
                <a:solidFill>
                  <a:prstClr val="black"/>
                </a:solidFill>
              </a:rPr>
              <a:t>CINEMA</a:t>
            </a:r>
          </a:p>
        </p:txBody>
      </p:sp>
      <p:graphicFrame>
        <p:nvGraphicFramePr>
          <p:cNvPr id="13" name="Grafico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6314984"/>
              </p:ext>
            </p:extLst>
          </p:nvPr>
        </p:nvGraphicFramePr>
        <p:xfrm>
          <a:off x="1320122" y="1678451"/>
          <a:ext cx="6572250" cy="4908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439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56"/>
          <p:cNvSpPr txBox="1">
            <a:spLocks noChangeArrowheads="1"/>
          </p:cNvSpPr>
          <p:nvPr/>
        </p:nvSpPr>
        <p:spPr bwMode="auto">
          <a:xfrm>
            <a:off x="1044576" y="6600039"/>
            <a:ext cx="1339810" cy="25796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square" lIns="92841" tIns="46421" rIns="92841" bIns="46421" anchor="b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28522">
              <a:spcBef>
                <a:spcPts val="305"/>
              </a:spcBef>
              <a:buNone/>
              <a:defRPr/>
            </a:pPr>
            <a:r>
              <a:rPr lang="it-IT" altLang="it-IT" sz="1067" spc="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Fonte: Nielsen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B213E47-7D87-1444-9A76-101074257B51}" type="slidenum">
              <a:rPr lang="it-IT" smtClean="0"/>
              <a:pPr/>
              <a:t>7</a:t>
            </a:fld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1033000" y="875953"/>
            <a:ext cx="8441925" cy="6093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609585">
              <a:lnSpc>
                <a:spcPct val="90000"/>
              </a:lnSpc>
            </a:pPr>
            <a:r>
              <a:rPr lang="it-IT" sz="2400" b="1" dirty="0">
                <a:solidFill>
                  <a:prstClr val="black"/>
                </a:solidFill>
                <a:latin typeface="TrebuchetMS-Bold"/>
                <a:cs typeface="TrebuchetMS-Bold"/>
              </a:rPr>
              <a:t>ANALISI NIELSEN MULTIMEZZO PER N. ANNUNCI</a:t>
            </a:r>
          </a:p>
          <a:p>
            <a:pPr>
              <a:lnSpc>
                <a:spcPct val="90000"/>
              </a:lnSpc>
            </a:pPr>
            <a:endParaRPr lang="it-IT" sz="400" b="1" dirty="0">
              <a:latin typeface="TrebuchetMS-Bold"/>
              <a:cs typeface="TrebuchetMS-Bold"/>
            </a:endParaRPr>
          </a:p>
          <a:p>
            <a:pPr>
              <a:lnSpc>
                <a:spcPct val="90000"/>
              </a:lnSpc>
            </a:pPr>
            <a:r>
              <a:rPr lang="it-IT" sz="1600" b="1" i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Agosto 2017</a:t>
            </a:r>
            <a:endParaRPr lang="it-IT" sz="1200" b="1" dirty="0">
              <a:latin typeface="TrebuchetMS-Bold"/>
              <a:cs typeface="TrebuchetMS-Bold"/>
            </a:endParaRPr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5782284"/>
              </p:ext>
            </p:extLst>
          </p:nvPr>
        </p:nvGraphicFramePr>
        <p:xfrm>
          <a:off x="2937729" y="1194096"/>
          <a:ext cx="8720185" cy="528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98125"/>
                <a:gridCol w="824412"/>
                <a:gridCol w="824412"/>
                <a:gridCol w="824412"/>
                <a:gridCol w="824412"/>
                <a:gridCol w="824412"/>
              </a:tblGrid>
              <a:tr h="589280">
                <a:tc>
                  <a:txBody>
                    <a:bodyPr/>
                    <a:lstStyle/>
                    <a:p>
                      <a:pPr algn="l"/>
                      <a:r>
                        <a:rPr lang="it-IT" sz="1300" dirty="0" smtClean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TOTALE</a:t>
                      </a:r>
                      <a:r>
                        <a:rPr lang="it-IT" sz="1300" baseline="0" dirty="0" smtClean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 ANNUNCI AGO 2017: </a:t>
                      </a:r>
                      <a:r>
                        <a:rPr lang="it-IT" sz="1600" u="sng" baseline="0" dirty="0" smtClean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669.889</a:t>
                      </a:r>
                      <a:r>
                        <a:rPr lang="it-IT" sz="1600" u="none" baseline="0" dirty="0" smtClean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 </a:t>
                      </a:r>
                      <a:r>
                        <a:rPr lang="it-IT" sz="1200" baseline="0" dirty="0" smtClean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(+9% vs 2016)</a:t>
                      </a:r>
                      <a:endParaRPr lang="it-IT" sz="1200" dirty="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QUOTE</a:t>
                      </a:r>
                      <a:r>
                        <a:rPr lang="it-IT" sz="1200" baseline="0" dirty="0" smtClean="0">
                          <a:latin typeface="Franklin Gothic Book" panose="020B0503020102020204" pitchFamily="34" charset="0"/>
                        </a:rPr>
                        <a:t> </a:t>
                      </a:r>
                      <a:r>
                        <a:rPr lang="it-IT" sz="900" baseline="0" dirty="0" smtClean="0">
                          <a:latin typeface="Franklin Gothic Book" panose="020B0503020102020204" pitchFamily="34" charset="0"/>
                        </a:rPr>
                        <a:t>SETTORE VS TOTALE</a:t>
                      </a:r>
                      <a:endParaRPr lang="it-IT" sz="9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 smtClean="0">
                          <a:latin typeface="Franklin Gothic Book" panose="020B0503020102020204" pitchFamily="34" charset="0"/>
                        </a:rPr>
                        <a:t>SHARE %</a:t>
                      </a:r>
                    </a:p>
                    <a:p>
                      <a:pPr algn="ctr"/>
                      <a:r>
                        <a:rPr lang="it-IT" sz="1100" dirty="0" smtClean="0">
                          <a:latin typeface="Franklin Gothic Book" panose="020B0503020102020204" pitchFamily="34" charset="0"/>
                        </a:rPr>
                        <a:t>TV</a:t>
                      </a:r>
                      <a:endParaRPr lang="it-IT" sz="11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 smtClean="0">
                          <a:latin typeface="Franklin Gothic Book" panose="020B0503020102020204" pitchFamily="34" charset="0"/>
                        </a:rPr>
                        <a:t>SHARE %</a:t>
                      </a:r>
                    </a:p>
                    <a:p>
                      <a:pPr algn="ctr"/>
                      <a:r>
                        <a:rPr lang="it-IT" sz="1100" dirty="0" smtClean="0">
                          <a:latin typeface="Franklin Gothic Book" panose="020B0503020102020204" pitchFamily="34" charset="0"/>
                        </a:rPr>
                        <a:t>RADIO</a:t>
                      </a:r>
                      <a:endParaRPr lang="it-IT" sz="11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 smtClean="0">
                          <a:latin typeface="Franklin Gothic Book" panose="020B0503020102020204" pitchFamily="34" charset="0"/>
                        </a:rPr>
                        <a:t>SHARE %</a:t>
                      </a:r>
                    </a:p>
                    <a:p>
                      <a:pPr algn="ctr"/>
                      <a:r>
                        <a:rPr lang="it-IT" sz="800" dirty="0" smtClean="0">
                          <a:latin typeface="Franklin Gothic Book" panose="020B0503020102020204" pitchFamily="34" charset="0"/>
                        </a:rPr>
                        <a:t>QUOTIDIANI</a:t>
                      </a:r>
                      <a:endParaRPr lang="it-IT" sz="8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 smtClean="0">
                          <a:latin typeface="Franklin Gothic Book" panose="020B0503020102020204" pitchFamily="34" charset="0"/>
                        </a:rPr>
                        <a:t>SHARE</a:t>
                      </a:r>
                      <a:r>
                        <a:rPr lang="it-IT" sz="1100" baseline="0" dirty="0" smtClean="0">
                          <a:latin typeface="Franklin Gothic Book" panose="020B0503020102020204" pitchFamily="34" charset="0"/>
                        </a:rPr>
                        <a:t> %</a:t>
                      </a:r>
                    </a:p>
                    <a:p>
                      <a:pPr algn="ctr"/>
                      <a:r>
                        <a:rPr lang="it-IT" sz="800" baseline="0" dirty="0" smtClean="0">
                          <a:latin typeface="Franklin Gothic Book" panose="020B0503020102020204" pitchFamily="34" charset="0"/>
                        </a:rPr>
                        <a:t>PERIODICI</a:t>
                      </a:r>
                      <a:endParaRPr lang="it-IT" sz="8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/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16,3%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96,5%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10,4%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98,6%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9,3%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86,3%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11,2%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8,9%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97,3%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8,2%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96,8%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91,6%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94,2%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99,9%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52,6%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45,3%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48,8%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45,7%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84,9%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12,5%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83,5%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10,4%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78,1%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11,3%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9,4%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79,8%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13,9%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80,6%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8,8%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8,7%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71,6%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19,3%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8,2%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92,6%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6,0%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82,8%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8,0%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62,6%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18,0%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14,9%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87,5%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9,3%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84,9%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9,6%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87,1%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9,5%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19,7%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58,8%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36,0%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47,8%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11,7%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  <p:sp>
        <p:nvSpPr>
          <p:cNvPr id="10" name="CasellaDiTesto 9"/>
          <p:cNvSpPr txBox="1"/>
          <p:nvPr/>
        </p:nvSpPr>
        <p:spPr>
          <a:xfrm>
            <a:off x="3200255" y="6539951"/>
            <a:ext cx="108000" cy="10800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defTabSz="609585"/>
            <a:endParaRPr lang="it-IT" sz="2400" dirty="0">
              <a:solidFill>
                <a:prstClr val="black"/>
              </a:solidFill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3310270" y="6465679"/>
            <a:ext cx="429624" cy="256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/>
            <a:r>
              <a:rPr lang="it-IT" sz="1067" dirty="0">
                <a:solidFill>
                  <a:prstClr val="black"/>
                </a:solidFill>
              </a:rPr>
              <a:t>TV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4086198" y="6539951"/>
            <a:ext cx="108000" cy="10800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defTabSz="609585"/>
            <a:endParaRPr lang="it-IT" sz="2400" dirty="0">
              <a:solidFill>
                <a:prstClr val="black"/>
              </a:solidFill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4192898" y="6465679"/>
            <a:ext cx="637415" cy="256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/>
            <a:r>
              <a:rPr lang="it-IT" sz="1067" dirty="0">
                <a:solidFill>
                  <a:prstClr val="black"/>
                </a:solidFill>
              </a:rPr>
              <a:t>RADIO</a:t>
            </a:r>
          </a:p>
        </p:txBody>
      </p:sp>
      <p:sp>
        <p:nvSpPr>
          <p:cNvPr id="17" name="CasellaDiTesto 16"/>
          <p:cNvSpPr txBox="1"/>
          <p:nvPr/>
        </p:nvSpPr>
        <p:spPr>
          <a:xfrm>
            <a:off x="5094306" y="6539951"/>
            <a:ext cx="108000" cy="108000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defTabSz="609585"/>
            <a:endParaRPr lang="it-IT" sz="2400" dirty="0">
              <a:solidFill>
                <a:prstClr val="black"/>
              </a:solidFill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5192749" y="6465679"/>
            <a:ext cx="987424" cy="256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/>
            <a:r>
              <a:rPr lang="it-IT" sz="1067" dirty="0">
                <a:solidFill>
                  <a:prstClr val="black"/>
                </a:solidFill>
              </a:rPr>
              <a:t>QUOTIDIANI</a:t>
            </a:r>
          </a:p>
        </p:txBody>
      </p:sp>
      <p:sp>
        <p:nvSpPr>
          <p:cNvPr id="21" name="CasellaDiTesto 20"/>
          <p:cNvSpPr txBox="1"/>
          <p:nvPr/>
        </p:nvSpPr>
        <p:spPr>
          <a:xfrm>
            <a:off x="6457013" y="6539951"/>
            <a:ext cx="108000" cy="108000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defTabSz="609585"/>
            <a:endParaRPr lang="it-IT" sz="2400" dirty="0">
              <a:solidFill>
                <a:prstClr val="black"/>
              </a:solidFill>
            </a:endParaRPr>
          </a:p>
        </p:txBody>
      </p:sp>
      <p:sp>
        <p:nvSpPr>
          <p:cNvPr id="22" name="CasellaDiTesto 21"/>
          <p:cNvSpPr txBox="1"/>
          <p:nvPr/>
        </p:nvSpPr>
        <p:spPr>
          <a:xfrm>
            <a:off x="6567028" y="6465679"/>
            <a:ext cx="865467" cy="256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/>
            <a:r>
              <a:rPr lang="it-IT" sz="1067" dirty="0">
                <a:solidFill>
                  <a:prstClr val="black"/>
                </a:solidFill>
              </a:rPr>
              <a:t>PERIODICI</a:t>
            </a:r>
          </a:p>
        </p:txBody>
      </p:sp>
      <p:graphicFrame>
        <p:nvGraphicFramePr>
          <p:cNvPr id="19" name="Grafico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8564812"/>
              </p:ext>
            </p:extLst>
          </p:nvPr>
        </p:nvGraphicFramePr>
        <p:xfrm>
          <a:off x="1303993" y="1666713"/>
          <a:ext cx="6329706" cy="4933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79283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56"/>
          <p:cNvSpPr txBox="1">
            <a:spLocks noChangeArrowheads="1"/>
          </p:cNvSpPr>
          <p:nvPr/>
        </p:nvSpPr>
        <p:spPr bwMode="auto">
          <a:xfrm>
            <a:off x="1044576" y="6600039"/>
            <a:ext cx="1339810" cy="25796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square" lIns="92841" tIns="46421" rIns="92841" bIns="46421" anchor="b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28522">
              <a:spcBef>
                <a:spcPts val="305"/>
              </a:spcBef>
              <a:buNone/>
              <a:defRPr/>
            </a:pPr>
            <a:r>
              <a:rPr lang="it-IT" altLang="it-IT" sz="1067" spc="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Fonte: Nielsen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B213E47-7D87-1444-9A76-101074257B51}" type="slidenum">
              <a:rPr lang="it-IT" smtClean="0"/>
              <a:pPr/>
              <a:t>8</a:t>
            </a:fld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1033000" y="875953"/>
            <a:ext cx="8441925" cy="6093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609585">
              <a:lnSpc>
                <a:spcPct val="90000"/>
              </a:lnSpc>
            </a:pPr>
            <a:r>
              <a:rPr lang="it-IT" sz="2400" b="1" dirty="0">
                <a:solidFill>
                  <a:prstClr val="black"/>
                </a:solidFill>
                <a:latin typeface="TrebuchetMS-Bold"/>
                <a:cs typeface="TrebuchetMS-Bold"/>
              </a:rPr>
              <a:t>ANALISI NIELSEN MULTIMEZZO PER </a:t>
            </a:r>
            <a:r>
              <a:rPr lang="it-IT" sz="2400" b="1" dirty="0" smtClean="0">
                <a:solidFill>
                  <a:prstClr val="black"/>
                </a:solidFill>
                <a:latin typeface="TrebuchetMS-Bold"/>
                <a:cs typeface="TrebuchetMS-Bold"/>
              </a:rPr>
              <a:t>INVESTIMENTI</a:t>
            </a:r>
            <a:endParaRPr lang="it-IT" sz="2400" b="1" dirty="0">
              <a:solidFill>
                <a:prstClr val="black"/>
              </a:solidFill>
              <a:latin typeface="TrebuchetMS-Bold"/>
              <a:cs typeface="TrebuchetMS-Bold"/>
            </a:endParaRPr>
          </a:p>
          <a:p>
            <a:pPr>
              <a:lnSpc>
                <a:spcPct val="90000"/>
              </a:lnSpc>
            </a:pPr>
            <a:endParaRPr lang="it-IT" sz="400" b="1" dirty="0">
              <a:latin typeface="TrebuchetMS-Bold"/>
              <a:cs typeface="TrebuchetMS-Bold"/>
            </a:endParaRPr>
          </a:p>
          <a:p>
            <a:pPr>
              <a:lnSpc>
                <a:spcPct val="90000"/>
              </a:lnSpc>
            </a:pPr>
            <a:r>
              <a:rPr lang="it-IT" sz="1600" b="1" i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Agosto </a:t>
            </a:r>
            <a:r>
              <a:rPr lang="it-IT" sz="1600" b="1" i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2017</a:t>
            </a:r>
            <a:endParaRPr lang="it-IT" sz="1200" b="1" dirty="0">
              <a:latin typeface="TrebuchetMS-Bold"/>
              <a:cs typeface="TrebuchetMS-Bold"/>
            </a:endParaRPr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8511627"/>
              </p:ext>
            </p:extLst>
          </p:nvPr>
        </p:nvGraphicFramePr>
        <p:xfrm>
          <a:off x="2972452" y="1194096"/>
          <a:ext cx="8592453" cy="528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2961"/>
                <a:gridCol w="989873"/>
                <a:gridCol w="989873"/>
                <a:gridCol w="989873"/>
                <a:gridCol w="989873"/>
              </a:tblGrid>
              <a:tr h="589280">
                <a:tc>
                  <a:txBody>
                    <a:bodyPr/>
                    <a:lstStyle/>
                    <a:p>
                      <a:pPr algn="l"/>
                      <a:r>
                        <a:rPr lang="it-IT" sz="1300" dirty="0" smtClean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TOT</a:t>
                      </a:r>
                      <a:r>
                        <a:rPr lang="it-IT" sz="1300" baseline="0" dirty="0" smtClean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 INVESTIMENTI AGO 2017: </a:t>
                      </a:r>
                      <a:r>
                        <a:rPr lang="it-IT" sz="1600" u="sng" baseline="0" dirty="0" smtClean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€ 31.754.000</a:t>
                      </a:r>
                      <a:r>
                        <a:rPr lang="it-IT" sz="1600" baseline="0" dirty="0" smtClean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 </a:t>
                      </a:r>
                      <a:r>
                        <a:rPr lang="it-IT" sz="1100" baseline="0" dirty="0" smtClean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(+32%</a:t>
                      </a:r>
                      <a:r>
                        <a:rPr lang="it-IT" sz="1100" baseline="0" dirty="0" smtClean="0">
                          <a:solidFill>
                            <a:srgbClr val="C00000"/>
                          </a:solidFill>
                          <a:latin typeface="Franklin Gothic Book" panose="020B0503020102020204" pitchFamily="34" charset="0"/>
                        </a:rPr>
                        <a:t> </a:t>
                      </a:r>
                      <a:r>
                        <a:rPr lang="it-IT" sz="1200" baseline="0" dirty="0" smtClean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vs 2016)</a:t>
                      </a:r>
                      <a:endParaRPr lang="it-IT" sz="1200" dirty="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QUOTE</a:t>
                      </a:r>
                      <a:r>
                        <a:rPr lang="it-IT" sz="1200" baseline="0" dirty="0" smtClean="0">
                          <a:latin typeface="Franklin Gothic Book" panose="020B0503020102020204" pitchFamily="34" charset="0"/>
                        </a:rPr>
                        <a:t> </a:t>
                      </a:r>
                      <a:r>
                        <a:rPr lang="it-IT" sz="900" baseline="0" dirty="0" smtClean="0">
                          <a:latin typeface="Franklin Gothic Book" panose="020B0503020102020204" pitchFamily="34" charset="0"/>
                        </a:rPr>
                        <a:t>SETTORE VS TOTALE</a:t>
                      </a:r>
                      <a:endParaRPr lang="it-IT" sz="9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SHARE %</a:t>
                      </a:r>
                    </a:p>
                    <a:p>
                      <a:pPr algn="ctr"/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INTERNET</a:t>
                      </a:r>
                      <a:endParaRPr lang="it-IT" sz="12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SHARE %</a:t>
                      </a:r>
                    </a:p>
                    <a:p>
                      <a:pPr algn="ctr"/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OOH</a:t>
                      </a:r>
                      <a:endParaRPr lang="it-IT" sz="12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SHARE %</a:t>
                      </a:r>
                    </a:p>
                    <a:p>
                      <a:pPr marL="0" algn="ctr" defTabSz="457200" rtl="0" eaLnBrk="1" latinLnBrk="0" hangingPunct="1"/>
                      <a:r>
                        <a:rPr lang="it-IT" sz="1200" b="1" kern="1200" dirty="0" smtClean="0">
                          <a:solidFill>
                            <a:schemeClr val="lt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CINEMA</a:t>
                      </a:r>
                      <a:endParaRPr lang="it-IT" sz="1200" b="1" kern="1200" dirty="0">
                        <a:solidFill>
                          <a:schemeClr val="lt1"/>
                        </a:solidFill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 marL="121920" marR="121920" marT="60960" marB="60960" anchor="ctr"/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39,4%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73,0%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27,0%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9,4%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72,0%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28,0%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6,8%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71,2%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28,8%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36,4%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63,6%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56,9%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43,1%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31,8%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68,2%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30,1%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69,9%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72,7%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27,3%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28,8%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71,2%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26,8%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73,2%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40,7%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59,3%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62,9%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37,1%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29,6%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70,4%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68,1%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31,9%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67,3%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32,7%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43,1%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56,9%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41,9%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58,1%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26,2%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73,8%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83,4%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16,6%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56,7%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43,3%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76,6%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23,4%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72,6%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27,4%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46,8%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53,2%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95,2%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1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  <p:sp>
        <p:nvSpPr>
          <p:cNvPr id="10" name="CasellaDiTesto 9"/>
          <p:cNvSpPr txBox="1"/>
          <p:nvPr/>
        </p:nvSpPr>
        <p:spPr>
          <a:xfrm>
            <a:off x="3501209" y="6554358"/>
            <a:ext cx="108000" cy="10800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defTabSz="609585"/>
            <a:endParaRPr lang="it-IT" sz="2400" dirty="0">
              <a:solidFill>
                <a:prstClr val="black"/>
              </a:solidFill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3634374" y="6465684"/>
            <a:ext cx="800319" cy="256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/>
            <a:r>
              <a:rPr lang="it-IT" sz="1067" dirty="0">
                <a:solidFill>
                  <a:prstClr val="black"/>
                </a:solidFill>
              </a:rPr>
              <a:t>INTERNET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4728256" y="6554358"/>
            <a:ext cx="108000" cy="10800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defTabSz="609585"/>
            <a:endParaRPr lang="it-IT" sz="2400" dirty="0">
              <a:solidFill>
                <a:prstClr val="black"/>
              </a:solidFill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4856831" y="6465684"/>
            <a:ext cx="1197264" cy="256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/>
            <a:r>
              <a:rPr lang="it-IT" sz="1067" dirty="0">
                <a:solidFill>
                  <a:prstClr val="black"/>
                </a:solidFill>
              </a:rPr>
              <a:t>OUT OF HOME</a:t>
            </a:r>
          </a:p>
        </p:txBody>
      </p:sp>
      <p:sp>
        <p:nvSpPr>
          <p:cNvPr id="17" name="CasellaDiTesto 16"/>
          <p:cNvSpPr txBox="1"/>
          <p:nvPr/>
        </p:nvSpPr>
        <p:spPr>
          <a:xfrm>
            <a:off x="6347657" y="6554358"/>
            <a:ext cx="108000" cy="108000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defTabSz="609585"/>
            <a:endParaRPr lang="it-IT" sz="2400" dirty="0">
              <a:solidFill>
                <a:prstClr val="black"/>
              </a:solidFill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6480822" y="6465684"/>
            <a:ext cx="987424" cy="256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/>
            <a:r>
              <a:rPr lang="it-IT" sz="1067" dirty="0">
                <a:solidFill>
                  <a:prstClr val="black"/>
                </a:solidFill>
              </a:rPr>
              <a:t>CINEMA</a:t>
            </a:r>
          </a:p>
        </p:txBody>
      </p:sp>
      <p:graphicFrame>
        <p:nvGraphicFramePr>
          <p:cNvPr id="13" name="Grafico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1729694"/>
              </p:ext>
            </p:extLst>
          </p:nvPr>
        </p:nvGraphicFramePr>
        <p:xfrm>
          <a:off x="1330397" y="1687319"/>
          <a:ext cx="6572250" cy="49127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0088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2587</TotalTime>
  <Words>1908</Words>
  <Application>Microsoft Office PowerPoint</Application>
  <PresentationFormat>Widescreen</PresentationFormat>
  <Paragraphs>1012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Franklin Gothic Book</vt:lpstr>
      <vt:lpstr>Helvetica Light</vt:lpstr>
      <vt:lpstr>Times New Roman</vt:lpstr>
      <vt:lpstr>TrebuchetMS-Bold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Il Sole 24 ORE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Gobbi Valeria</dc:creator>
  <cp:lastModifiedBy>Lemma Jessica Tina</cp:lastModifiedBy>
  <cp:revision>232</cp:revision>
  <dcterms:created xsi:type="dcterms:W3CDTF">2016-12-22T14:38:52Z</dcterms:created>
  <dcterms:modified xsi:type="dcterms:W3CDTF">2017-09-17T20:37:35Z</dcterms:modified>
</cp:coreProperties>
</file>