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47" r:id="rId2"/>
    <p:sldId id="352" r:id="rId3"/>
    <p:sldId id="346" r:id="rId4"/>
    <p:sldId id="351" r:id="rId5"/>
    <p:sldId id="355" r:id="rId6"/>
    <p:sldId id="356" r:id="rId7"/>
    <p:sldId id="357" r:id="rId8"/>
    <p:sldId id="35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360812"/>
    <a:srgbClr val="B52D1A"/>
    <a:srgbClr val="DDDDDD"/>
    <a:srgbClr val="D81E27"/>
    <a:srgbClr val="D7D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9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emjes00\Desktop\Analisi%20radio-settori_gen-lug2017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956146904994541"/>
          <c:y val="3.7154693012770995E-2"/>
          <c:w val="0.66367454068241472"/>
          <c:h val="0.9495123350545037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60812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'gen-giu 2017 vs 2016'!$A$5:$A$28</c:f>
              <c:strCache>
                <c:ptCount val="24"/>
                <c:pt idx="0">
                  <c:v>AUTOMOBILI</c:v>
                </c:pt>
                <c:pt idx="1">
                  <c:v>DISTRIBUZIONE</c:v>
                </c:pt>
                <c:pt idx="2">
                  <c:v>MEDIA/EDITORIA</c:v>
                </c:pt>
                <c:pt idx="3">
                  <c:v>MOTO/VEICOLI</c:v>
                </c:pt>
                <c:pt idx="4">
                  <c:v>ALIMENTARI</c:v>
                </c:pt>
                <c:pt idx="5">
                  <c:v>FINANZA/ASSICURAZIONI</c:v>
                </c:pt>
                <c:pt idx="6">
                  <c:v>ABITAZIONE</c:v>
                </c:pt>
                <c:pt idx="7">
                  <c:v>TEMPO LIBERO</c:v>
                </c:pt>
                <c:pt idx="8">
                  <c:v>TURISMO/VIAGGI</c:v>
                </c:pt>
                <c:pt idx="9">
                  <c:v>CURA PERSONA</c:v>
                </c:pt>
                <c:pt idx="10">
                  <c:v>BEVANDE/ALCOOLICI</c:v>
                </c:pt>
                <c:pt idx="11">
                  <c:v>INDUSTRIA/EDILIZIA/ATTIVITA'</c:v>
                </c:pt>
                <c:pt idx="12">
                  <c:v>FARMACEUTICI/SANITARI</c:v>
                </c:pt>
                <c:pt idx="13">
                  <c:v>TELECOMUNICAZIONI</c:v>
                </c:pt>
                <c:pt idx="14">
                  <c:v>GESTIONE CASA</c:v>
                </c:pt>
                <c:pt idx="15">
                  <c:v>SERVIZI PROFESSIONALI</c:v>
                </c:pt>
                <c:pt idx="16">
                  <c:v>ENTI/ISTITUZIONI</c:v>
                </c:pt>
                <c:pt idx="17">
                  <c:v>INFORMATICA/FOTOGRAFIA</c:v>
                </c:pt>
                <c:pt idx="18">
                  <c:v>ABBIGLIAMENTO</c:v>
                </c:pt>
                <c:pt idx="19">
                  <c:v>ELETTRODOMESTICI</c:v>
                </c:pt>
                <c:pt idx="20">
                  <c:v>TOILETRIES</c:v>
                </c:pt>
                <c:pt idx="21">
                  <c:v>OGGETTI PERSONALI</c:v>
                </c:pt>
                <c:pt idx="22">
                  <c:v>VARIE</c:v>
                </c:pt>
                <c:pt idx="23">
                  <c:v>GIOCHI/ARTICOLI SCOLASTICI</c:v>
                </c:pt>
              </c:strCache>
            </c:strRef>
          </c:cat>
          <c:val>
            <c:numRef>
              <c:f>'gen-giu 2017 vs 2016'!$B$5:$B$28</c:f>
              <c:numCache>
                <c:formatCode>#,##0</c:formatCode>
                <c:ptCount val="24"/>
                <c:pt idx="0">
                  <c:v>5341526</c:v>
                </c:pt>
                <c:pt idx="1">
                  <c:v>2622118</c:v>
                </c:pt>
                <c:pt idx="2">
                  <c:v>965131</c:v>
                </c:pt>
                <c:pt idx="3">
                  <c:v>940959</c:v>
                </c:pt>
                <c:pt idx="4">
                  <c:v>849524</c:v>
                </c:pt>
                <c:pt idx="5">
                  <c:v>845495</c:v>
                </c:pt>
                <c:pt idx="6">
                  <c:v>738028</c:v>
                </c:pt>
                <c:pt idx="7">
                  <c:v>681436</c:v>
                </c:pt>
                <c:pt idx="8">
                  <c:v>570260</c:v>
                </c:pt>
                <c:pt idx="9">
                  <c:v>552065</c:v>
                </c:pt>
                <c:pt idx="10">
                  <c:v>428675</c:v>
                </c:pt>
                <c:pt idx="11">
                  <c:v>408970</c:v>
                </c:pt>
                <c:pt idx="12">
                  <c:v>405635</c:v>
                </c:pt>
                <c:pt idx="13">
                  <c:v>387979</c:v>
                </c:pt>
                <c:pt idx="14">
                  <c:v>298977</c:v>
                </c:pt>
                <c:pt idx="15">
                  <c:v>287348</c:v>
                </c:pt>
                <c:pt idx="16">
                  <c:v>235230</c:v>
                </c:pt>
                <c:pt idx="17">
                  <c:v>219580</c:v>
                </c:pt>
                <c:pt idx="18">
                  <c:v>215509</c:v>
                </c:pt>
                <c:pt idx="19">
                  <c:v>109285</c:v>
                </c:pt>
                <c:pt idx="20">
                  <c:v>80175</c:v>
                </c:pt>
                <c:pt idx="21">
                  <c:v>58980</c:v>
                </c:pt>
                <c:pt idx="22">
                  <c:v>6385</c:v>
                </c:pt>
                <c:pt idx="23">
                  <c:v>4770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0429032"/>
        <c:axId val="150558352"/>
      </c:barChart>
      <c:catAx>
        <c:axId val="150429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50558352"/>
        <c:crosses val="autoZero"/>
        <c:auto val="1"/>
        <c:lblAlgn val="ctr"/>
        <c:lblOffset val="100"/>
        <c:noMultiLvlLbl val="0"/>
      </c:catAx>
      <c:valAx>
        <c:axId val="15055835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504290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0956146904994541"/>
          <c:y val="3.7154693012770995E-2"/>
          <c:w val="0.64900098324554223"/>
          <c:h val="0.9495123350545037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60812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Franklin Gothic Book" panose="020B05030201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'mag-lug 2017 vs 2016'!$A$5:$A$28</c:f>
              <c:strCache>
                <c:ptCount val="24"/>
                <c:pt idx="0">
                  <c:v>AUTOMOBILI</c:v>
                </c:pt>
                <c:pt idx="1">
                  <c:v>DISTRIBUZIONE</c:v>
                </c:pt>
                <c:pt idx="2">
                  <c:v>ALIMENTARI</c:v>
                </c:pt>
                <c:pt idx="3">
                  <c:v>TEMPO LIBERO</c:v>
                </c:pt>
                <c:pt idx="4">
                  <c:v>MEDIA/EDITORIA</c:v>
                </c:pt>
                <c:pt idx="5">
                  <c:v>FINANZA/ASSICURAZIONI</c:v>
                </c:pt>
                <c:pt idx="6">
                  <c:v>MOTO/VEICOLI</c:v>
                </c:pt>
                <c:pt idx="7">
                  <c:v>TURISMO/VIAGGI</c:v>
                </c:pt>
                <c:pt idx="8">
                  <c:v>TELECOMUNICAZIONI</c:v>
                </c:pt>
                <c:pt idx="9">
                  <c:v>INDUSTRIA/EDILIZIA/ATTIVITA'</c:v>
                </c:pt>
                <c:pt idx="10">
                  <c:v>BEVANDE/ALCOOLICI</c:v>
                </c:pt>
                <c:pt idx="11">
                  <c:v>ABITAZIONE</c:v>
                </c:pt>
                <c:pt idx="12">
                  <c:v>CURA PERSONA</c:v>
                </c:pt>
                <c:pt idx="13">
                  <c:v>GESTIONE CASA</c:v>
                </c:pt>
                <c:pt idx="14">
                  <c:v>FARMACEUTICI/SANITARI</c:v>
                </c:pt>
                <c:pt idx="15">
                  <c:v>SERVIZI PROFESSIONALI</c:v>
                </c:pt>
                <c:pt idx="16">
                  <c:v>ENTI/ISTITUZIONI</c:v>
                </c:pt>
                <c:pt idx="17">
                  <c:v>ELETTRODOMESTICI</c:v>
                </c:pt>
                <c:pt idx="18">
                  <c:v>INFORMATICA/FOTOGRAFIA</c:v>
                </c:pt>
                <c:pt idx="19">
                  <c:v>ABBIGLIAMENTO</c:v>
                </c:pt>
                <c:pt idx="20">
                  <c:v>TOILETRIES</c:v>
                </c:pt>
                <c:pt idx="21">
                  <c:v>OGGETTI PERSONALI</c:v>
                </c:pt>
                <c:pt idx="22">
                  <c:v>GIOCHI/ARTICOLI SCOLASTICI</c:v>
                </c:pt>
                <c:pt idx="23">
                  <c:v>VARIE</c:v>
                </c:pt>
              </c:strCache>
            </c:strRef>
          </c:cat>
          <c:val>
            <c:numRef>
              <c:f>'mag-lug 2017 vs 2016'!$B$5:$B$28</c:f>
              <c:numCache>
                <c:formatCode>#,##0</c:formatCode>
                <c:ptCount val="24"/>
                <c:pt idx="0">
                  <c:v>2818475</c:v>
                </c:pt>
                <c:pt idx="1">
                  <c:v>1451579</c:v>
                </c:pt>
                <c:pt idx="2">
                  <c:v>529815</c:v>
                </c:pt>
                <c:pt idx="3">
                  <c:v>483435</c:v>
                </c:pt>
                <c:pt idx="4">
                  <c:v>383419</c:v>
                </c:pt>
                <c:pt idx="5">
                  <c:v>381815</c:v>
                </c:pt>
                <c:pt idx="6">
                  <c:v>381755</c:v>
                </c:pt>
                <c:pt idx="7">
                  <c:v>372605</c:v>
                </c:pt>
                <c:pt idx="8">
                  <c:v>315354</c:v>
                </c:pt>
                <c:pt idx="9">
                  <c:v>269225</c:v>
                </c:pt>
                <c:pt idx="10">
                  <c:v>251825</c:v>
                </c:pt>
                <c:pt idx="11">
                  <c:v>236436</c:v>
                </c:pt>
                <c:pt idx="12">
                  <c:v>233010</c:v>
                </c:pt>
                <c:pt idx="13">
                  <c:v>211220</c:v>
                </c:pt>
                <c:pt idx="14">
                  <c:v>192610</c:v>
                </c:pt>
                <c:pt idx="15">
                  <c:v>142456</c:v>
                </c:pt>
                <c:pt idx="16">
                  <c:v>124405</c:v>
                </c:pt>
                <c:pt idx="17">
                  <c:v>123880</c:v>
                </c:pt>
                <c:pt idx="18">
                  <c:v>114125</c:v>
                </c:pt>
                <c:pt idx="19">
                  <c:v>100864</c:v>
                </c:pt>
                <c:pt idx="20">
                  <c:v>59975</c:v>
                </c:pt>
                <c:pt idx="21">
                  <c:v>36000</c:v>
                </c:pt>
                <c:pt idx="22">
                  <c:v>3450</c:v>
                </c:pt>
                <c:pt idx="23">
                  <c:v>3000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7415888"/>
        <c:axId val="107415496"/>
      </c:barChart>
      <c:catAx>
        <c:axId val="1074158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07415496"/>
        <c:crosses val="autoZero"/>
        <c:auto val="1"/>
        <c:lblAlgn val="ctr"/>
        <c:lblOffset val="100"/>
        <c:noMultiLvlLbl val="0"/>
      </c:catAx>
      <c:valAx>
        <c:axId val="107415496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074158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TOILETRIES</c:v>
                </c:pt>
                <c:pt idx="4">
                  <c:v>BEVANDE/ALCOOLICI</c:v>
                </c:pt>
                <c:pt idx="5">
                  <c:v>GESTIONE CASA</c:v>
                </c:pt>
                <c:pt idx="6">
                  <c:v>TURISMO/VIAGGI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MEDIA/EDITORIA</c:v>
                </c:pt>
                <c:pt idx="10">
                  <c:v>CURA PERSONA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TELECOMUNICAZIONI</c:v>
                </c:pt>
                <c:pt idx="14">
                  <c:v>ABITAZIONE</c:v>
                </c:pt>
                <c:pt idx="15">
                  <c:v>SERVIZI PROFESSIONALI</c:v>
                </c:pt>
                <c:pt idx="16">
                  <c:v>INDUSTRIA/EDILIZIA/ATTIVITA'</c:v>
                </c:pt>
                <c:pt idx="17">
                  <c:v>ABBIGLIAMENTO</c:v>
                </c:pt>
                <c:pt idx="18">
                  <c:v>ELETTRODOMESTICI</c:v>
                </c:pt>
                <c:pt idx="19">
                  <c:v>ENTI/ISTITUZIONI</c:v>
                </c:pt>
                <c:pt idx="20">
                  <c:v>MOTO/VEICOLI</c:v>
                </c:pt>
                <c:pt idx="21">
                  <c:v>OGGETTI PERSONALI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(2'!$C$5:$C$28</c:f>
              <c:numCache>
                <c:formatCode>#,##0</c:formatCode>
                <c:ptCount val="24"/>
                <c:pt idx="0">
                  <c:v>1091323</c:v>
                </c:pt>
                <c:pt idx="1">
                  <c:v>473767</c:v>
                </c:pt>
                <c:pt idx="2">
                  <c:v>555178</c:v>
                </c:pt>
                <c:pt idx="3">
                  <c:v>371906</c:v>
                </c:pt>
                <c:pt idx="4">
                  <c:v>305479</c:v>
                </c:pt>
                <c:pt idx="5">
                  <c:v>307507</c:v>
                </c:pt>
                <c:pt idx="6">
                  <c:v>267501</c:v>
                </c:pt>
                <c:pt idx="7">
                  <c:v>163926</c:v>
                </c:pt>
                <c:pt idx="8">
                  <c:v>279806</c:v>
                </c:pt>
                <c:pt idx="9">
                  <c:v>203834</c:v>
                </c:pt>
                <c:pt idx="10">
                  <c:v>226068</c:v>
                </c:pt>
                <c:pt idx="11">
                  <c:v>192934</c:v>
                </c:pt>
                <c:pt idx="12">
                  <c:v>138975</c:v>
                </c:pt>
                <c:pt idx="13">
                  <c:v>159016</c:v>
                </c:pt>
                <c:pt idx="14">
                  <c:v>131079</c:v>
                </c:pt>
                <c:pt idx="15">
                  <c:v>80924</c:v>
                </c:pt>
                <c:pt idx="16">
                  <c:v>66349</c:v>
                </c:pt>
                <c:pt idx="17">
                  <c:v>55520</c:v>
                </c:pt>
                <c:pt idx="18">
                  <c:v>68751</c:v>
                </c:pt>
                <c:pt idx="19">
                  <c:v>58343</c:v>
                </c:pt>
                <c:pt idx="20">
                  <c:v>4101</c:v>
                </c:pt>
                <c:pt idx="21">
                  <c:v>30623</c:v>
                </c:pt>
                <c:pt idx="22">
                  <c:v>15310</c:v>
                </c:pt>
                <c:pt idx="23" formatCode="General">
                  <c:v>246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TOILETRIES</c:v>
                </c:pt>
                <c:pt idx="4">
                  <c:v>BEVANDE/ALCOOLICI</c:v>
                </c:pt>
                <c:pt idx="5">
                  <c:v>GESTIONE CASA</c:v>
                </c:pt>
                <c:pt idx="6">
                  <c:v>TURISMO/VIAGGI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MEDIA/EDITORIA</c:v>
                </c:pt>
                <c:pt idx="10">
                  <c:v>CURA PERSONA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TELECOMUNICAZIONI</c:v>
                </c:pt>
                <c:pt idx="14">
                  <c:v>ABITAZIONE</c:v>
                </c:pt>
                <c:pt idx="15">
                  <c:v>SERVIZI PROFESSIONALI</c:v>
                </c:pt>
                <c:pt idx="16">
                  <c:v>INDUSTRIA/EDILIZIA/ATTIVITA'</c:v>
                </c:pt>
                <c:pt idx="17">
                  <c:v>ABBIGLIAMENTO</c:v>
                </c:pt>
                <c:pt idx="18">
                  <c:v>ELETTRODOMESTICI</c:v>
                </c:pt>
                <c:pt idx="19">
                  <c:v>ENTI/ISTITUZIONI</c:v>
                </c:pt>
                <c:pt idx="20">
                  <c:v>MOTO/VEICOLI</c:v>
                </c:pt>
                <c:pt idx="21">
                  <c:v>OGGETTI PERSONALI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(2'!$D$5:$D$28</c:f>
              <c:numCache>
                <c:formatCode>#,##0</c:formatCode>
                <c:ptCount val="24"/>
                <c:pt idx="0">
                  <c:v>41838</c:v>
                </c:pt>
                <c:pt idx="1">
                  <c:v>190608</c:v>
                </c:pt>
                <c:pt idx="2">
                  <c:v>18797</c:v>
                </c:pt>
                <c:pt idx="3">
                  <c:v>2998</c:v>
                </c:pt>
                <c:pt idx="4">
                  <c:v>20439</c:v>
                </c:pt>
                <c:pt idx="5">
                  <c:v>13643</c:v>
                </c:pt>
                <c:pt idx="6">
                  <c:v>23512</c:v>
                </c:pt>
                <c:pt idx="7">
                  <c:v>115352</c:v>
                </c:pt>
                <c:pt idx="8" formatCode="General">
                  <c:v>272</c:v>
                </c:pt>
                <c:pt idx="9">
                  <c:v>41246</c:v>
                </c:pt>
                <c:pt idx="10">
                  <c:v>23072</c:v>
                </c:pt>
                <c:pt idx="11">
                  <c:v>24525</c:v>
                </c:pt>
                <c:pt idx="12">
                  <c:v>29352</c:v>
                </c:pt>
                <c:pt idx="13">
                  <c:v>14400</c:v>
                </c:pt>
                <c:pt idx="14">
                  <c:v>32651</c:v>
                </c:pt>
                <c:pt idx="15">
                  <c:v>11889</c:v>
                </c:pt>
                <c:pt idx="16">
                  <c:v>13783</c:v>
                </c:pt>
                <c:pt idx="17">
                  <c:v>12062</c:v>
                </c:pt>
                <c:pt idx="18">
                  <c:v>4573</c:v>
                </c:pt>
                <c:pt idx="19">
                  <c:v>9395</c:v>
                </c:pt>
                <c:pt idx="20">
                  <c:v>33519</c:v>
                </c:pt>
                <c:pt idx="21">
                  <c:v>3017</c:v>
                </c:pt>
                <c:pt idx="22">
                  <c:v>7869</c:v>
                </c:pt>
                <c:pt idx="23" formatCode="General">
                  <c:v>207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TOILETRIES</c:v>
                </c:pt>
                <c:pt idx="4">
                  <c:v>BEVANDE/ALCOOLICI</c:v>
                </c:pt>
                <c:pt idx="5">
                  <c:v>GESTIONE CASA</c:v>
                </c:pt>
                <c:pt idx="6">
                  <c:v>TURISMO/VIAGGI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MEDIA/EDITORIA</c:v>
                </c:pt>
                <c:pt idx="10">
                  <c:v>CURA PERSONA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TELECOMUNICAZIONI</c:v>
                </c:pt>
                <c:pt idx="14">
                  <c:v>ABITAZIONE</c:v>
                </c:pt>
                <c:pt idx="15">
                  <c:v>SERVIZI PROFESSIONALI</c:v>
                </c:pt>
                <c:pt idx="16">
                  <c:v>INDUSTRIA/EDILIZIA/ATTIVITA'</c:v>
                </c:pt>
                <c:pt idx="17">
                  <c:v>ABBIGLIAMENTO</c:v>
                </c:pt>
                <c:pt idx="18">
                  <c:v>ELETTRODOMESTICI</c:v>
                </c:pt>
                <c:pt idx="19">
                  <c:v>ENTI/ISTITUZIONI</c:v>
                </c:pt>
                <c:pt idx="20">
                  <c:v>MOTO/VEICOLI</c:v>
                </c:pt>
                <c:pt idx="21">
                  <c:v>OGGETTI PERSONALI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(2'!$E$5:$E$28</c:f>
              <c:numCache>
                <c:formatCode>#,##0</c:formatCode>
                <c:ptCount val="24"/>
                <c:pt idx="0">
                  <c:v>4529</c:v>
                </c:pt>
                <c:pt idx="1">
                  <c:v>2410</c:v>
                </c:pt>
                <c:pt idx="2">
                  <c:v>6019</c:v>
                </c:pt>
                <c:pt idx="3" formatCode="General">
                  <c:v>522</c:v>
                </c:pt>
                <c:pt idx="4">
                  <c:v>6156</c:v>
                </c:pt>
                <c:pt idx="5">
                  <c:v>1257</c:v>
                </c:pt>
                <c:pt idx="6">
                  <c:v>3579</c:v>
                </c:pt>
                <c:pt idx="7">
                  <c:v>8981</c:v>
                </c:pt>
                <c:pt idx="8" formatCode="General">
                  <c:v>11</c:v>
                </c:pt>
                <c:pt idx="9">
                  <c:v>9483</c:v>
                </c:pt>
                <c:pt idx="10" formatCode="General">
                  <c:v>448</c:v>
                </c:pt>
                <c:pt idx="11">
                  <c:v>2463</c:v>
                </c:pt>
                <c:pt idx="12">
                  <c:v>8086</c:v>
                </c:pt>
                <c:pt idx="13">
                  <c:v>1351</c:v>
                </c:pt>
                <c:pt idx="14">
                  <c:v>6491</c:v>
                </c:pt>
                <c:pt idx="15">
                  <c:v>14308</c:v>
                </c:pt>
                <c:pt idx="16">
                  <c:v>5599</c:v>
                </c:pt>
                <c:pt idx="17">
                  <c:v>6560</c:v>
                </c:pt>
                <c:pt idx="18" formatCode="General">
                  <c:v>202</c:v>
                </c:pt>
                <c:pt idx="19">
                  <c:v>6017</c:v>
                </c:pt>
                <c:pt idx="20" formatCode="General">
                  <c:v>957</c:v>
                </c:pt>
                <c:pt idx="21">
                  <c:v>3250</c:v>
                </c:pt>
                <c:pt idx="22" formatCode="General">
                  <c:v>675</c:v>
                </c:pt>
                <c:pt idx="23" formatCode="General">
                  <c:v>622</c:v>
                </c:pt>
              </c:numCache>
            </c:numRef>
          </c:val>
        </c:ser>
        <c:ser>
          <c:idx val="3"/>
          <c:order val="3"/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TOILETRIES</c:v>
                </c:pt>
                <c:pt idx="4">
                  <c:v>BEVANDE/ALCOOLICI</c:v>
                </c:pt>
                <c:pt idx="5">
                  <c:v>GESTIONE CASA</c:v>
                </c:pt>
                <c:pt idx="6">
                  <c:v>TURISMO/VIAGGI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MEDIA/EDITORIA</c:v>
                </c:pt>
                <c:pt idx="10">
                  <c:v>CURA PERSONA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TELECOMUNICAZIONI</c:v>
                </c:pt>
                <c:pt idx="14">
                  <c:v>ABITAZIONE</c:v>
                </c:pt>
                <c:pt idx="15">
                  <c:v>SERVIZI PROFESSIONALI</c:v>
                </c:pt>
                <c:pt idx="16">
                  <c:v>INDUSTRIA/EDILIZIA/ATTIVITA'</c:v>
                </c:pt>
                <c:pt idx="17">
                  <c:v>ABBIGLIAMENTO</c:v>
                </c:pt>
                <c:pt idx="18">
                  <c:v>ELETTRODOMESTICI</c:v>
                </c:pt>
                <c:pt idx="19">
                  <c:v>ENTI/ISTITUZIONI</c:v>
                </c:pt>
                <c:pt idx="20">
                  <c:v>MOTO/VEICOLI</c:v>
                </c:pt>
                <c:pt idx="21">
                  <c:v>OGGETTI PERSONALI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(2'!$F$5:$F$28</c:f>
              <c:numCache>
                <c:formatCode>#,##0</c:formatCode>
                <c:ptCount val="24"/>
                <c:pt idx="0">
                  <c:v>3718</c:v>
                </c:pt>
                <c:pt idx="1">
                  <c:v>1506</c:v>
                </c:pt>
                <c:pt idx="2">
                  <c:v>4210</c:v>
                </c:pt>
                <c:pt idx="3">
                  <c:v>1363</c:v>
                </c:pt>
                <c:pt idx="4">
                  <c:v>1025</c:v>
                </c:pt>
                <c:pt idx="5">
                  <c:v>1241</c:v>
                </c:pt>
                <c:pt idx="6">
                  <c:v>1905</c:v>
                </c:pt>
                <c:pt idx="7">
                  <c:v>1318</c:v>
                </c:pt>
                <c:pt idx="8" formatCode="General">
                  <c:v>56</c:v>
                </c:pt>
                <c:pt idx="9">
                  <c:v>1864</c:v>
                </c:pt>
                <c:pt idx="10">
                  <c:v>5131</c:v>
                </c:pt>
                <c:pt idx="11">
                  <c:v>2365</c:v>
                </c:pt>
                <c:pt idx="12" formatCode="General">
                  <c:v>607</c:v>
                </c:pt>
                <c:pt idx="13" formatCode="General">
                  <c:v>331</c:v>
                </c:pt>
                <c:pt idx="14">
                  <c:v>4168</c:v>
                </c:pt>
                <c:pt idx="15">
                  <c:v>1662</c:v>
                </c:pt>
                <c:pt idx="16">
                  <c:v>1225</c:v>
                </c:pt>
                <c:pt idx="17">
                  <c:v>8856</c:v>
                </c:pt>
                <c:pt idx="18" formatCode="General">
                  <c:v>657</c:v>
                </c:pt>
                <c:pt idx="19" formatCode="General">
                  <c:v>381</c:v>
                </c:pt>
                <c:pt idx="20">
                  <c:v>3025</c:v>
                </c:pt>
                <c:pt idx="21">
                  <c:v>2472</c:v>
                </c:pt>
                <c:pt idx="22" formatCode="General">
                  <c:v>327</c:v>
                </c:pt>
                <c:pt idx="23">
                  <c:v>1655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217040"/>
        <c:axId val="173217432"/>
      </c:barChart>
      <c:catAx>
        <c:axId val="173217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73217432"/>
        <c:crosses val="autoZero"/>
        <c:auto val="1"/>
        <c:lblAlgn val="ctr"/>
        <c:lblOffset val="100"/>
        <c:noMultiLvlLbl val="0"/>
      </c:catAx>
      <c:valAx>
        <c:axId val="17321743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732170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web-ooh-cinema'!$A$5:$A$28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TELECOMUNICAZIONI</c:v>
                </c:pt>
                <c:pt idx="4">
                  <c:v>SERVIZI PROFESSIONALI</c:v>
                </c:pt>
                <c:pt idx="5">
                  <c:v>DISTRIBUZIONE</c:v>
                </c:pt>
                <c:pt idx="6">
                  <c:v>MEDIA/EDITORIA</c:v>
                </c:pt>
                <c:pt idx="7">
                  <c:v>TURISMO/VIAGGI</c:v>
                </c:pt>
                <c:pt idx="8">
                  <c:v>FINANZA/ASSICURAZIONI</c:v>
                </c:pt>
                <c:pt idx="9">
                  <c:v>TEMPO LIBERO</c:v>
                </c:pt>
                <c:pt idx="10">
                  <c:v>ALIMENTARI</c:v>
                </c:pt>
                <c:pt idx="11">
                  <c:v>CURA PERSONA</c:v>
                </c:pt>
                <c:pt idx="12">
                  <c:v>ENTI/ISTITUZIONI</c:v>
                </c:pt>
                <c:pt idx="13">
                  <c:v>INDUSTRIA/EDILIZIA/ATTIVITA'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web-ooh-cinema'!$B$5:$B$28</c:f>
              <c:numCache>
                <c:formatCode>#,##0</c:formatCode>
                <c:ptCount val="24"/>
                <c:pt idx="0">
                  <c:v>56137</c:v>
                </c:pt>
                <c:pt idx="1">
                  <c:v>25117</c:v>
                </c:pt>
                <c:pt idx="2">
                  <c:v>8522</c:v>
                </c:pt>
                <c:pt idx="3">
                  <c:v>10664</c:v>
                </c:pt>
                <c:pt idx="4">
                  <c:v>10875</c:v>
                </c:pt>
                <c:pt idx="5">
                  <c:v>6212</c:v>
                </c:pt>
                <c:pt idx="6">
                  <c:v>9798</c:v>
                </c:pt>
                <c:pt idx="7">
                  <c:v>5094</c:v>
                </c:pt>
                <c:pt idx="8">
                  <c:v>10774</c:v>
                </c:pt>
                <c:pt idx="9">
                  <c:v>5051</c:v>
                </c:pt>
                <c:pt idx="10">
                  <c:v>9775</c:v>
                </c:pt>
                <c:pt idx="11">
                  <c:v>5977</c:v>
                </c:pt>
                <c:pt idx="12">
                  <c:v>4972</c:v>
                </c:pt>
                <c:pt idx="13">
                  <c:v>4743</c:v>
                </c:pt>
                <c:pt idx="14">
                  <c:v>4838</c:v>
                </c:pt>
                <c:pt idx="15">
                  <c:v>3754</c:v>
                </c:pt>
                <c:pt idx="16">
                  <c:v>2351</c:v>
                </c:pt>
                <c:pt idx="17">
                  <c:v>2507</c:v>
                </c:pt>
                <c:pt idx="18">
                  <c:v>2472</c:v>
                </c:pt>
                <c:pt idx="19">
                  <c:v>2044</c:v>
                </c:pt>
                <c:pt idx="20">
                  <c:v>2128</c:v>
                </c:pt>
                <c:pt idx="21" formatCode="General">
                  <c:v>663</c:v>
                </c:pt>
                <c:pt idx="22">
                  <c:v>1449</c:v>
                </c:pt>
                <c:pt idx="23" formatCode="General">
                  <c:v>762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web-ooh-cinema'!$A$5:$A$28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TELECOMUNICAZIONI</c:v>
                </c:pt>
                <c:pt idx="4">
                  <c:v>SERVIZI PROFESSIONALI</c:v>
                </c:pt>
                <c:pt idx="5">
                  <c:v>DISTRIBUZIONE</c:v>
                </c:pt>
                <c:pt idx="6">
                  <c:v>MEDIA/EDITORIA</c:v>
                </c:pt>
                <c:pt idx="7">
                  <c:v>TURISMO/VIAGGI</c:v>
                </c:pt>
                <c:pt idx="8">
                  <c:v>FINANZA/ASSICURAZIONI</c:v>
                </c:pt>
                <c:pt idx="9">
                  <c:v>TEMPO LIBERO</c:v>
                </c:pt>
                <c:pt idx="10">
                  <c:v>ALIMENTARI</c:v>
                </c:pt>
                <c:pt idx="11">
                  <c:v>CURA PERSONA</c:v>
                </c:pt>
                <c:pt idx="12">
                  <c:v>ENTI/ISTITUZIONI</c:v>
                </c:pt>
                <c:pt idx="13">
                  <c:v>INDUSTRIA/EDILIZIA/ATTIVITA'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web-ooh-cinema'!$C$5:$C$28</c:f>
              <c:numCache>
                <c:formatCode>#,##0</c:formatCode>
                <c:ptCount val="24"/>
                <c:pt idx="0" formatCode="General">
                  <c:v>755</c:v>
                </c:pt>
                <c:pt idx="1">
                  <c:v>5740</c:v>
                </c:pt>
                <c:pt idx="2">
                  <c:v>15267</c:v>
                </c:pt>
                <c:pt idx="3">
                  <c:v>8975</c:v>
                </c:pt>
                <c:pt idx="4">
                  <c:v>7912</c:v>
                </c:pt>
                <c:pt idx="5">
                  <c:v>12351</c:v>
                </c:pt>
                <c:pt idx="6">
                  <c:v>6662</c:v>
                </c:pt>
                <c:pt idx="7">
                  <c:v>10990</c:v>
                </c:pt>
                <c:pt idx="8">
                  <c:v>4051</c:v>
                </c:pt>
                <c:pt idx="9">
                  <c:v>9676</c:v>
                </c:pt>
                <c:pt idx="10">
                  <c:v>3489</c:v>
                </c:pt>
                <c:pt idx="11">
                  <c:v>3446</c:v>
                </c:pt>
                <c:pt idx="12">
                  <c:v>4645</c:v>
                </c:pt>
                <c:pt idx="13">
                  <c:v>2742</c:v>
                </c:pt>
                <c:pt idx="14">
                  <c:v>1861</c:v>
                </c:pt>
                <c:pt idx="15">
                  <c:v>2449</c:v>
                </c:pt>
                <c:pt idx="16">
                  <c:v>4030</c:v>
                </c:pt>
                <c:pt idx="17">
                  <c:v>2770</c:v>
                </c:pt>
                <c:pt idx="18">
                  <c:v>1318</c:v>
                </c:pt>
                <c:pt idx="19" formatCode="General">
                  <c:v>892</c:v>
                </c:pt>
                <c:pt idx="20" formatCode="General">
                  <c:v>630</c:v>
                </c:pt>
                <c:pt idx="21">
                  <c:v>1367</c:v>
                </c:pt>
                <c:pt idx="22" formatCode="General">
                  <c:v>565</c:v>
                </c:pt>
                <c:pt idx="23" formatCode="General">
                  <c:v>76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web-ooh-cinema'!$A$5:$A$28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TELECOMUNICAZIONI</c:v>
                </c:pt>
                <c:pt idx="4">
                  <c:v>SERVIZI PROFESSIONALI</c:v>
                </c:pt>
                <c:pt idx="5">
                  <c:v>DISTRIBUZIONE</c:v>
                </c:pt>
                <c:pt idx="6">
                  <c:v>MEDIA/EDITORIA</c:v>
                </c:pt>
                <c:pt idx="7">
                  <c:v>TURISMO/VIAGGI</c:v>
                </c:pt>
                <c:pt idx="8">
                  <c:v>FINANZA/ASSICURAZIONI</c:v>
                </c:pt>
                <c:pt idx="9">
                  <c:v>TEMPO LIBERO</c:v>
                </c:pt>
                <c:pt idx="10">
                  <c:v>ALIMENTARI</c:v>
                </c:pt>
                <c:pt idx="11">
                  <c:v>CURA PERSONA</c:v>
                </c:pt>
                <c:pt idx="12">
                  <c:v>ENTI/ISTITUZIONI</c:v>
                </c:pt>
                <c:pt idx="13">
                  <c:v>INDUSTRIA/EDILIZIA/ATTIVITA'</c:v>
                </c:pt>
                <c:pt idx="14">
                  <c:v>FARMACEUTICI/SANITARI</c:v>
                </c:pt>
                <c:pt idx="15">
                  <c:v>BEVANDE/ALCOOLICI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web-ooh-cinema'!$D$5:$D$28</c:f>
              <c:numCache>
                <c:formatCode>#,##0</c:formatCode>
                <c:ptCount val="24"/>
                <c:pt idx="0" formatCode="General">
                  <c:v>0</c:v>
                </c:pt>
                <c:pt idx="1">
                  <c:v>1096</c:v>
                </c:pt>
                <c:pt idx="2" formatCode="General">
                  <c:v>57</c:v>
                </c:pt>
                <c:pt idx="3" formatCode="General">
                  <c:v>333</c:v>
                </c:pt>
                <c:pt idx="4" formatCode="General">
                  <c:v>67</c:v>
                </c:pt>
                <c:pt idx="5" formatCode="General">
                  <c:v>43</c:v>
                </c:pt>
                <c:pt idx="6">
                  <c:v>1780</c:v>
                </c:pt>
                <c:pt idx="7" formatCode="General">
                  <c:v>116</c:v>
                </c:pt>
                <c:pt idx="8" formatCode="General">
                  <c:v>491</c:v>
                </c:pt>
                <c:pt idx="9" formatCode="General">
                  <c:v>402</c:v>
                </c:pt>
                <c:pt idx="10" formatCode="General">
                  <c:v>688</c:v>
                </c:pt>
                <c:pt idx="11" formatCode="General">
                  <c:v>327</c:v>
                </c:pt>
                <c:pt idx="12" formatCode="General">
                  <c:v>114</c:v>
                </c:pt>
                <c:pt idx="13" formatCode="General">
                  <c:v>437</c:v>
                </c:pt>
                <c:pt idx="14" formatCode="General">
                  <c:v>331</c:v>
                </c:pt>
                <c:pt idx="15" formatCode="General">
                  <c:v>521</c:v>
                </c:pt>
                <c:pt idx="16" formatCode="General">
                  <c:v>18</c:v>
                </c:pt>
                <c:pt idx="17" formatCode="General">
                  <c:v>194</c:v>
                </c:pt>
                <c:pt idx="18" formatCode="General">
                  <c:v>52</c:v>
                </c:pt>
                <c:pt idx="19" formatCode="General">
                  <c:v>45</c:v>
                </c:pt>
                <c:pt idx="20" formatCode="General">
                  <c:v>50</c:v>
                </c:pt>
                <c:pt idx="21" formatCode="General">
                  <c:v>2</c:v>
                </c:pt>
                <c:pt idx="22" formatCode="General">
                  <c:v>0</c:v>
                </c:pt>
                <c:pt idx="23" formatCode="General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192504"/>
        <c:axId val="173192896"/>
      </c:barChart>
      <c:catAx>
        <c:axId val="1731925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173192896"/>
        <c:crosses val="autoZero"/>
        <c:auto val="1"/>
        <c:lblAlgn val="ctr"/>
        <c:lblOffset val="100"/>
        <c:noMultiLvlLbl val="0"/>
      </c:catAx>
      <c:valAx>
        <c:axId val="173192896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1731925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BEVANDE/ALCOOLICI</c:v>
                </c:pt>
                <c:pt idx="4">
                  <c:v>TOILETRIES</c:v>
                </c:pt>
                <c:pt idx="5">
                  <c:v>TURISMO/VIAGGI</c:v>
                </c:pt>
                <c:pt idx="6">
                  <c:v>GESTIONE CASA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CURA PERSONA</c:v>
                </c:pt>
                <c:pt idx="10">
                  <c:v>TELECOMUNICAZIONI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MEDIA/EDITORIA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INDUSTRIA/EDILIZIA/ATTIVITA'</c:v>
                </c:pt>
                <c:pt idx="17">
                  <c:v>SERVIZI PROFESSIONALI</c:v>
                </c:pt>
                <c:pt idx="18">
                  <c:v>ENTI/ISTITUZIONI</c:v>
                </c:pt>
                <c:pt idx="19">
                  <c:v>ABBIGLIAMENTO</c:v>
                </c:pt>
                <c:pt idx="20">
                  <c:v>OGGETTI PERSONALI</c:v>
                </c:pt>
                <c:pt idx="21">
                  <c:v>MOTO/VEICOLI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(2'!$C$5:$C$28</c:f>
              <c:numCache>
                <c:formatCode>#,##0</c:formatCode>
                <c:ptCount val="24"/>
                <c:pt idx="0">
                  <c:v>490447</c:v>
                </c:pt>
                <c:pt idx="1">
                  <c:v>194838</c:v>
                </c:pt>
                <c:pt idx="2">
                  <c:v>226740</c:v>
                </c:pt>
                <c:pt idx="3">
                  <c:v>208316</c:v>
                </c:pt>
                <c:pt idx="4">
                  <c:v>221507</c:v>
                </c:pt>
                <c:pt idx="5">
                  <c:v>173167</c:v>
                </c:pt>
                <c:pt idx="6">
                  <c:v>146504</c:v>
                </c:pt>
                <c:pt idx="7">
                  <c:v>86745</c:v>
                </c:pt>
                <c:pt idx="8">
                  <c:v>133281</c:v>
                </c:pt>
                <c:pt idx="9">
                  <c:v>113314</c:v>
                </c:pt>
                <c:pt idx="10">
                  <c:v>99491</c:v>
                </c:pt>
                <c:pt idx="11">
                  <c:v>68938</c:v>
                </c:pt>
                <c:pt idx="12">
                  <c:v>65746</c:v>
                </c:pt>
                <c:pt idx="13">
                  <c:v>59509</c:v>
                </c:pt>
                <c:pt idx="14">
                  <c:v>43877</c:v>
                </c:pt>
                <c:pt idx="15">
                  <c:v>47001</c:v>
                </c:pt>
                <c:pt idx="16">
                  <c:v>33288</c:v>
                </c:pt>
                <c:pt idx="17">
                  <c:v>27278</c:v>
                </c:pt>
                <c:pt idx="18">
                  <c:v>30036</c:v>
                </c:pt>
                <c:pt idx="19">
                  <c:v>17273</c:v>
                </c:pt>
                <c:pt idx="20">
                  <c:v>16262</c:v>
                </c:pt>
                <c:pt idx="21">
                  <c:v>2382</c:v>
                </c:pt>
                <c:pt idx="22">
                  <c:v>9829</c:v>
                </c:pt>
                <c:pt idx="23">
                  <c:v>12874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BEVANDE/ALCOOLICI</c:v>
                </c:pt>
                <c:pt idx="4">
                  <c:v>TOILETRIES</c:v>
                </c:pt>
                <c:pt idx="5">
                  <c:v>TURISMO/VIAGGI</c:v>
                </c:pt>
                <c:pt idx="6">
                  <c:v>GESTIONE CASA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CURA PERSONA</c:v>
                </c:pt>
                <c:pt idx="10">
                  <c:v>TELECOMUNICAZIONI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MEDIA/EDITORIA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INDUSTRIA/EDILIZIA/ATTIVITA'</c:v>
                </c:pt>
                <c:pt idx="17">
                  <c:v>SERVIZI PROFESSIONALI</c:v>
                </c:pt>
                <c:pt idx="18">
                  <c:v>ENTI/ISTITUZIONI</c:v>
                </c:pt>
                <c:pt idx="19">
                  <c:v>ABBIGLIAMENTO</c:v>
                </c:pt>
                <c:pt idx="20">
                  <c:v>OGGETTI PERSONALI</c:v>
                </c:pt>
                <c:pt idx="21">
                  <c:v>MOTO/VEICOLI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(2'!$D$5:$D$28</c:f>
              <c:numCache>
                <c:formatCode>#,##0</c:formatCode>
                <c:ptCount val="24"/>
                <c:pt idx="0">
                  <c:v>29434</c:v>
                </c:pt>
                <c:pt idx="1">
                  <c:v>102793</c:v>
                </c:pt>
                <c:pt idx="2">
                  <c:v>10507</c:v>
                </c:pt>
                <c:pt idx="3">
                  <c:v>13633</c:v>
                </c:pt>
                <c:pt idx="4">
                  <c:v>2264</c:v>
                </c:pt>
                <c:pt idx="5">
                  <c:v>15821</c:v>
                </c:pt>
                <c:pt idx="6">
                  <c:v>9627</c:v>
                </c:pt>
                <c:pt idx="7">
                  <c:v>63310</c:v>
                </c:pt>
                <c:pt idx="8" formatCode="General">
                  <c:v>206</c:v>
                </c:pt>
                <c:pt idx="9">
                  <c:v>9194</c:v>
                </c:pt>
                <c:pt idx="10">
                  <c:v>12244</c:v>
                </c:pt>
                <c:pt idx="11">
                  <c:v>17521</c:v>
                </c:pt>
                <c:pt idx="12">
                  <c:v>12891</c:v>
                </c:pt>
                <c:pt idx="13">
                  <c:v>15831</c:v>
                </c:pt>
                <c:pt idx="14">
                  <c:v>13190</c:v>
                </c:pt>
                <c:pt idx="15">
                  <c:v>4810</c:v>
                </c:pt>
                <c:pt idx="16">
                  <c:v>9046</c:v>
                </c:pt>
                <c:pt idx="17">
                  <c:v>5851</c:v>
                </c:pt>
                <c:pt idx="18">
                  <c:v>5309</c:v>
                </c:pt>
                <c:pt idx="19">
                  <c:v>5213</c:v>
                </c:pt>
                <c:pt idx="20">
                  <c:v>1840</c:v>
                </c:pt>
                <c:pt idx="21">
                  <c:v>13244</c:v>
                </c:pt>
                <c:pt idx="22">
                  <c:v>4169</c:v>
                </c:pt>
                <c:pt idx="23" formatCode="General">
                  <c:v>100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BEVANDE/ALCOOLICI</c:v>
                </c:pt>
                <c:pt idx="4">
                  <c:v>TOILETRIES</c:v>
                </c:pt>
                <c:pt idx="5">
                  <c:v>TURISMO/VIAGGI</c:v>
                </c:pt>
                <c:pt idx="6">
                  <c:v>GESTIONE CASA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CURA PERSONA</c:v>
                </c:pt>
                <c:pt idx="10">
                  <c:v>TELECOMUNICAZIONI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MEDIA/EDITORIA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INDUSTRIA/EDILIZIA/ATTIVITA'</c:v>
                </c:pt>
                <c:pt idx="17">
                  <c:v>SERVIZI PROFESSIONALI</c:v>
                </c:pt>
                <c:pt idx="18">
                  <c:v>ENTI/ISTITUZIONI</c:v>
                </c:pt>
                <c:pt idx="19">
                  <c:v>ABBIGLIAMENTO</c:v>
                </c:pt>
                <c:pt idx="20">
                  <c:v>OGGETTI PERSONALI</c:v>
                </c:pt>
                <c:pt idx="21">
                  <c:v>MOTO/VEICOLI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(2'!$E$5:$E$28</c:f>
              <c:numCache>
                <c:formatCode>#,##0</c:formatCode>
                <c:ptCount val="24"/>
                <c:pt idx="0">
                  <c:v>2045</c:v>
                </c:pt>
                <c:pt idx="1">
                  <c:v>1383</c:v>
                </c:pt>
                <c:pt idx="2">
                  <c:v>2708</c:v>
                </c:pt>
                <c:pt idx="3">
                  <c:v>3208</c:v>
                </c:pt>
                <c:pt idx="4" formatCode="General">
                  <c:v>291</c:v>
                </c:pt>
                <c:pt idx="5">
                  <c:v>2304</c:v>
                </c:pt>
                <c:pt idx="6" formatCode="General">
                  <c:v>690</c:v>
                </c:pt>
                <c:pt idx="7">
                  <c:v>3989</c:v>
                </c:pt>
                <c:pt idx="8" formatCode="General">
                  <c:v>3</c:v>
                </c:pt>
                <c:pt idx="9" formatCode="General">
                  <c:v>279</c:v>
                </c:pt>
                <c:pt idx="10" formatCode="General">
                  <c:v>745</c:v>
                </c:pt>
                <c:pt idx="11">
                  <c:v>1006</c:v>
                </c:pt>
                <c:pt idx="12">
                  <c:v>3775</c:v>
                </c:pt>
                <c:pt idx="13">
                  <c:v>4594</c:v>
                </c:pt>
                <c:pt idx="14">
                  <c:v>2578</c:v>
                </c:pt>
                <c:pt idx="15" formatCode="General">
                  <c:v>174</c:v>
                </c:pt>
                <c:pt idx="16">
                  <c:v>2764</c:v>
                </c:pt>
                <c:pt idx="17">
                  <c:v>5809</c:v>
                </c:pt>
                <c:pt idx="18">
                  <c:v>3476</c:v>
                </c:pt>
                <c:pt idx="19">
                  <c:v>2247</c:v>
                </c:pt>
                <c:pt idx="20">
                  <c:v>1899</c:v>
                </c:pt>
                <c:pt idx="21" formatCode="General">
                  <c:v>423</c:v>
                </c:pt>
                <c:pt idx="22" formatCode="General">
                  <c:v>242</c:v>
                </c:pt>
                <c:pt idx="23" formatCode="General">
                  <c:v>436</c:v>
                </c:pt>
              </c:numCache>
            </c:numRef>
          </c:val>
        </c:ser>
        <c:ser>
          <c:idx val="3"/>
          <c:order val="3"/>
          <c:spPr>
            <a:solidFill>
              <a:srgbClr val="FFC000"/>
            </a:solidFill>
            <a:ln w="25400">
              <a:noFill/>
            </a:ln>
          </c:spPr>
          <c:invertIfNegative val="0"/>
          <c:cat>
            <c:strRef>
              <c:f>'settori tv-radio-stampa ann (2'!$B$5:$B$28</c:f>
              <c:strCache>
                <c:ptCount val="24"/>
                <c:pt idx="0">
                  <c:v>ALIMENTARI</c:v>
                </c:pt>
                <c:pt idx="1">
                  <c:v>AUTOMOBILI</c:v>
                </c:pt>
                <c:pt idx="2">
                  <c:v>FARMACEUTICI/SANITARI</c:v>
                </c:pt>
                <c:pt idx="3">
                  <c:v>BEVANDE/ALCOOLICI</c:v>
                </c:pt>
                <c:pt idx="4">
                  <c:v>TOILETRIES</c:v>
                </c:pt>
                <c:pt idx="5">
                  <c:v>TURISMO/VIAGGI</c:v>
                </c:pt>
                <c:pt idx="6">
                  <c:v>GESTIONE CASA</c:v>
                </c:pt>
                <c:pt idx="7">
                  <c:v>DISTRIBUZIONE</c:v>
                </c:pt>
                <c:pt idx="8">
                  <c:v>GIOCHI/ARTICOLI SCOLASTICI</c:v>
                </c:pt>
                <c:pt idx="9">
                  <c:v>CURA PERSONA</c:v>
                </c:pt>
                <c:pt idx="10">
                  <c:v>TELECOMUNICAZIONI</c:v>
                </c:pt>
                <c:pt idx="11">
                  <c:v>TEMPO LIBERO</c:v>
                </c:pt>
                <c:pt idx="12">
                  <c:v>FINANZA/ASSICURAZIONI</c:v>
                </c:pt>
                <c:pt idx="13">
                  <c:v>MEDIA/EDITORIA</c:v>
                </c:pt>
                <c:pt idx="14">
                  <c:v>ABITAZIONE</c:v>
                </c:pt>
                <c:pt idx="15">
                  <c:v>ELETTRODOMESTICI</c:v>
                </c:pt>
                <c:pt idx="16">
                  <c:v>INDUSTRIA/EDILIZIA/ATTIVITA'</c:v>
                </c:pt>
                <c:pt idx="17">
                  <c:v>SERVIZI PROFESSIONALI</c:v>
                </c:pt>
                <c:pt idx="18">
                  <c:v>ENTI/ISTITUZIONI</c:v>
                </c:pt>
                <c:pt idx="19">
                  <c:v>ABBIGLIAMENTO</c:v>
                </c:pt>
                <c:pt idx="20">
                  <c:v>OGGETTI PERSONALI</c:v>
                </c:pt>
                <c:pt idx="21">
                  <c:v>MOTO/VEICOLI</c:v>
                </c:pt>
                <c:pt idx="22">
                  <c:v>INFORMATICA/FOTOGRAFIA</c:v>
                </c:pt>
                <c:pt idx="23">
                  <c:v>VARIE</c:v>
                </c:pt>
              </c:strCache>
            </c:strRef>
          </c:cat>
          <c:val>
            <c:numRef>
              <c:f>'settori tv-radio-stampa ann (2'!$F$5:$F$28</c:f>
              <c:numCache>
                <c:formatCode>General</c:formatCode>
                <c:ptCount val="24"/>
                <c:pt idx="0" formatCode="#,##0">
                  <c:v>2246</c:v>
                </c:pt>
                <c:pt idx="1">
                  <c:v>898</c:v>
                </c:pt>
                <c:pt idx="2" formatCode="#,##0">
                  <c:v>2203</c:v>
                </c:pt>
                <c:pt idx="3">
                  <c:v>710</c:v>
                </c:pt>
                <c:pt idx="4" formatCode="#,##0">
                  <c:v>1068</c:v>
                </c:pt>
                <c:pt idx="5" formatCode="#,##0">
                  <c:v>1608</c:v>
                </c:pt>
                <c:pt idx="6">
                  <c:v>831</c:v>
                </c:pt>
                <c:pt idx="7">
                  <c:v>698</c:v>
                </c:pt>
                <c:pt idx="8">
                  <c:v>16</c:v>
                </c:pt>
                <c:pt idx="9" formatCode="#,##0">
                  <c:v>2910</c:v>
                </c:pt>
                <c:pt idx="10">
                  <c:v>294</c:v>
                </c:pt>
                <c:pt idx="11" formatCode="#,##0">
                  <c:v>1293</c:v>
                </c:pt>
                <c:pt idx="12">
                  <c:v>333</c:v>
                </c:pt>
                <c:pt idx="13">
                  <c:v>809</c:v>
                </c:pt>
                <c:pt idx="14" formatCode="#,##0">
                  <c:v>1897</c:v>
                </c:pt>
                <c:pt idx="15">
                  <c:v>465</c:v>
                </c:pt>
                <c:pt idx="16">
                  <c:v>539</c:v>
                </c:pt>
                <c:pt idx="17">
                  <c:v>836</c:v>
                </c:pt>
                <c:pt idx="18">
                  <c:v>219</c:v>
                </c:pt>
                <c:pt idx="19" formatCode="#,##0">
                  <c:v>2914</c:v>
                </c:pt>
                <c:pt idx="20" formatCode="#,##0">
                  <c:v>1479</c:v>
                </c:pt>
                <c:pt idx="21" formatCode="#,##0">
                  <c:v>1780</c:v>
                </c:pt>
                <c:pt idx="22">
                  <c:v>187</c:v>
                </c:pt>
                <c:pt idx="23">
                  <c:v>975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6832872"/>
        <c:axId val="276833264"/>
      </c:barChart>
      <c:catAx>
        <c:axId val="2768328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276833264"/>
        <c:crosses val="autoZero"/>
        <c:auto val="1"/>
        <c:lblAlgn val="ctr"/>
        <c:lblOffset val="100"/>
        <c:noMultiLvlLbl val="0"/>
      </c:catAx>
      <c:valAx>
        <c:axId val="276833264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2768328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'settori web-ooh-cinema (2)'!$A$5:$A$28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TURISMO/VIAGGI</c:v>
                </c:pt>
                <c:pt idx="4">
                  <c:v>TELECOMUNICAZIONI</c:v>
                </c:pt>
                <c:pt idx="5">
                  <c:v>DISTRIBUZIONE</c:v>
                </c:pt>
                <c:pt idx="6">
                  <c:v>SERVIZI PROFESSIONALI</c:v>
                </c:pt>
                <c:pt idx="7">
                  <c:v>FINANZA/ASSICURAZIONI</c:v>
                </c:pt>
                <c:pt idx="8">
                  <c:v>TEMPO LIBERO</c:v>
                </c:pt>
                <c:pt idx="9">
                  <c:v>ENTI/ISTITUZIONI</c:v>
                </c:pt>
                <c:pt idx="10">
                  <c:v>MEDIA/EDITORIA</c:v>
                </c:pt>
                <c:pt idx="11">
                  <c:v>ALIMENTARI</c:v>
                </c:pt>
                <c:pt idx="12">
                  <c:v>BEVANDE/ALCOOLICI</c:v>
                </c:pt>
                <c:pt idx="13">
                  <c:v>INDUSTRIA/EDILIZIA/ATTIVITA'</c:v>
                </c:pt>
                <c:pt idx="14">
                  <c:v>CURA PERSONA</c:v>
                </c:pt>
                <c:pt idx="15">
                  <c:v>FARMACEUTICI/SANITARI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 (2)'!$B$5:$B$28</c:f>
              <c:numCache>
                <c:formatCode>#,##0</c:formatCode>
                <c:ptCount val="24"/>
                <c:pt idx="0">
                  <c:v>21631</c:v>
                </c:pt>
                <c:pt idx="1">
                  <c:v>9171</c:v>
                </c:pt>
                <c:pt idx="2">
                  <c:v>2551</c:v>
                </c:pt>
                <c:pt idx="3">
                  <c:v>2726</c:v>
                </c:pt>
                <c:pt idx="4">
                  <c:v>2814</c:v>
                </c:pt>
                <c:pt idx="5">
                  <c:v>2280</c:v>
                </c:pt>
                <c:pt idx="6">
                  <c:v>3730</c:v>
                </c:pt>
                <c:pt idx="7">
                  <c:v>4603</c:v>
                </c:pt>
                <c:pt idx="8">
                  <c:v>1994</c:v>
                </c:pt>
                <c:pt idx="9">
                  <c:v>2352</c:v>
                </c:pt>
                <c:pt idx="10">
                  <c:v>2876</c:v>
                </c:pt>
                <c:pt idx="11">
                  <c:v>3403</c:v>
                </c:pt>
                <c:pt idx="12">
                  <c:v>2419</c:v>
                </c:pt>
                <c:pt idx="13">
                  <c:v>2036</c:v>
                </c:pt>
                <c:pt idx="14">
                  <c:v>1972</c:v>
                </c:pt>
                <c:pt idx="15">
                  <c:v>1849</c:v>
                </c:pt>
                <c:pt idx="16" formatCode="General">
                  <c:v>656</c:v>
                </c:pt>
                <c:pt idx="17">
                  <c:v>1196</c:v>
                </c:pt>
                <c:pt idx="18">
                  <c:v>1050</c:v>
                </c:pt>
                <c:pt idx="19">
                  <c:v>1119</c:v>
                </c:pt>
                <c:pt idx="20" formatCode="General">
                  <c:v>830</c:v>
                </c:pt>
                <c:pt idx="21" formatCode="General">
                  <c:v>293</c:v>
                </c:pt>
                <c:pt idx="22" formatCode="General">
                  <c:v>459</c:v>
                </c:pt>
                <c:pt idx="23" formatCode="General">
                  <c:v>298</c:v>
                </c:pt>
              </c:numCache>
            </c:numRef>
          </c:val>
        </c:ser>
        <c:ser>
          <c:idx val="1"/>
          <c:order val="1"/>
          <c:spPr>
            <a:solidFill>
              <a:srgbClr val="ED7D31"/>
            </a:solidFill>
            <a:ln w="25400">
              <a:noFill/>
            </a:ln>
          </c:spPr>
          <c:invertIfNegative val="0"/>
          <c:cat>
            <c:strRef>
              <c:f>'settori web-ooh-cinema (2)'!$A$5:$A$28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TURISMO/VIAGGI</c:v>
                </c:pt>
                <c:pt idx="4">
                  <c:v>TELECOMUNICAZIONI</c:v>
                </c:pt>
                <c:pt idx="5">
                  <c:v>DISTRIBUZIONE</c:v>
                </c:pt>
                <c:pt idx="6">
                  <c:v>SERVIZI PROFESSIONALI</c:v>
                </c:pt>
                <c:pt idx="7">
                  <c:v>FINANZA/ASSICURAZIONI</c:v>
                </c:pt>
                <c:pt idx="8">
                  <c:v>TEMPO LIBERO</c:v>
                </c:pt>
                <c:pt idx="9">
                  <c:v>ENTI/ISTITUZIONI</c:v>
                </c:pt>
                <c:pt idx="10">
                  <c:v>MEDIA/EDITORIA</c:v>
                </c:pt>
                <c:pt idx="11">
                  <c:v>ALIMENTARI</c:v>
                </c:pt>
                <c:pt idx="12">
                  <c:v>BEVANDE/ALCOOLICI</c:v>
                </c:pt>
                <c:pt idx="13">
                  <c:v>INDUSTRIA/EDILIZIA/ATTIVITA'</c:v>
                </c:pt>
                <c:pt idx="14">
                  <c:v>CURA PERSONA</c:v>
                </c:pt>
                <c:pt idx="15">
                  <c:v>FARMACEUTICI/SANITARI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 (2)'!$C$5:$C$28</c:f>
              <c:numCache>
                <c:formatCode>#,##0</c:formatCode>
                <c:ptCount val="24"/>
                <c:pt idx="0" formatCode="General">
                  <c:v>302</c:v>
                </c:pt>
                <c:pt idx="1">
                  <c:v>2209</c:v>
                </c:pt>
                <c:pt idx="2">
                  <c:v>6285</c:v>
                </c:pt>
                <c:pt idx="3">
                  <c:v>5639</c:v>
                </c:pt>
                <c:pt idx="4">
                  <c:v>4258</c:v>
                </c:pt>
                <c:pt idx="5">
                  <c:v>4521</c:v>
                </c:pt>
                <c:pt idx="6">
                  <c:v>3000</c:v>
                </c:pt>
                <c:pt idx="7">
                  <c:v>1463</c:v>
                </c:pt>
                <c:pt idx="8">
                  <c:v>3622</c:v>
                </c:pt>
                <c:pt idx="9">
                  <c:v>2934</c:v>
                </c:pt>
                <c:pt idx="10">
                  <c:v>2074</c:v>
                </c:pt>
                <c:pt idx="11">
                  <c:v>1047</c:v>
                </c:pt>
                <c:pt idx="12">
                  <c:v>1729</c:v>
                </c:pt>
                <c:pt idx="13">
                  <c:v>1634</c:v>
                </c:pt>
                <c:pt idx="14">
                  <c:v>1497</c:v>
                </c:pt>
                <c:pt idx="15" formatCode="General">
                  <c:v>819</c:v>
                </c:pt>
                <c:pt idx="16">
                  <c:v>1839</c:v>
                </c:pt>
                <c:pt idx="17">
                  <c:v>1162</c:v>
                </c:pt>
                <c:pt idx="18" formatCode="General">
                  <c:v>615</c:v>
                </c:pt>
                <c:pt idx="19" formatCode="General">
                  <c:v>539</c:v>
                </c:pt>
                <c:pt idx="20" formatCode="General">
                  <c:v>318</c:v>
                </c:pt>
                <c:pt idx="21" formatCode="General">
                  <c:v>437</c:v>
                </c:pt>
                <c:pt idx="22" formatCode="General">
                  <c:v>48</c:v>
                </c:pt>
                <c:pt idx="23" formatCode="General">
                  <c:v>62</c:v>
                </c:pt>
              </c:numCache>
            </c:numRef>
          </c:val>
        </c:ser>
        <c:ser>
          <c:idx val="2"/>
          <c:order val="2"/>
          <c:spPr>
            <a:solidFill>
              <a:srgbClr val="A5A5A5"/>
            </a:solidFill>
            <a:ln w="25400">
              <a:noFill/>
            </a:ln>
          </c:spPr>
          <c:invertIfNegative val="0"/>
          <c:cat>
            <c:strRef>
              <c:f>'settori web-ooh-cinema (2)'!$A$5:$A$28</c:f>
              <c:strCache>
                <c:ptCount val="24"/>
                <c:pt idx="0">
                  <c:v>VARIE</c:v>
                </c:pt>
                <c:pt idx="1">
                  <c:v>AUTOMOBILI</c:v>
                </c:pt>
                <c:pt idx="2">
                  <c:v>ABBIGLIAMENTO</c:v>
                </c:pt>
                <c:pt idx="3">
                  <c:v>TURISMO/VIAGGI</c:v>
                </c:pt>
                <c:pt idx="4">
                  <c:v>TELECOMUNICAZIONI</c:v>
                </c:pt>
                <c:pt idx="5">
                  <c:v>DISTRIBUZIONE</c:v>
                </c:pt>
                <c:pt idx="6">
                  <c:v>SERVIZI PROFESSIONALI</c:v>
                </c:pt>
                <c:pt idx="7">
                  <c:v>FINANZA/ASSICURAZIONI</c:v>
                </c:pt>
                <c:pt idx="8">
                  <c:v>TEMPO LIBERO</c:v>
                </c:pt>
                <c:pt idx="9">
                  <c:v>ENTI/ISTITUZIONI</c:v>
                </c:pt>
                <c:pt idx="10">
                  <c:v>MEDIA/EDITORIA</c:v>
                </c:pt>
                <c:pt idx="11">
                  <c:v>ALIMENTARI</c:v>
                </c:pt>
                <c:pt idx="12">
                  <c:v>BEVANDE/ALCOOLICI</c:v>
                </c:pt>
                <c:pt idx="13">
                  <c:v>INDUSTRIA/EDILIZIA/ATTIVITA'</c:v>
                </c:pt>
                <c:pt idx="14">
                  <c:v>CURA PERSONA</c:v>
                </c:pt>
                <c:pt idx="15">
                  <c:v>FARMACEUTICI/SANITARI</c:v>
                </c:pt>
                <c:pt idx="16">
                  <c:v>ABITAZIONE</c:v>
                </c:pt>
                <c:pt idx="17">
                  <c:v>OGGETTI PERSONALI</c:v>
                </c:pt>
                <c:pt idx="18">
                  <c:v>GESTIONE CASA</c:v>
                </c:pt>
                <c:pt idx="19">
                  <c:v>ELETTRODOMESTICI</c:v>
                </c:pt>
                <c:pt idx="20">
                  <c:v>INFORMATICA/FOTOGRAFIA</c:v>
                </c:pt>
                <c:pt idx="21">
                  <c:v>MOTO/VEICOLI</c:v>
                </c:pt>
                <c:pt idx="22">
                  <c:v>TOILETRIES</c:v>
                </c:pt>
                <c:pt idx="23">
                  <c:v>GIOCHI/ARTICOLI SCOLASTICI</c:v>
                </c:pt>
              </c:strCache>
            </c:strRef>
          </c:cat>
          <c:val>
            <c:numRef>
              <c:f>'settori web-ooh-cinema (2)'!$D$5:$D$28</c:f>
              <c:numCache>
                <c:formatCode>General</c:formatCode>
                <c:ptCount val="24"/>
                <c:pt idx="0">
                  <c:v>0</c:v>
                </c:pt>
                <c:pt idx="1">
                  <c:v>367</c:v>
                </c:pt>
                <c:pt idx="2">
                  <c:v>0</c:v>
                </c:pt>
                <c:pt idx="3">
                  <c:v>80</c:v>
                </c:pt>
                <c:pt idx="4">
                  <c:v>25</c:v>
                </c:pt>
                <c:pt idx="5">
                  <c:v>7</c:v>
                </c:pt>
                <c:pt idx="6">
                  <c:v>30</c:v>
                </c:pt>
                <c:pt idx="7">
                  <c:v>293</c:v>
                </c:pt>
                <c:pt idx="8">
                  <c:v>177</c:v>
                </c:pt>
                <c:pt idx="9">
                  <c:v>56</c:v>
                </c:pt>
                <c:pt idx="10">
                  <c:v>302</c:v>
                </c:pt>
                <c:pt idx="11">
                  <c:v>301</c:v>
                </c:pt>
                <c:pt idx="12">
                  <c:v>229</c:v>
                </c:pt>
                <c:pt idx="13">
                  <c:v>340</c:v>
                </c:pt>
                <c:pt idx="14">
                  <c:v>126</c:v>
                </c:pt>
                <c:pt idx="15">
                  <c:v>15</c:v>
                </c:pt>
                <c:pt idx="16">
                  <c:v>12</c:v>
                </c:pt>
                <c:pt idx="17">
                  <c:v>54</c:v>
                </c:pt>
                <c:pt idx="18">
                  <c:v>22</c:v>
                </c:pt>
                <c:pt idx="19">
                  <c:v>5</c:v>
                </c:pt>
                <c:pt idx="20">
                  <c:v>30</c:v>
                </c:pt>
                <c:pt idx="21">
                  <c:v>0</c:v>
                </c:pt>
                <c:pt idx="22">
                  <c:v>0</c:v>
                </c:pt>
                <c:pt idx="2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7068312"/>
        <c:axId val="287072232"/>
      </c:barChart>
      <c:catAx>
        <c:axId val="2870683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  <a:ea typeface="+mn-ea"/>
                <a:cs typeface="+mn-cs"/>
              </a:defRPr>
            </a:pPr>
            <a:endParaRPr lang="it-IT"/>
          </a:p>
        </c:txPr>
        <c:crossAx val="287072232"/>
        <c:crosses val="autoZero"/>
        <c:auto val="1"/>
        <c:lblAlgn val="ctr"/>
        <c:lblOffset val="100"/>
        <c:noMultiLvlLbl val="0"/>
      </c:catAx>
      <c:valAx>
        <c:axId val="28707223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2870683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6350">
      <a:noFill/>
    </a:ln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B7B4-76C5-47CD-9832-BC7D3E0A0091}" type="datetimeFigureOut">
              <a:rPr lang="it-IT" smtClean="0"/>
              <a:t>26/07/2017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47538-38C9-4D79-9313-92D7539C2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27007-D99C-4C6E-A614-6C2C9B5CF773}" type="datetimeFigureOut">
              <a:rPr lang="it-IT" smtClean="0"/>
              <a:t>26/07/2017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35BBD-EDBA-4378-90C8-96F811C3620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033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030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733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/>
          <p:nvPr userDrawn="1"/>
        </p:nvSpPr>
        <p:spPr>
          <a:xfrm>
            <a:off x="0" y="322776"/>
            <a:ext cx="12192000" cy="367259"/>
          </a:xfrm>
          <a:prstGeom prst="rect">
            <a:avLst/>
          </a:prstGeom>
          <a:gradFill flip="none" rotWithShape="1">
            <a:gsLst>
              <a:gs pos="100000">
                <a:srgbClr val="119AA8"/>
              </a:gs>
              <a:gs pos="25000">
                <a:srgbClr val="CC0000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200" dirty="0">
              <a:solidFill>
                <a:srgbClr val="CC0000"/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323408" y="36948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fld id="{9B213E47-7D87-1444-9A76-101074257B51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909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graphicFrame>
        <p:nvGraphicFramePr>
          <p:cNvPr id="19" name="Tabel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135533"/>
              </p:ext>
            </p:extLst>
          </p:nvPr>
        </p:nvGraphicFramePr>
        <p:xfrm>
          <a:off x="3912243" y="1773734"/>
          <a:ext cx="7442523" cy="485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551067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 GEN-GIU 2017: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17.238.103</a:t>
                      </a:r>
                    </a:p>
                    <a:p>
                      <a:pPr algn="ctr"/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(+8% vs 2016)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2017 VS 2016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Gennaio-giugno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0996"/>
              </p:ext>
            </p:extLst>
          </p:nvPr>
        </p:nvGraphicFramePr>
        <p:xfrm>
          <a:off x="1331088" y="2171319"/>
          <a:ext cx="8356922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14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el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521541"/>
              </p:ext>
            </p:extLst>
          </p:nvPr>
        </p:nvGraphicFramePr>
        <p:xfrm>
          <a:off x="3877518" y="1773734"/>
          <a:ext cx="7442523" cy="485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6571"/>
                <a:gridCol w="1545952"/>
              </a:tblGrid>
              <a:tr h="551067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SECONDI GIU-LUG* 2017: </a:t>
                      </a:r>
                      <a:r>
                        <a:rPr lang="it-IT" sz="1800" baseline="0" dirty="0" smtClean="0">
                          <a:latin typeface="Franklin Gothic Book" panose="020B0503020102020204" pitchFamily="34" charset="0"/>
                        </a:rPr>
                        <a:t>9.220.733</a:t>
                      </a:r>
                      <a:endParaRPr lang="it-IT" sz="1200" baseline="0" dirty="0" smtClean="0">
                        <a:latin typeface="Franklin Gothic Book" panose="020B0503020102020204" pitchFamily="34" charset="0"/>
                      </a:endParaRPr>
                    </a:p>
                    <a:p>
                      <a:pPr algn="ctr"/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(+8% vs 2016)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DELTA %</a:t>
                      </a:r>
                      <a:br>
                        <a:rPr lang="it-IT" sz="1200" dirty="0" smtClean="0">
                          <a:latin typeface="Franklin Gothic Book" panose="020B0503020102020204" pitchFamily="34" charset="0"/>
                        </a:rPr>
                      </a:br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2017 VS 2016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360812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78135">
                <a:tc>
                  <a:txBody>
                    <a:bodyPr/>
                    <a:lstStyle/>
                    <a:p>
                      <a:pPr algn="ctr" fontAlgn="ctr"/>
                      <a:endParaRPr lang="it-IT" sz="8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SETTORI </a:t>
            </a:r>
            <a:r>
              <a:rPr lang="it-IT" sz="2400" b="1" dirty="0">
                <a:latin typeface="TrebuchetMS-Bold"/>
                <a:cs typeface="TrebuchetMS-Bold"/>
              </a:rPr>
              <a:t>MERCATO </a:t>
            </a:r>
            <a:r>
              <a:rPr lang="it-IT" sz="2400" b="1" dirty="0" smtClean="0">
                <a:latin typeface="TrebuchetMS-Bold"/>
                <a:cs typeface="TrebuchetMS-Bold"/>
              </a:rPr>
              <a:t>RADIO PER N. SECONDI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Maggio-luglio*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sp>
        <p:nvSpPr>
          <p:cNvPr id="6" name="Text Box 56"/>
          <p:cNvSpPr txBox="1">
            <a:spLocks noChangeArrowheads="1"/>
          </p:cNvSpPr>
          <p:nvPr/>
        </p:nvSpPr>
        <p:spPr bwMode="auto">
          <a:xfrm>
            <a:off x="1044575" y="6600039"/>
            <a:ext cx="4418675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it-IT" altLang="it-IT" sz="1067" spc="2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Nielsen. *Rilevazione fino al 24/7. </a:t>
            </a:r>
            <a:endParaRPr lang="it-IT" altLang="it-IT" sz="1067" spc="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6097506"/>
              </p:ext>
            </p:extLst>
          </p:nvPr>
        </p:nvGraphicFramePr>
        <p:xfrm>
          <a:off x="1290576" y="2193019"/>
          <a:ext cx="8345348" cy="4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579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Gennaio-giugno 2017 </a:t>
            </a:r>
            <a:r>
              <a:rPr lang="it-IT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gennaio-giugno 2016</a:t>
            </a:r>
            <a:endParaRPr lang="it-IT" sz="1200" b="1" u="sng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655425"/>
              </p:ext>
            </p:extLst>
          </p:nvPr>
        </p:nvGraphicFramePr>
        <p:xfrm>
          <a:off x="1024871" y="1841116"/>
          <a:ext cx="3376411" cy="3597948"/>
        </p:xfrm>
        <a:graphic>
          <a:graphicData uri="http://schemas.openxmlformats.org/drawingml/2006/table">
            <a:tbl>
              <a:tblPr firstRow="1" bandRow="1"/>
              <a:tblGrid>
                <a:gridCol w="987842"/>
                <a:gridCol w="822167"/>
                <a:gridCol w="822167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1186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17.238.103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15.930.523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1.591.037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1.396.650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1.583.532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1.375.096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1.518.313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1.407.773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1.482.212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1.444.501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1.406.523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1.166.622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1.379.583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1.127.799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1.365.168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1.327.133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1.358.842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1.355.049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1.240.068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1.329.935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1.186.179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1.053.425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1.059.104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968.220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636.098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593.441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502.102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489.900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497.741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532.575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376.621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310.375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54.980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52.029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084573"/>
              </p:ext>
            </p:extLst>
          </p:nvPr>
        </p:nvGraphicFramePr>
        <p:xfrm>
          <a:off x="4582213" y="1841117"/>
          <a:ext cx="3376410" cy="359794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20978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1.534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1.539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421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441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marL="0" marR="0" indent="0" algn="l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423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456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372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708313"/>
              </p:ext>
            </p:extLst>
          </p:nvPr>
        </p:nvGraphicFramePr>
        <p:xfrm>
          <a:off x="8139556" y="1841117"/>
          <a:ext cx="3376410" cy="359794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CLIENTI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GEN-GIU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TOT RADIO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831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847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marL="0" marR="0" indent="0" algn="l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RADIO 24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262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265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2750" fontAlgn="b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it-IT" sz="1100" b="0" i="0" u="none" strike="noStrike" cap="none" spc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  <a:sym typeface="Helvetica Light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189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182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0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5" y="6600039"/>
            <a:ext cx="4418675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it-IT" altLang="it-IT" sz="1067" spc="2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Nielsen. *Rilevazione fino al 24/7. </a:t>
            </a:r>
            <a:endParaRPr lang="it-IT" altLang="it-IT" sz="1067" spc="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2400" b="1" dirty="0">
                <a:latin typeface="TrebuchetMS-Bold"/>
                <a:cs typeface="TrebuchetMS-Bold"/>
              </a:rPr>
              <a:t>ANALISI </a:t>
            </a:r>
            <a:r>
              <a:rPr lang="it-IT" sz="2400" b="1" dirty="0" smtClean="0">
                <a:latin typeface="TrebuchetMS-Bold"/>
                <a:cs typeface="TrebuchetMS-Bold"/>
              </a:rPr>
              <a:t>CAMPAGNE RADIO</a:t>
            </a:r>
            <a:endParaRPr lang="it-IT" sz="2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Maggio-luglio* 2017 </a:t>
            </a:r>
            <a:r>
              <a:rPr lang="it-IT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maggio-luglio* 2016</a:t>
            </a:r>
            <a:endParaRPr lang="it-IT" sz="1200" b="1" u="sng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141807"/>
              </p:ext>
            </p:extLst>
          </p:nvPr>
        </p:nvGraphicFramePr>
        <p:xfrm>
          <a:off x="1024871" y="1841116"/>
          <a:ext cx="3376411" cy="3597948"/>
        </p:xfrm>
        <a:graphic>
          <a:graphicData uri="http://schemas.openxmlformats.org/drawingml/2006/table">
            <a:tbl>
              <a:tblPr firstRow="1" bandRow="1"/>
              <a:tblGrid>
                <a:gridCol w="987842"/>
                <a:gridCol w="822167"/>
                <a:gridCol w="822167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SECONDI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1186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TOTALE RADIO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9.220.733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8.525.100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841.814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764.345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841.784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770.386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839.076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721.984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773.298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730.207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735.445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733.480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722.200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608.485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708.897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599.100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706.150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698.465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665.203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680.810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658.215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588.940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578.835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542.395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329.888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315.263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301.338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284.115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258.356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282.687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235.805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177.780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24.429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26.658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el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31198"/>
              </p:ext>
            </p:extLst>
          </p:nvPr>
        </p:nvGraphicFramePr>
        <p:xfrm>
          <a:off x="4582213" y="1841117"/>
          <a:ext cx="3376410" cy="359794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CAMPAGNE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20978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TOTALE RADIO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1.033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997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345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390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307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291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262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281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245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239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53%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879822"/>
              </p:ext>
            </p:extLst>
          </p:nvPr>
        </p:nvGraphicFramePr>
        <p:xfrm>
          <a:off x="8139556" y="1841117"/>
          <a:ext cx="3376410" cy="3597948"/>
        </p:xfrm>
        <a:graphic>
          <a:graphicData uri="http://schemas.openxmlformats.org/drawingml/2006/table">
            <a:tbl>
              <a:tblPr firstRow="1" bandRow="1"/>
              <a:tblGrid>
                <a:gridCol w="1143705"/>
                <a:gridCol w="744235"/>
                <a:gridCol w="744235"/>
                <a:gridCol w="744235"/>
              </a:tblGrid>
              <a:tr h="192443">
                <a:tc gridSpan="4"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chemeClr val="lt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marL="0" marR="0" indent="0" algn="l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ANALISI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PER N° CLIENTI</a:t>
                      </a:r>
                      <a:endParaRPr lang="it-IT" sz="1200" b="1" i="0" u="none" strike="noStrike" dirty="0" smtClean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6519" marR="6519" marT="651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359801"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Emittente</a:t>
                      </a: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2017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MAG-LUG*</a:t>
                      </a:r>
                      <a:r>
                        <a:rPr lang="it-IT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2016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  <a:tc>
                  <a:txBody>
                    <a:bodyPr/>
                    <a:lstStyle>
                      <a:lvl1pPr marL="0" marR="0" indent="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1pPr>
                      <a:lvl2pPr marL="0" marR="0" indent="1143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2pPr>
                      <a:lvl3pPr marL="0" marR="0" indent="2286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3pPr>
                      <a:lvl4pPr marL="0" marR="0" indent="3429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4pPr>
                      <a:lvl5pPr marL="0" marR="0" indent="4572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5pPr>
                      <a:lvl6pPr marL="0" marR="0" indent="5715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6pPr>
                      <a:lvl7pPr marL="0" marR="0" indent="6858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7pPr>
                      <a:lvl8pPr marL="0" marR="0" indent="8001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8pPr>
                      <a:lvl9pPr marL="0" marR="0" indent="914400" algn="ctr" defTabSz="41275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dk1"/>
                          </a:solidFill>
                          <a:uFillTx/>
                          <a:latin typeface="Calibri" panose="020F0502020204030204"/>
                          <a:sym typeface="Helvetica Light"/>
                        </a:defRPr>
                      </a:lvl9pPr>
                    </a:lstStyle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Delta </a:t>
                      </a:r>
                      <a:b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17 </a:t>
                      </a:r>
                      <a:r>
                        <a:rPr lang="it-IT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vs </a:t>
                      </a: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60812"/>
                    </a:solidFill>
                  </a:tcPr>
                </a:tc>
              </a:tr>
              <a:tr h="15756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TOTALE RADIO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RDS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DEEJAY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RTL 102.5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105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213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-4%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RISMI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198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226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RADIO 24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RMC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R101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RADIO2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VIRGIN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154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CAPITAL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145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KISS KISS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RAI RADIO3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48%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CNR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66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  <a:tr h="16843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M2O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effectLst/>
                          <a:latin typeface="Franklin Gothic Book" panose="020B0503020102020204" pitchFamily="34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9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N. ANNUNCI</a:t>
            </a: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Gennaio-giugno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269924"/>
              </p:ext>
            </p:extLst>
          </p:nvPr>
        </p:nvGraphicFramePr>
        <p:xfrm>
          <a:off x="2937729" y="1194096"/>
          <a:ext cx="8720185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125"/>
                <a:gridCol w="824412"/>
                <a:gridCol w="824412"/>
                <a:gridCol w="824412"/>
                <a:gridCol w="824412"/>
                <a:gridCol w="824412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ANNUNCI GEN-GIU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6.088.529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(0% 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TV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RADIO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800" dirty="0" smtClean="0">
                          <a:latin typeface="Franklin Gothic Book" panose="020B0503020102020204" pitchFamily="34" charset="0"/>
                        </a:rPr>
                        <a:t>QUOTIDIANI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</a:t>
                      </a:r>
                      <a:r>
                        <a:rPr lang="it-IT" sz="1100" baseline="0" dirty="0" smtClean="0">
                          <a:latin typeface="Franklin Gothic Book" panose="020B0503020102020204" pitchFamily="34" charset="0"/>
                        </a:rPr>
                        <a:t> %</a:t>
                      </a:r>
                    </a:p>
                    <a:p>
                      <a:pPr algn="ctr"/>
                      <a:r>
                        <a:rPr lang="it-IT" sz="800" baseline="0" dirty="0" smtClean="0">
                          <a:latin typeface="Franklin Gothic Book" panose="020B0503020102020204" pitchFamily="34" charset="0"/>
                        </a:rPr>
                        <a:t>PERIODICI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95,6%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28,5%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95,0%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95,0%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56,6%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78,5%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16,6%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74,4%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15,9%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14,5%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77,8%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63,3%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22,8%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200255" y="6539951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310270" y="6465679"/>
            <a:ext cx="4296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TV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086198" y="6539951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192898" y="6465679"/>
            <a:ext cx="63741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RADIO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5094306" y="6539951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192749" y="6465679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QUOTIDIANI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6457013" y="6539951"/>
            <a:ext cx="108000" cy="108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567028" y="6465679"/>
            <a:ext cx="86546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PERIODICI</a:t>
            </a:r>
          </a:p>
        </p:txBody>
      </p:sp>
      <p:graphicFrame>
        <p:nvGraphicFramePr>
          <p:cNvPr id="23" name="Grafico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327955"/>
              </p:ext>
            </p:extLst>
          </p:nvPr>
        </p:nvGraphicFramePr>
        <p:xfrm>
          <a:off x="1125599" y="1660625"/>
          <a:ext cx="6588393" cy="4933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CasellaDiTesto 15"/>
          <p:cNvSpPr txBox="1"/>
          <p:nvPr/>
        </p:nvSpPr>
        <p:spPr>
          <a:xfrm>
            <a:off x="8514283" y="6496827"/>
            <a:ext cx="2268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RADIO: +8% vs 2016</a:t>
            </a:r>
            <a:endParaRPr lang="it-IT" sz="1600" b="1" dirty="0">
              <a:solidFill>
                <a:schemeClr val="accent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1044576" y="6600039"/>
            <a:ext cx="1339810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Nielsen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</a:t>
            </a:r>
            <a:r>
              <a:rPr lang="it-IT" sz="2400" b="1" dirty="0" smtClean="0">
                <a:solidFill>
                  <a:prstClr val="black"/>
                </a:solidFill>
                <a:latin typeface="TrebuchetMS-Bold"/>
                <a:cs typeface="TrebuchetMS-Bold"/>
              </a:rPr>
              <a:t>INVESTIMENTI</a:t>
            </a:r>
            <a:endParaRPr lang="it-IT" sz="2400" b="1" dirty="0">
              <a:solidFill>
                <a:prstClr val="black"/>
              </a:solidFill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Gennaio-giugno </a:t>
            </a: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703437"/>
              </p:ext>
            </p:extLst>
          </p:nvPr>
        </p:nvGraphicFramePr>
        <p:xfrm>
          <a:off x="2972452" y="1194096"/>
          <a:ext cx="8592453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961"/>
                <a:gridCol w="989873"/>
                <a:gridCol w="989873"/>
                <a:gridCol w="989873"/>
                <a:gridCol w="989873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INVESTIMENTI GEN-GIU 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€ 316.528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</a:t>
                      </a:r>
                      <a:r>
                        <a:rPr lang="it-IT" sz="1200" baseline="0" dirty="0" smtClean="0">
                          <a:solidFill>
                            <a:srgbClr val="C00000"/>
                          </a:solidFill>
                          <a:latin typeface="Franklin Gothic Book" panose="020B0503020102020204" pitchFamily="34" charset="0"/>
                        </a:rPr>
                        <a:t>-7%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INTERNET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OOH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marL="0" algn="ctr" defTabSz="457200" rtl="0" eaLnBrk="1" latinLnBrk="0" hangingPunct="1"/>
                      <a:r>
                        <a:rPr lang="it-IT" sz="1200" b="1" kern="1200" dirty="0" smtClean="0">
                          <a:solidFill>
                            <a:schemeClr val="lt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CINEMA</a:t>
                      </a:r>
                      <a:endParaRPr lang="it-IT" sz="1200" b="1" kern="120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98,7%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64,0%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36,5%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67,8%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64,0%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25,0%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5,5%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26,5%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36,7%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50,6%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67,3%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28,1%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</a:rPr>
                        <a:t>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501209" y="6554358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634374" y="6465684"/>
            <a:ext cx="800319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INTERNET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728256" y="6554358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856831" y="6465684"/>
            <a:ext cx="119726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OUT OF HOME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6347657" y="6554358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480822" y="6465684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CINEMA</a:t>
            </a:r>
          </a:p>
        </p:txBody>
      </p:sp>
      <p:graphicFrame>
        <p:nvGraphicFramePr>
          <p:cNvPr id="19" name="Gra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316618"/>
              </p:ext>
            </p:extLst>
          </p:nvPr>
        </p:nvGraphicFramePr>
        <p:xfrm>
          <a:off x="1339890" y="1647711"/>
          <a:ext cx="628782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9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N. ANNUNCI</a:t>
            </a: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Maggio-luglio* </a:t>
            </a:r>
            <a:r>
              <a:rPr lang="it-IT" sz="1600" b="1" i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846060"/>
              </p:ext>
            </p:extLst>
          </p:nvPr>
        </p:nvGraphicFramePr>
        <p:xfrm>
          <a:off x="2937729" y="1194096"/>
          <a:ext cx="8720185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125"/>
                <a:gridCol w="824412"/>
                <a:gridCol w="824412"/>
                <a:gridCol w="824412"/>
                <a:gridCol w="824412"/>
                <a:gridCol w="824412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3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TOTALE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ANNUNCI 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MAG-LUG* 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2017: </a:t>
                      </a:r>
                      <a:r>
                        <a:rPr lang="it-IT" sz="16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2.980.967</a:t>
                      </a:r>
                      <a:r>
                        <a:rPr lang="it-IT" sz="13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</a:t>
                      </a:r>
                      <a:r>
                        <a:rPr lang="it-IT" sz="1200" baseline="0" dirty="0" smtClean="0">
                          <a:solidFill>
                            <a:srgbClr val="C00000"/>
                          </a:solidFill>
                          <a:latin typeface="Franklin Gothic Book" panose="020B0503020102020204" pitchFamily="34" charset="0"/>
                        </a:rPr>
                        <a:t>-1%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vs 2016)</a:t>
                      </a:r>
                      <a:endParaRPr lang="it-IT" sz="12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TV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RADIO</a:t>
                      </a:r>
                      <a:endParaRPr lang="it-IT" sz="11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800" dirty="0" smtClean="0">
                          <a:latin typeface="Franklin Gothic Book" panose="020B0503020102020204" pitchFamily="34" charset="0"/>
                        </a:rPr>
                        <a:t>QUOTIDIANI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dirty="0" smtClean="0">
                          <a:latin typeface="Franklin Gothic Book" panose="020B0503020102020204" pitchFamily="34" charset="0"/>
                        </a:rPr>
                        <a:t>SHARE</a:t>
                      </a:r>
                      <a:r>
                        <a:rPr lang="it-IT" sz="1100" baseline="0" dirty="0" smtClean="0">
                          <a:latin typeface="Franklin Gothic Book" panose="020B0503020102020204" pitchFamily="34" charset="0"/>
                        </a:rPr>
                        <a:t> %</a:t>
                      </a:r>
                    </a:p>
                    <a:p>
                      <a:pPr algn="ctr"/>
                      <a:r>
                        <a:rPr lang="it-IT" sz="800" baseline="0" dirty="0" smtClean="0">
                          <a:latin typeface="Franklin Gothic Book" panose="020B0503020102020204" pitchFamily="34" charset="0"/>
                        </a:rPr>
                        <a:t>PERIODICI</a:t>
                      </a:r>
                      <a:endParaRPr lang="it-IT" sz="8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65,0%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98,4%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77,7%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15,6%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19,8%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14,7%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13,6%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200255" y="6539951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310270" y="6465679"/>
            <a:ext cx="4296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TV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086198" y="6539951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192898" y="6465679"/>
            <a:ext cx="637415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RADIO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5094306" y="6539951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5192749" y="6465679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QUOTIDIANI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6457013" y="6539951"/>
            <a:ext cx="108000" cy="108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567028" y="6465679"/>
            <a:ext cx="865467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PERIODICI</a:t>
            </a:r>
          </a:p>
        </p:txBody>
      </p:sp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2876" y="6597192"/>
            <a:ext cx="2654768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it-IT" altLang="it-IT" sz="1067" spc="2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Nielsen. *Rilevazione fino al 24/7. </a:t>
            </a:r>
            <a:endParaRPr lang="it-IT" altLang="it-IT" sz="1067" spc="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Grafico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529724"/>
              </p:ext>
            </p:extLst>
          </p:nvPr>
        </p:nvGraphicFramePr>
        <p:xfrm>
          <a:off x="1300283" y="1652342"/>
          <a:ext cx="6385307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8514283" y="6496827"/>
            <a:ext cx="2268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solidFill>
                  <a:schemeClr val="accent2">
                    <a:lumMod val="75000"/>
                  </a:schemeClr>
                </a:solidFill>
                <a:latin typeface="Franklin Gothic Book" panose="020B0503020102020204" pitchFamily="34" charset="0"/>
              </a:rPr>
              <a:t>RADIO: +10% vs 2016</a:t>
            </a:r>
            <a:endParaRPr lang="it-IT" sz="1600" b="1" dirty="0">
              <a:solidFill>
                <a:schemeClr val="accent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6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213E47-7D87-1444-9A76-101074257B51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33000" y="875953"/>
            <a:ext cx="8441925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09585">
              <a:lnSpc>
                <a:spcPct val="90000"/>
              </a:lnSpc>
            </a:pPr>
            <a:r>
              <a:rPr lang="it-IT" sz="2400" b="1" dirty="0">
                <a:solidFill>
                  <a:prstClr val="black"/>
                </a:solidFill>
                <a:latin typeface="TrebuchetMS-Bold"/>
                <a:cs typeface="TrebuchetMS-Bold"/>
              </a:rPr>
              <a:t>ANALISI NIELSEN MULTIMEZZO PER </a:t>
            </a:r>
            <a:r>
              <a:rPr lang="it-IT" sz="2400" b="1" dirty="0" smtClean="0">
                <a:solidFill>
                  <a:prstClr val="black"/>
                </a:solidFill>
                <a:latin typeface="TrebuchetMS-Bold"/>
                <a:cs typeface="TrebuchetMS-Bold"/>
              </a:rPr>
              <a:t>INVESTIMENTI</a:t>
            </a:r>
            <a:endParaRPr lang="it-IT" sz="2400" b="1" dirty="0">
              <a:solidFill>
                <a:prstClr val="black"/>
              </a:solidFill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endParaRPr lang="it-IT" sz="400" b="1" dirty="0">
              <a:latin typeface="TrebuchetMS-Bold"/>
              <a:cs typeface="TrebuchetMS-Bold"/>
            </a:endParaRPr>
          </a:p>
          <a:p>
            <a:pPr>
              <a:lnSpc>
                <a:spcPct val="90000"/>
              </a:lnSpc>
            </a:pPr>
            <a:r>
              <a:rPr lang="it-IT" sz="16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Maggio-luglio* 2017</a:t>
            </a:r>
            <a:endParaRPr lang="it-IT" sz="1200" b="1" dirty="0">
              <a:latin typeface="TrebuchetMS-Bold"/>
              <a:cs typeface="TrebuchetMS-Bold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217893"/>
              </p:ext>
            </p:extLst>
          </p:nvPr>
        </p:nvGraphicFramePr>
        <p:xfrm>
          <a:off x="2972452" y="1194096"/>
          <a:ext cx="8592453" cy="52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961"/>
                <a:gridCol w="989873"/>
                <a:gridCol w="989873"/>
                <a:gridCol w="989873"/>
                <a:gridCol w="989873"/>
              </a:tblGrid>
              <a:tr h="589280">
                <a:tc>
                  <a:txBody>
                    <a:bodyPr/>
                    <a:lstStyle/>
                    <a:p>
                      <a:pPr algn="l"/>
                      <a:r>
                        <a:rPr lang="it-IT" sz="120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TOT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INVESTIMENTI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MAG-LUG* 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2017: </a:t>
                      </a:r>
                      <a:r>
                        <a:rPr lang="it-IT" sz="1400" u="sng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€ 124.841</a:t>
                      </a:r>
                      <a:r>
                        <a:rPr lang="it-IT" sz="14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1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(</a:t>
                      </a:r>
                      <a:r>
                        <a:rPr lang="it-IT" sz="1100" baseline="0" dirty="0" smtClean="0">
                          <a:solidFill>
                            <a:srgbClr val="C00000"/>
                          </a:solidFill>
                          <a:latin typeface="Franklin Gothic Book" panose="020B0503020102020204" pitchFamily="34" charset="0"/>
                        </a:rPr>
                        <a:t>-28%</a:t>
                      </a:r>
                      <a:r>
                        <a:rPr lang="it-IT" sz="11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1100" baseline="0" dirty="0" smtClean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vs 2016)</a:t>
                      </a:r>
                      <a:endParaRPr lang="it-IT" sz="1100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QUOTE</a:t>
                      </a:r>
                      <a:r>
                        <a:rPr lang="it-IT" sz="1200" baseline="0" dirty="0" smtClean="0">
                          <a:latin typeface="Franklin Gothic Book" panose="020B0503020102020204" pitchFamily="34" charset="0"/>
                        </a:rPr>
                        <a:t> </a:t>
                      </a:r>
                      <a:r>
                        <a:rPr lang="it-IT" sz="900" baseline="0" dirty="0" smtClean="0">
                          <a:latin typeface="Franklin Gothic Book" panose="020B0503020102020204" pitchFamily="34" charset="0"/>
                        </a:rPr>
                        <a:t>SETTORE VS TOTALE</a:t>
                      </a:r>
                      <a:endParaRPr lang="it-IT" sz="9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INTERNET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OOH</a:t>
                      </a:r>
                      <a:endParaRPr lang="it-IT" sz="1200" dirty="0">
                        <a:latin typeface="Franklin Gothic Book" panose="020B05030201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>
                          <a:latin typeface="Franklin Gothic Book" panose="020B0503020102020204" pitchFamily="34" charset="0"/>
                        </a:rPr>
                        <a:t>SHARE %</a:t>
                      </a:r>
                    </a:p>
                    <a:p>
                      <a:pPr marL="0" algn="ctr" defTabSz="457200" rtl="0" eaLnBrk="1" latinLnBrk="0" hangingPunct="1"/>
                      <a:r>
                        <a:rPr lang="it-IT" sz="1200" b="1" kern="1200" dirty="0" smtClean="0">
                          <a:solidFill>
                            <a:schemeClr val="lt1"/>
                          </a:solidFill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CINEMA</a:t>
                      </a:r>
                      <a:endParaRPr lang="it-IT" sz="1200" b="1" kern="120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 marL="121920" marR="121920" marT="60960" marB="60960" anchor="ctr"/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17,6%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98,6%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78,1%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18,8%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32,3%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66,4%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44,4%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23,0%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34,4%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44,0%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55,3%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50,8%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40,7%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54,9%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41,6%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68,9%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26,2%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73,4%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49,6%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48,2%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62,2%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36,5%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67,3%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32,4%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70,5%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27,0%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005D1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40,1%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0,4%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9,5%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  <a:tr h="195580">
                <a:tc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0,3%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80,5%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16,8%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000" b="0" i="0" u="none" strike="noStrike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2,7%</a:t>
                      </a:r>
                    </a:p>
                  </a:txBody>
                  <a:tcPr marL="9525" marR="9525" marT="9525" marB="0" anchor="b"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501209" y="6554358"/>
            <a:ext cx="108000" cy="10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634374" y="6465684"/>
            <a:ext cx="800319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INTERNET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4728256" y="6554358"/>
            <a:ext cx="108000" cy="10800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856831" y="6465684"/>
            <a:ext cx="119726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OUT OF HOME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6347657" y="6554358"/>
            <a:ext cx="108000" cy="108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defTabSz="609585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480822" y="6465684"/>
            <a:ext cx="98742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it-IT" sz="1067" dirty="0">
                <a:solidFill>
                  <a:prstClr val="black"/>
                </a:solidFill>
              </a:rPr>
              <a:t>CINEMA</a:t>
            </a:r>
          </a:p>
        </p:txBody>
      </p:sp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2876" y="6597192"/>
            <a:ext cx="2654768" cy="257961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square" lIns="92841" tIns="46421" rIns="92841" bIns="46421" anchor="b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28522">
              <a:spcBef>
                <a:spcPts val="305"/>
              </a:spcBef>
              <a:buNone/>
              <a:defRPr/>
            </a:pPr>
            <a:r>
              <a:rPr lang="it-IT" altLang="it-IT" sz="1067" spc="2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</a:t>
            </a:r>
            <a:r>
              <a:rPr lang="it-IT" altLang="it-IT" sz="1067" spc="2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Nielsen. *Rilevazione fino al 24/7. </a:t>
            </a:r>
            <a:endParaRPr lang="it-IT" altLang="it-IT" sz="1067" spc="2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Gra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693596"/>
              </p:ext>
            </p:extLst>
          </p:nvPr>
        </p:nvGraphicFramePr>
        <p:xfrm>
          <a:off x="1330260" y="1673826"/>
          <a:ext cx="6656272" cy="49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144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2468</TotalTime>
  <Words>1943</Words>
  <Application>Microsoft Office PowerPoint</Application>
  <PresentationFormat>Widescreen</PresentationFormat>
  <Paragraphs>1016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Helvetica Light</vt:lpstr>
      <vt:lpstr>Times New Roman</vt:lpstr>
      <vt:lpstr>TrebuchetMS-Bold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Gobbi Valeria</dc:creator>
  <cp:lastModifiedBy>Lemma Jessica Tina</cp:lastModifiedBy>
  <cp:revision>213</cp:revision>
  <dcterms:created xsi:type="dcterms:W3CDTF">2016-12-22T14:38:52Z</dcterms:created>
  <dcterms:modified xsi:type="dcterms:W3CDTF">2017-07-26T12:59:42Z</dcterms:modified>
</cp:coreProperties>
</file>