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415" r:id="rId3"/>
    <p:sldId id="380" r:id="rId4"/>
    <p:sldId id="404" r:id="rId5"/>
    <p:sldId id="414" r:id="rId6"/>
    <p:sldId id="421" r:id="rId7"/>
    <p:sldId id="416" r:id="rId8"/>
    <p:sldId id="399" r:id="rId9"/>
    <p:sldId id="361" r:id="rId10"/>
    <p:sldId id="376" r:id="rId11"/>
    <p:sldId id="410" r:id="rId12"/>
    <p:sldId id="411" r:id="rId13"/>
    <p:sldId id="412" r:id="rId14"/>
    <p:sldId id="365" r:id="rId15"/>
  </p:sldIdLst>
  <p:sldSz cx="9144000" cy="6858000" type="screen4x3"/>
  <p:notesSz cx="6797675" cy="987425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66FFCC"/>
    <a:srgbClr val="FFFF99"/>
    <a:srgbClr val="006600"/>
    <a:srgbClr val="FF3300"/>
    <a:srgbClr val="0000FF"/>
    <a:srgbClr val="CC0099"/>
    <a:srgbClr val="FF3399"/>
    <a:srgbClr val="FF99CC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4434" autoAdjust="0"/>
  </p:normalViewPr>
  <p:slideViewPr>
    <p:cSldViewPr>
      <p:cViewPr varScale="1">
        <p:scale>
          <a:sx n="67" d="100"/>
          <a:sy n="67" d="100"/>
        </p:scale>
        <p:origin x="1440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970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064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80064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7B4249A0-F225-4BCF-A9D7-A661D36326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7805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8688" y="738188"/>
            <a:ext cx="4941887" cy="3706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9" y="4689242"/>
            <a:ext cx="5437187" cy="4446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064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80064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DF792CDF-CBEA-45BA-96A2-22A10E3B037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00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506DF-C629-4ECD-8C79-CD92669BD74C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1240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506DF-C629-4ECD-8C79-CD92669BD74C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1240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506DF-C629-4ECD-8C79-CD92669BD74C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8473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TextBox 4"/>
          <p:cNvSpPr txBox="1"/>
          <p:nvPr userDrawn="1"/>
        </p:nvSpPr>
        <p:spPr>
          <a:xfrm>
            <a:off x="177800" y="6283325"/>
            <a:ext cx="42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smtClean="0">
                <a:solidFill>
                  <a:srgbClr val="000000"/>
                </a:solidFill>
              </a:rPr>
              <a:pPr algn="r"/>
              <a:t>‹N›</a:t>
            </a:fld>
            <a:endParaRPr lang="it-IT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53778"/>
      </p:ext>
    </p:extLst>
  </p:cSld>
  <p:clrMapOvr>
    <a:masterClrMapping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228789"/>
      </p:ext>
    </p:extLst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3685428"/>
      </p:ext>
    </p:extLst>
  </p:cSld>
  <p:clrMapOvr>
    <a:masterClrMapping/>
  </p:clrMapOvr>
  <p:transition spd="med"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</p:spTree>
    <p:extLst>
      <p:ext uri="{BB962C8B-B14F-4D97-AF65-F5344CB8AC3E}">
        <p14:creationId xmlns:p14="http://schemas.microsoft.com/office/powerpoint/2010/main" val="325062323"/>
      </p:ext>
    </p:extLst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067287"/>
      </p:ext>
    </p:extLst>
  </p:cSld>
  <p:clrMapOvr>
    <a:masterClrMapping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7514221"/>
      </p:ext>
    </p:extLst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728348"/>
      </p:ext>
    </p:extLst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2752570"/>
      </p:ext>
    </p:extLst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763865"/>
      </p:ext>
    </p:extLst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1383079"/>
      </p:ext>
    </p:extLst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9501130"/>
      </p:ext>
    </p:extLst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5321232"/>
      </p:ext>
    </p:extLst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 userDrawn="1"/>
        </p:nvSpPr>
        <p:spPr>
          <a:xfrm>
            <a:off x="177800" y="6283325"/>
            <a:ext cx="42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smtClean="0">
                <a:solidFill>
                  <a:srgbClr val="000000"/>
                </a:solidFill>
              </a:rPr>
              <a:pPr algn="r"/>
              <a:t>‹N›</a:t>
            </a:fld>
            <a:endParaRPr lang="it-IT" sz="1000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331913" y="1673512"/>
            <a:ext cx="6405562" cy="1542455"/>
          </a:xfrm>
          <a:solidFill>
            <a:srgbClr val="FFFFFF"/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PRESENTAZIONE 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DATI GIUGNO 2017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OSSERVATORIO STAMPA - FCP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5876925"/>
            <a:ext cx="4959350" cy="6477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</a:pPr>
            <a:endParaRPr lang="it-IT" altLang="it-IT" sz="1800" dirty="0" smtClean="0"/>
          </a:p>
          <a:p>
            <a:pPr eaLnBrk="1" hangingPunct="1"/>
            <a:endParaRPr lang="it-IT" altLang="it-IT" sz="1800" smtClean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6571280" y="607040"/>
            <a:ext cx="1584325" cy="863600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979613" y="6092825"/>
            <a:ext cx="495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it-IT" altLang="it-IT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Milano, 28 luglio 2017</a:t>
            </a: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597571"/>
              </p:ext>
            </p:extLst>
          </p:nvPr>
        </p:nvGraphicFramePr>
        <p:xfrm>
          <a:off x="179450" y="949852"/>
          <a:ext cx="8785100" cy="4532513"/>
        </p:xfrm>
        <a:graphic>
          <a:graphicData uri="http://schemas.openxmlformats.org/drawingml/2006/table">
            <a:tbl>
              <a:tblPr/>
              <a:tblGrid>
                <a:gridCol w="2232372"/>
                <a:gridCol w="936104"/>
                <a:gridCol w="976919"/>
                <a:gridCol w="927941"/>
                <a:gridCol w="927941"/>
                <a:gridCol w="927941"/>
                <a:gridCol w="927941"/>
                <a:gridCol w="927941"/>
              </a:tblGrid>
              <a:tr h="7884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08" marR="45708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Febbraio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 </a:t>
                      </a:r>
                      <a:r>
                        <a:rPr lang="it-IT" sz="1500" b="1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500" b="1" i="0" u="none" strike="noStrike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1.607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2.308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3.092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3.854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4.001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3.042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17.903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10,6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-2,2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55,9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17,6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9,3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863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1.674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1.164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2.046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1.333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7.418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72,3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10,2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1.051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1.444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1.366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2.642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1.846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1.677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10.026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24,4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-17,3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38,7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31,2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8,6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459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6,8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N/A</a:t>
                      </a:r>
                      <a:endParaRPr lang="it-IT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-44,8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925,4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120,2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-53,1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 dirty="0">
                          <a:effectLst/>
                          <a:latin typeface="Arial" panose="020B0604020202020204" pitchFamily="34" charset="0"/>
                        </a:rPr>
                        <a:t>9,5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191824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PERIODICI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Speciale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41" name="Text Box 87"/>
          <p:cNvSpPr txBox="1">
            <a:spLocks noChangeArrowheads="1"/>
          </p:cNvSpPr>
          <p:nvPr/>
        </p:nvSpPr>
        <p:spPr bwMode="auto">
          <a:xfrm>
            <a:off x="1676400" y="3124200"/>
            <a:ext cx="838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 b="0">
              <a:latin typeface="Arial" charset="0"/>
            </a:endParaRPr>
          </a:p>
        </p:txBody>
      </p:sp>
      <p:sp>
        <p:nvSpPr>
          <p:cNvPr id="10342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10343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0344" name="Rectangle 90"/>
          <p:cNvSpPr>
            <a:spLocks noChangeArrowheads="1"/>
          </p:cNvSpPr>
          <p:nvPr/>
        </p:nvSpPr>
        <p:spPr bwMode="auto">
          <a:xfrm>
            <a:off x="385127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533" name="Rectangle 6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388" y="17807"/>
            <a:ext cx="8785225" cy="981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Testate divise per Gruppi</a:t>
            </a:r>
            <a:b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Periodo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Gennaio 2016 – Giugno 2017 </a:t>
            </a: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altLang="it-IT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FATTURATI (per 1.000) E SPAZI</a:t>
            </a:r>
            <a:r>
              <a:rPr lang="it-IT" altLang="it-IT" sz="1800" dirty="0" smtClean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altLang="it-IT" sz="1800" dirty="0" smtClean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altLang="it-IT" sz="1800" dirty="0" smtClean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430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31018"/>
              </p:ext>
            </p:extLst>
          </p:nvPr>
        </p:nvGraphicFramePr>
        <p:xfrm>
          <a:off x="179512" y="1052736"/>
          <a:ext cx="8784976" cy="4936021"/>
        </p:xfrm>
        <a:graphic>
          <a:graphicData uri="http://schemas.openxmlformats.org/drawingml/2006/table">
            <a:tbl>
              <a:tblPr/>
              <a:tblGrid>
                <a:gridCol w="2846742"/>
                <a:gridCol w="995101"/>
                <a:gridCol w="995101"/>
                <a:gridCol w="995101"/>
                <a:gridCol w="995101"/>
                <a:gridCol w="1021726"/>
                <a:gridCol w="936104"/>
              </a:tblGrid>
              <a:tr h="78600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446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A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Femminili attualità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64.298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14.135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D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Femminili moda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29.030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4.406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6,04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5,82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3538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T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1 - Arredamento Design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11.925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2.394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M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Maschili stili di vita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10.721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2.419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H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Familiari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9.376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6.593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P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Automotive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8.811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1.864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3,33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L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Maschili attualità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8.792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1.759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3,80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3,64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68935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88913"/>
            <a:ext cx="8229600" cy="52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 smtClean="0">
                <a:solidFill>
                  <a:srgbClr val="A19DFB"/>
                </a:solidFill>
              </a:rPr>
              <a:t/>
            </a:r>
            <a:br>
              <a:rPr lang="it-IT" altLang="it-IT" smtClean="0">
                <a:solidFill>
                  <a:srgbClr val="A19DFB"/>
                </a:solidFill>
              </a:rPr>
            </a:br>
            <a:endParaRPr lang="it-IT" altLang="it-IT" smtClean="0">
              <a:solidFill>
                <a:srgbClr val="A19DFB"/>
              </a:solidFill>
            </a:endParaRPr>
          </a:p>
        </p:txBody>
      </p:sp>
      <p:sp>
        <p:nvSpPr>
          <p:cNvPr id="15363" name="Rectangle 68"/>
          <p:cNvSpPr>
            <a:spLocks noChangeArrowheads="1"/>
          </p:cNvSpPr>
          <p:nvPr/>
        </p:nvSpPr>
        <p:spPr bwMode="auto">
          <a:xfrm>
            <a:off x="250825" y="188913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1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Periodo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2016 – Giugno 2017 </a:t>
            </a:r>
            <a:r>
              <a:rPr lang="it-IT" sz="1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- </a:t>
            </a:r>
            <a:r>
              <a:rPr lang="it-IT" sz="1800" i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FATTURATI </a:t>
            </a:r>
            <a:r>
              <a:rPr 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(per 1.000) E SPAZI</a:t>
            </a:r>
            <a: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8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468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809666"/>
              </p:ext>
            </p:extLst>
          </p:nvPr>
        </p:nvGraphicFramePr>
        <p:xfrm>
          <a:off x="251569" y="976982"/>
          <a:ext cx="8640862" cy="4936025"/>
        </p:xfrm>
        <a:graphic>
          <a:graphicData uri="http://schemas.openxmlformats.org/drawingml/2006/table">
            <a:tbl>
              <a:tblPr/>
              <a:tblGrid>
                <a:gridCol w="2732135"/>
                <a:gridCol w="1009480"/>
                <a:gridCol w="1009480"/>
                <a:gridCol w="1009480"/>
                <a:gridCol w="1009480"/>
                <a:gridCol w="1006711"/>
                <a:gridCol w="864096"/>
              </a:tblGrid>
              <a:tr h="8162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4460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U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Arredamento professionale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5.876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1.683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3,28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3,16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O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Economia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5.243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707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16,7%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7,88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7,40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V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Professionali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3.653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-23,9%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1.005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-20,6%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3,55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3,30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G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Benessere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3.431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2.349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1,44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T2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Altri Arredamento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3.156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1.405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8,4%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2,14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M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1 - Altri Maschili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2.453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869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2,47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2,26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R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Turismo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1.863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855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1,70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20337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26035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 smtClean="0">
                <a:solidFill>
                  <a:srgbClr val="A19DFB"/>
                </a:solidFill>
              </a:rPr>
              <a:t/>
            </a:r>
            <a:br>
              <a:rPr lang="it-IT" altLang="it-IT" smtClean="0">
                <a:solidFill>
                  <a:srgbClr val="A19DFB"/>
                </a:solidFill>
              </a:rPr>
            </a:br>
            <a:endParaRPr lang="it-IT" altLang="it-IT" smtClean="0">
              <a:solidFill>
                <a:srgbClr val="A19DFB"/>
              </a:solidFill>
            </a:endParaRPr>
          </a:p>
        </p:txBody>
      </p:sp>
      <p:sp>
        <p:nvSpPr>
          <p:cNvPr id="6" name="Rectangle 68"/>
          <p:cNvSpPr>
            <a:spLocks noChangeArrowheads="1"/>
          </p:cNvSpPr>
          <p:nvPr/>
        </p:nvSpPr>
        <p:spPr bwMode="auto">
          <a:xfrm>
            <a:off x="250825" y="188913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1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Periodo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2016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Giugno 2017 </a:t>
            </a:r>
            <a:r>
              <a:rPr lang="it-IT" sz="1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- </a:t>
            </a:r>
            <a:r>
              <a:rPr lang="it-IT" sz="1800" i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FATTURATI </a:t>
            </a:r>
            <a:r>
              <a:rPr 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(per 1.000) E SPAZI</a:t>
            </a:r>
            <a: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8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880449"/>
              </p:ext>
            </p:extLst>
          </p:nvPr>
        </p:nvGraphicFramePr>
        <p:xfrm>
          <a:off x="251966" y="976982"/>
          <a:ext cx="8640069" cy="4425863"/>
        </p:xfrm>
        <a:graphic>
          <a:graphicData uri="http://schemas.openxmlformats.org/drawingml/2006/table">
            <a:tbl>
              <a:tblPr/>
              <a:tblGrid>
                <a:gridCol w="2731440"/>
                <a:gridCol w="1009480"/>
                <a:gridCol w="1009480"/>
                <a:gridCol w="1009480"/>
                <a:gridCol w="1009480"/>
                <a:gridCol w="910119"/>
                <a:gridCol w="960590"/>
              </a:tblGrid>
              <a:tr h="8162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</a:t>
                      </a:r>
                      <a:r>
                        <a:rPr kumimoji="0" lang="it-IT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</a:t>
                      </a: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4460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E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Cucina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1.546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853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9,6%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Y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Varie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1.474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1.096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X –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Natura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2,34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B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Altri Femminili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555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-14,3%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1.421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-17,0%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0,36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0,38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I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Guide e altri Familiari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661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0,54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0,55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S </a:t>
                      </a:r>
                      <a:r>
                        <a:rPr lang="it-IT" sz="1400" b="1" i="0" u="none" strike="noStrike" dirty="0">
                          <a:effectLst/>
                          <a:latin typeface="Arial" panose="020B0604020202020204" pitchFamily="34" charset="0"/>
                        </a:rPr>
                        <a:t>- Bambini e ragazzi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-17,9%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1,57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7380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11525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8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</a:t>
            </a:r>
          </a:p>
          <a:p>
            <a:pPr algn="ctr" eaLnBrk="1" hangingPunct="1">
              <a:buFontTx/>
              <a:buNone/>
            </a:pPr>
            <a:r>
              <a:rPr lang="it-IT" altLang="it-IT" sz="28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PRESENTAZIONE</a:t>
            </a:r>
          </a:p>
        </p:txBody>
      </p:sp>
      <p:pic>
        <p:nvPicPr>
          <p:cNvPr id="232452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6443663" y="657225"/>
            <a:ext cx="1668462" cy="1250950"/>
          </a:xfrm>
          <a:noFill/>
          <a:ln w="127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7" name="Straight Connector 6"/>
          <p:cNvCxnSpPr>
            <a:cxnSpLocks noChangeShapeType="1"/>
          </p:cNvCxnSpPr>
          <p:nvPr/>
        </p:nvCxnSpPr>
        <p:spPr bwMode="auto">
          <a:xfrm>
            <a:off x="611188" y="3213100"/>
            <a:ext cx="7345362" cy="14446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871517"/>
              </p:ext>
            </p:extLst>
          </p:nvPr>
        </p:nvGraphicFramePr>
        <p:xfrm>
          <a:off x="611560" y="1052736"/>
          <a:ext cx="7920880" cy="124968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960440"/>
                <a:gridCol w="3960440"/>
              </a:tblGrid>
              <a:tr h="370840">
                <a:tc gridSpan="2">
                  <a:txBody>
                    <a:bodyPr/>
                    <a:lstStyle/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 QUOTIDIANE NUOVE</a:t>
                      </a:r>
                    </a:p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 2016 –</a:t>
                      </a:r>
                      <a:r>
                        <a:rPr lang="it-IT" altLang="it-IT" sz="2000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Giugno 2017</a:t>
                      </a:r>
                      <a:endParaRPr lang="it-IT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altLang="it-IT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818194"/>
              </p:ext>
            </p:extLst>
          </p:nvPr>
        </p:nvGraphicFramePr>
        <p:xfrm>
          <a:off x="611560" y="3284984"/>
          <a:ext cx="7920880" cy="124968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7920880"/>
              </a:tblGrid>
              <a:tr h="370840">
                <a:tc>
                  <a:txBody>
                    <a:bodyPr/>
                    <a:lstStyle/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 QUOTIDIANE CHIUSE</a:t>
                      </a:r>
                    </a:p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 2016 – Giugno 2017</a:t>
                      </a:r>
                      <a:endParaRPr lang="it-IT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-</a:t>
                      </a:r>
                      <a:endParaRPr lang="it-IT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06161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18" name="Text Box 66"/>
          <p:cNvSpPr txBox="1">
            <a:spLocks noChangeArrowheads="1"/>
          </p:cNvSpPr>
          <p:nvPr/>
        </p:nvSpPr>
        <p:spPr bwMode="auto">
          <a:xfrm>
            <a:off x="0" y="210543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QUOTIDIANI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</a:t>
            </a: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it-IT" altLang="it-IT" sz="20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05152"/>
              </p:ext>
            </p:extLst>
          </p:nvPr>
        </p:nvGraphicFramePr>
        <p:xfrm>
          <a:off x="359532" y="1484784"/>
          <a:ext cx="8424937" cy="2743248"/>
        </p:xfrm>
        <a:graphic>
          <a:graphicData uri="http://schemas.openxmlformats.org/drawingml/2006/table">
            <a:tbl>
              <a:tblPr/>
              <a:tblGrid>
                <a:gridCol w="2088233"/>
                <a:gridCol w="937943"/>
                <a:gridCol w="946563"/>
                <a:gridCol w="890440"/>
                <a:gridCol w="890440"/>
                <a:gridCol w="890440"/>
                <a:gridCol w="890440"/>
                <a:gridCol w="890438"/>
              </a:tblGrid>
              <a:tr h="769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Febbraio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Marzo</a:t>
                      </a:r>
                      <a:endParaRPr lang="it-IT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Aprile</a:t>
                      </a:r>
                      <a:endParaRPr lang="it-IT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Maggio</a:t>
                      </a:r>
                      <a:endParaRPr lang="it-IT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Giugno</a:t>
                      </a:r>
                      <a:endParaRPr lang="it-IT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Giugno</a:t>
                      </a:r>
                      <a:r>
                        <a:rPr lang="it-IT" sz="1500" b="1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  <a:endParaRPr lang="it-IT" sz="15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27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</a:t>
                      </a: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Quotidiani</a:t>
                      </a:r>
                    </a:p>
                  </a:txBody>
                  <a:tcPr marL="91454" marR="91454"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40.046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44.961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57.746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48.167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55.251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48.257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294.427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9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-18,9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-12,6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-10,6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27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 </a:t>
                      </a: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Quotidiani</a:t>
                      </a:r>
                    </a:p>
                  </a:txBody>
                  <a:tcPr marL="91454" marR="91454"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27.713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29.804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36.504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34.510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36.805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33.324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198.660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53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-10,1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 dirty="0">
                          <a:effectLst/>
                          <a:latin typeface="Arial" panose="020B0604020202020204" pitchFamily="34" charset="0"/>
                        </a:rPr>
                        <a:t>-4,5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0" y="18202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QUOTIDIANI –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088912"/>
              </p:ext>
            </p:extLst>
          </p:nvPr>
        </p:nvGraphicFramePr>
        <p:xfrm>
          <a:off x="323528" y="1052736"/>
          <a:ext cx="8496945" cy="4350482"/>
        </p:xfrm>
        <a:graphic>
          <a:graphicData uri="http://schemas.openxmlformats.org/drawingml/2006/table">
            <a:tbl>
              <a:tblPr/>
              <a:tblGrid>
                <a:gridCol w="2235676"/>
                <a:gridCol w="894467"/>
                <a:gridCol w="894467"/>
                <a:gridCol w="894467"/>
                <a:gridCol w="894467"/>
                <a:gridCol w="894467"/>
                <a:gridCol w="894467"/>
                <a:gridCol w="894467"/>
              </a:tblGrid>
              <a:tr h="7295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Febbraio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 </a:t>
                      </a:r>
                      <a:r>
                        <a:rPr lang="it-IT" sz="1400" b="1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Com.Nazionale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13.897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17.714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26.598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19.523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25.261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22.619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125.613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09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-18,2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-25,8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-13,6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Spazi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Com.Nazionale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4.582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5.303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8.052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6.350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7.388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5.898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37.573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09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-31,9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-11,5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Com.Locale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12.859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14.080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16.902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16.453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17.631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15.847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93.771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09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-11,9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-6,3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Spazi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Com.Locale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20.609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22.086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25.859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25.745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26.980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25.434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146.714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09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-8,6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 dirty="0">
                          <a:effectLst/>
                          <a:latin typeface="Arial" panose="020B0604020202020204" pitchFamily="34" charset="0"/>
                        </a:rPr>
                        <a:t>-2,1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asellaDiTesto 10"/>
          <p:cNvSpPr txBox="1">
            <a:spLocks noChangeArrowheads="1"/>
          </p:cNvSpPr>
          <p:nvPr/>
        </p:nvSpPr>
        <p:spPr bwMode="auto">
          <a:xfrm>
            <a:off x="7020272" y="6453336"/>
            <a:ext cx="129698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1100" dirty="0">
                <a:latin typeface="Arial" charset="0"/>
              </a:rPr>
              <a:t>Pagina </a:t>
            </a:r>
            <a:r>
              <a:rPr lang="it-IT" altLang="it-IT" sz="1100" dirty="0" smtClean="0">
                <a:latin typeface="Arial" charset="0"/>
              </a:rPr>
              <a:t>1 </a:t>
            </a:r>
            <a:r>
              <a:rPr lang="it-IT" altLang="it-IT" sz="1100" dirty="0">
                <a:latin typeface="Arial" charset="0"/>
              </a:rPr>
              <a:t>di 2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0" y="18202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QUOTIDIANI –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933151"/>
              </p:ext>
            </p:extLst>
          </p:nvPr>
        </p:nvGraphicFramePr>
        <p:xfrm>
          <a:off x="683567" y="626993"/>
          <a:ext cx="8208913" cy="5617661"/>
        </p:xfrm>
        <a:graphic>
          <a:graphicData uri="http://schemas.openxmlformats.org/drawingml/2006/table">
            <a:tbl>
              <a:tblPr/>
              <a:tblGrid>
                <a:gridCol w="2106712"/>
                <a:gridCol w="871743"/>
                <a:gridCol w="871743"/>
                <a:gridCol w="871743"/>
                <a:gridCol w="871743"/>
                <a:gridCol w="871743"/>
                <a:gridCol w="871743"/>
                <a:gridCol w="871743"/>
              </a:tblGrid>
              <a:tr h="694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Febbraio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 2017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Fatturato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5.782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4.740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5.027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4.068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4.571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4.085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28.273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-14,5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-6,1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-3,9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1.071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938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1.023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945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857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5.741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10,3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-3,9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46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Legale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5.301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6.047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6.630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5.869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6.357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4.660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34.863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-13,1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-23,0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-13,0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 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Legale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1.154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1.057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1.196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1.195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1.170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805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6.578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-16,4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-11,9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46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Finanziaria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2.206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2.381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2.589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2.255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1.431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1.046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11.907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-20,1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-17,4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-27,6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-16,8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Finanziaria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297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373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CC66"/>
                          </a:solidFill>
                          <a:effectLst/>
                          <a:latin typeface="Arial" panose="020B0604020202020204" pitchFamily="34" charset="0"/>
                        </a:rPr>
                        <a:t>2.054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54" marR="91454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-11,7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-35,5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-11,4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-8,5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 dirty="0">
                          <a:effectLst/>
                          <a:latin typeface="Arial" panose="020B0604020202020204" pitchFamily="34" charset="0"/>
                        </a:rPr>
                        <a:t>-13,1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CasellaDiTesto 10"/>
          <p:cNvSpPr txBox="1">
            <a:spLocks noChangeArrowheads="1"/>
          </p:cNvSpPr>
          <p:nvPr/>
        </p:nvSpPr>
        <p:spPr bwMode="auto">
          <a:xfrm>
            <a:off x="7020272" y="6453336"/>
            <a:ext cx="129698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1100" dirty="0">
                <a:latin typeface="Arial" charset="0"/>
              </a:rPr>
              <a:t>Pagina 2</a:t>
            </a:r>
            <a:r>
              <a:rPr lang="it-IT" altLang="it-IT" sz="1100" dirty="0" smtClean="0">
                <a:latin typeface="Arial" charset="0"/>
              </a:rPr>
              <a:t> </a:t>
            </a:r>
            <a:r>
              <a:rPr lang="it-IT" altLang="it-IT" sz="1100" dirty="0">
                <a:latin typeface="Arial" charset="0"/>
              </a:rPr>
              <a:t>di 2</a:t>
            </a:r>
          </a:p>
        </p:txBody>
      </p:sp>
    </p:spTree>
    <p:extLst>
      <p:ext uri="{BB962C8B-B14F-4D97-AF65-F5344CB8AC3E}">
        <p14:creationId xmlns:p14="http://schemas.microsoft.com/office/powerpoint/2010/main" val="258461879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QUOTIDIANI –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Peso % del Fatturato e degli Spazi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Progressivo a Giugno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828762"/>
              </p:ext>
            </p:extLst>
          </p:nvPr>
        </p:nvGraphicFramePr>
        <p:xfrm>
          <a:off x="143509" y="1722963"/>
          <a:ext cx="8856984" cy="4216635"/>
        </p:xfrm>
        <a:graphic>
          <a:graphicData uri="http://schemas.openxmlformats.org/drawingml/2006/table">
            <a:tbl>
              <a:tblPr/>
              <a:tblGrid>
                <a:gridCol w="1254738"/>
                <a:gridCol w="1437273"/>
                <a:gridCol w="1088408"/>
                <a:gridCol w="1224136"/>
                <a:gridCol w="204591"/>
                <a:gridCol w="1297204"/>
                <a:gridCol w="1090494"/>
                <a:gridCol w="1260140"/>
              </a:tblGrid>
              <a:tr h="697925"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</a:t>
                      </a: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Netto progressivo a Giugno</a:t>
                      </a: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(in m</a:t>
                      </a:r>
                      <a:r>
                        <a:rPr lang="it-IT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igliaia di euro)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10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progressivo</a:t>
                      </a:r>
                      <a:r>
                        <a:rPr lang="it-IT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Giugno 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1080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 progressivo</a:t>
                      </a:r>
                      <a:r>
                        <a:rPr lang="it-IT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Giugno</a:t>
                      </a:r>
                      <a:endParaRPr lang="it-IT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10800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 </a:t>
                      </a: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progressivi a Giugno</a:t>
                      </a: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108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progressivo</a:t>
                      </a:r>
                      <a:r>
                        <a:rPr lang="it-IT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Giugno 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10800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 %  progressivo</a:t>
                      </a:r>
                      <a:r>
                        <a:rPr lang="it-IT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Giugno</a:t>
                      </a:r>
                      <a:endParaRPr lang="it-IT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294.427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198.660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</a:t>
                      </a:r>
                      <a:endParaRPr lang="it-IT" sz="16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</a:t>
                      </a:r>
                      <a:endParaRPr lang="it-IT" sz="16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Nazionale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125.613</a:t>
                      </a:r>
                      <a:endParaRPr lang="it-I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42,7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44,2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37.573</a:t>
                      </a:r>
                      <a:endParaRPr lang="it-I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18,9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20,4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Locale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93.771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31,8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30,4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146.714</a:t>
                      </a:r>
                      <a:endParaRPr lang="it-I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73,9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72,0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28.273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9,6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8,9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5.741</a:t>
                      </a:r>
                      <a:endParaRPr lang="it-I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2,9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2,9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Legale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34.863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11,8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12,2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6.578</a:t>
                      </a:r>
                      <a:endParaRPr lang="it-I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3,3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3,6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490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Finanziaria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11.907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4,0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4,3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2.054</a:t>
                      </a:r>
                      <a:endParaRPr lang="it-I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</a:t>
                      </a:r>
                      <a:endParaRPr lang="it-I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01366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099497"/>
              </p:ext>
            </p:extLst>
          </p:nvPr>
        </p:nvGraphicFramePr>
        <p:xfrm>
          <a:off x="611560" y="1124744"/>
          <a:ext cx="7920882" cy="16764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600400"/>
                <a:gridCol w="4320482"/>
              </a:tblGrid>
              <a:tr h="370840">
                <a:tc gridSpan="2">
                  <a:txBody>
                    <a:bodyPr/>
                    <a:lstStyle/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 PERIODICHE NUOVE</a:t>
                      </a:r>
                    </a:p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 2016 – Giugno 2017</a:t>
                      </a:r>
                      <a:endParaRPr lang="it-IT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alt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Giallo Zafferano (</a:t>
                      </a:r>
                      <a:r>
                        <a:rPr lang="it-IT" alt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lang="it-IT" alt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2017)</a:t>
                      </a:r>
                    </a:p>
                    <a:p>
                      <a:r>
                        <a:rPr lang="it-IT" alt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</a:t>
                      </a:r>
                      <a:r>
                        <a:rPr lang="it-IT" alt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Design (Mar. 2016)</a:t>
                      </a:r>
                    </a:p>
                    <a:p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Spy (</a:t>
                      </a:r>
                      <a:r>
                        <a:rPr 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it-IT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2017)</a:t>
                      </a:r>
                      <a:endParaRPr lang="it-IT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alt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Cucina (E)</a:t>
                      </a:r>
                    </a:p>
                    <a:p>
                      <a:r>
                        <a:rPr lang="it-IT" alt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Arredamento Design (T1)</a:t>
                      </a:r>
                    </a:p>
                    <a:p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Familiari (H)</a:t>
                      </a:r>
                      <a:endParaRPr lang="it-IT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338810"/>
              </p:ext>
            </p:extLst>
          </p:nvPr>
        </p:nvGraphicFramePr>
        <p:xfrm>
          <a:off x="611562" y="3429000"/>
          <a:ext cx="7920880" cy="16764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672407"/>
                <a:gridCol w="4248473"/>
              </a:tblGrid>
              <a:tr h="370840">
                <a:tc gridSpan="2">
                  <a:txBody>
                    <a:bodyPr/>
                    <a:lstStyle/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 PERIODICHE CHIUSE</a:t>
                      </a:r>
                    </a:p>
                    <a:p>
                      <a:pPr algn="ctr" eaLnBrk="1" hangingPunct="1"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it-IT" altLang="it-IT" sz="2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 2016 – Giugno 2017</a:t>
                      </a:r>
                      <a:endParaRPr lang="it-IT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Flair</a:t>
                      </a: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</a:t>
                      </a: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it-IT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2016)</a:t>
                      </a:r>
                    </a:p>
                    <a:p>
                      <a:r>
                        <a:rPr lang="it-IT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Sorrisi in Tavola (Mar. 2017)</a:t>
                      </a:r>
                      <a:endParaRPr lang="it-IT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Subito Pronto (</a:t>
                      </a:r>
                      <a:r>
                        <a:rPr lang="it-IT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2016)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Femminili</a:t>
                      </a:r>
                      <a:r>
                        <a:rPr lang="it-IT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Moda (D)</a:t>
                      </a:r>
                      <a:endParaRPr lang="it-IT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Cucina (E)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Cucina</a:t>
                      </a:r>
                      <a:r>
                        <a:rPr lang="it-IT" sz="1600" b="0" kern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(E)</a:t>
                      </a:r>
                      <a:endParaRPr lang="it-IT" sz="1600" b="0" kern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78075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856361"/>
              </p:ext>
            </p:extLst>
          </p:nvPr>
        </p:nvGraphicFramePr>
        <p:xfrm>
          <a:off x="449544" y="1135253"/>
          <a:ext cx="8244912" cy="4336424"/>
        </p:xfrm>
        <a:graphic>
          <a:graphicData uri="http://schemas.openxmlformats.org/drawingml/2006/table">
            <a:tbl>
              <a:tblPr/>
              <a:tblGrid>
                <a:gridCol w="1919642"/>
                <a:gridCol w="903610"/>
                <a:gridCol w="903610"/>
                <a:gridCol w="903610"/>
                <a:gridCol w="903610"/>
                <a:gridCol w="903610"/>
                <a:gridCol w="903610"/>
                <a:gridCol w="903610"/>
              </a:tblGrid>
              <a:tr h="731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16" marR="45716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Febbraio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4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r>
                        <a:rPr lang="it-IT" sz="1400" b="1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  <a:endParaRPr lang="it-IT" sz="1400" b="1" i="0" u="none" strike="noStrike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91433" marR="91433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12.379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23.281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40.253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39.001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33.229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25.519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173.661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546">
                <a:tc>
                  <a:txBody>
                    <a:bodyPr/>
                    <a:lstStyle/>
                    <a:p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it-IT" sz="13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5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</a:txBody>
                  <a:tcPr marL="91433" marR="91433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5.322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13.420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22.665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18.708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18.601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14.374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93.090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5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it-IT" sz="1300" dirty="0" smtClean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</a:txBody>
                  <a:tcPr marL="91433" marR="91433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5.409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9.573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16.419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19.316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13.858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10.530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75.105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5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it-IT" sz="1300" dirty="0" smtClean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5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</a:txBody>
                  <a:tcPr marL="91433" marR="91433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1.648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1.169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977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770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614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5.467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it-IT" sz="1300" dirty="0" smtClean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-16,9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-32,0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-31,4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-42,0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-21,5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0" y="260648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PERIODICI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Totale (per 1.000)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65" name="Text Box 87"/>
          <p:cNvSpPr txBox="1">
            <a:spLocks noChangeArrowheads="1"/>
          </p:cNvSpPr>
          <p:nvPr/>
        </p:nvSpPr>
        <p:spPr bwMode="auto">
          <a:xfrm>
            <a:off x="1676400" y="3124200"/>
            <a:ext cx="838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 b="0">
              <a:latin typeface="Arial" charset="0"/>
            </a:endParaRPr>
          </a:p>
        </p:txBody>
      </p:sp>
      <p:sp>
        <p:nvSpPr>
          <p:cNvPr id="11367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-27384"/>
            <a:ext cx="8640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  PERIODICI - </a:t>
            </a:r>
            <a:r>
              <a:rPr lang="it-IT" altLang="it-IT" sz="18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</a:t>
            </a:r>
            <a:r>
              <a:rPr lang="it-IT" alt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 Spazio Tabellare 2017</a:t>
            </a:r>
            <a:endParaRPr lang="it-IT" altLang="it-IT" sz="1800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17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9318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9319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2" name="Rettangolo 1"/>
          <p:cNvSpPr/>
          <p:nvPr/>
        </p:nvSpPr>
        <p:spPr bwMode="auto">
          <a:xfrm>
            <a:off x="7740352" y="5733256"/>
            <a:ext cx="1403648" cy="93871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>
              <a:solidFill>
                <a:schemeClr val="accent3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>
              <a:solidFill>
                <a:schemeClr val="accent3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charset="0"/>
            </a:endParaRPr>
          </a:p>
        </p:txBody>
      </p:sp>
      <p:graphicFrame>
        <p:nvGraphicFramePr>
          <p:cNvPr id="8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624450"/>
              </p:ext>
            </p:extLst>
          </p:nvPr>
        </p:nvGraphicFramePr>
        <p:xfrm>
          <a:off x="179447" y="520699"/>
          <a:ext cx="8785106" cy="6230834"/>
        </p:xfrm>
        <a:graphic>
          <a:graphicData uri="http://schemas.openxmlformats.org/drawingml/2006/table">
            <a:tbl>
              <a:tblPr/>
              <a:tblGrid>
                <a:gridCol w="2225560"/>
                <a:gridCol w="937078"/>
                <a:gridCol w="937078"/>
                <a:gridCol w="937078"/>
                <a:gridCol w="937078"/>
                <a:gridCol w="937078"/>
                <a:gridCol w="937078"/>
                <a:gridCol w="937078"/>
              </a:tblGrid>
              <a:tr h="671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08" marR="45708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Gennaio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Febbraio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endParaRPr lang="it-IT" sz="13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1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 </a:t>
                      </a:r>
                      <a:r>
                        <a:rPr lang="it-IT" sz="1300" b="1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3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Fatturato Tabellare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10.771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20.973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37.162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35.148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29.227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22.477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155.758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7234">
                <a:tc>
                  <a:txBody>
                    <a:bodyPr/>
                    <a:lstStyle/>
                    <a:p>
                      <a:pPr algn="ctr"/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-14,6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 dirty="0">
                          <a:effectLst/>
                          <a:latin typeface="Arial" panose="020B0604020202020204" pitchFamily="34" charset="0"/>
                        </a:rPr>
                        <a:t>-8,5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3.960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6.071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9.342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10.217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9.355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7.986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46.930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-5,1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Settimanali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4.983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12.557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20.991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17.544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16.555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13.042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85.671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-12,5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-6,5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Settimanali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2.094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3.709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5.591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5.637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5.502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4.804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27.337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-5,4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-8,8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-5,3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Mensili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4.358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8.128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15.053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16.675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12.013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8.853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65.079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-11,2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-10,1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-13,0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-9,7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Mensili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1.403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2.161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3.272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4.242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3.407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2.866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</a:rPr>
                        <a:t>17.351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-9,2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-7,0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-4,1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58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Altre Periodicità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1.430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1.118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929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660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582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5.008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0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-19,6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-13,0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-31,3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25,5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-38,4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-41,2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>
                          <a:effectLst/>
                          <a:latin typeface="Arial" panose="020B0604020202020204" pitchFamily="34" charset="0"/>
                        </a:rPr>
                        <a:t>-23,4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58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Altre Periodicità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464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479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445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</a:rPr>
                        <a:t>2.242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7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</a:t>
                      </a:r>
                      <a:r>
                        <a:rPr lang="it-IT" sz="13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</a:t>
                      </a:r>
                      <a:r>
                        <a:rPr lang="it-IT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-15,3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-11,7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-2,9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effectLst/>
                          <a:latin typeface="Arial" panose="020B0604020202020204" pitchFamily="34" charset="0"/>
                        </a:rPr>
                        <a:t>-0,3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</a:rPr>
                        <a:t>-24,1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sng" strike="noStrike" dirty="0">
                          <a:effectLst/>
                          <a:latin typeface="Arial" panose="020B0604020202020204" pitchFamily="34" charset="0"/>
                        </a:rPr>
                        <a:t>-10,5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17595</TotalTime>
  <Words>1539</Words>
  <Application>Microsoft Office PowerPoint</Application>
  <PresentationFormat>Presentazione su schermo (4:3)</PresentationFormat>
  <Paragraphs>772</Paragraphs>
  <Slides>14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7" baseType="lpstr">
      <vt:lpstr>Arial</vt:lpstr>
      <vt:lpstr>Verdana</vt:lpstr>
      <vt:lpstr>1_Default Design</vt:lpstr>
      <vt:lpstr> PRESENTAZIONE  DATI GIUGNO 2017  OSSERVATORIO STAMPA - FCP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Testate divise per Gruppi Periodo Gennaio 2016 – Giugno 2017 - FATTURATI (per 1.000) E SPAZI </vt:lpstr>
      <vt:lpstr> </vt:lpstr>
      <vt:lpstr> </vt:lpstr>
      <vt:lpstr>Presentazione standard di PowerPoint</vt:lpstr>
    </vt:vector>
  </TitlesOfParts>
  <Company>Reply Consulting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Mensili Osservatorio Stampa</dc:title>
  <dc:creator>FCP</dc:creator>
  <cp:lastModifiedBy>Selvaggi Laura</cp:lastModifiedBy>
  <cp:revision>1685</cp:revision>
  <cp:lastPrinted>2017-07-27T10:16:05Z</cp:lastPrinted>
  <dcterms:created xsi:type="dcterms:W3CDTF">2006-03-29T09:09:15Z</dcterms:created>
  <dcterms:modified xsi:type="dcterms:W3CDTF">2017-07-27T10:51:03Z</dcterms:modified>
</cp:coreProperties>
</file>