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3" r:id="rId2"/>
    <p:sldMasterId id="2147483696" r:id="rId3"/>
    <p:sldMasterId id="2147483712" r:id="rId4"/>
  </p:sldMasterIdLst>
  <p:notesMasterIdLst>
    <p:notesMasterId r:id="rId19"/>
  </p:notesMasterIdLst>
  <p:handoutMasterIdLst>
    <p:handoutMasterId r:id="rId20"/>
  </p:handoutMasterIdLst>
  <p:sldIdLst>
    <p:sldId id="421" r:id="rId5"/>
    <p:sldId id="389" r:id="rId6"/>
    <p:sldId id="410" r:id="rId7"/>
    <p:sldId id="411" r:id="rId8"/>
    <p:sldId id="412" r:id="rId9"/>
    <p:sldId id="413" r:id="rId10"/>
    <p:sldId id="414" r:id="rId11"/>
    <p:sldId id="415" r:id="rId12"/>
    <p:sldId id="416" r:id="rId13"/>
    <p:sldId id="417" r:id="rId14"/>
    <p:sldId id="418" r:id="rId15"/>
    <p:sldId id="419" r:id="rId16"/>
    <p:sldId id="420" r:id="rId17"/>
    <p:sldId id="408" r:id="rId18"/>
  </p:sldIdLst>
  <p:sldSz cx="12192000" cy="6858000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stelli Chiara" initials="CC" lastIdx="3" clrIdx="0"/>
  <p:cmAuthor id="1" name="Selvaggi Laura" initials="SL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6B8A"/>
    <a:srgbClr val="FDE88D"/>
    <a:srgbClr val="FFD88B"/>
    <a:srgbClr val="EE832A"/>
    <a:srgbClr val="FFB219"/>
    <a:srgbClr val="FFB400"/>
    <a:srgbClr val="FFDC95"/>
    <a:srgbClr val="DBE2ED"/>
    <a:srgbClr val="BAC5D0"/>
    <a:srgbClr val="D2D9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11" autoAdjust="0"/>
    <p:restoredTop sz="94434" autoAdjust="0"/>
  </p:normalViewPr>
  <p:slideViewPr>
    <p:cSldViewPr>
      <p:cViewPr varScale="1">
        <p:scale>
          <a:sx n="71" d="100"/>
          <a:sy n="71" d="100"/>
        </p:scale>
        <p:origin x="450" y="54"/>
      </p:cViewPr>
      <p:guideLst>
        <p:guide orient="horz" pos="2160"/>
        <p:guide pos="384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-3054" y="-10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4CA06CC-DF2B-4766-BFC7-FDC658E828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560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2950"/>
            <a:ext cx="6618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6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C1303C6-5D75-4EB5-AB33-C6E03672B9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796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7379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emf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383598"/>
      </p:ext>
    </p:extLst>
  </p:cSld>
  <p:clrMapOvr>
    <a:masterClrMapping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1459494"/>
      </p:ext>
    </p:extLst>
  </p:cSld>
  <p:clrMapOvr>
    <a:masterClrMapping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63151"/>
      </p:ext>
    </p:extLst>
  </p:cSld>
  <p:clrMapOvr>
    <a:masterClrMapping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4006452"/>
      </p:ext>
    </p:extLst>
  </p:cSld>
  <p:clrMapOvr>
    <a:masterClrMapping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414115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4929287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348115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5745735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96655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176967"/>
      </p:ext>
    </p:extLst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779852"/>
      </p:ext>
    </p:extLst>
  </p:cSld>
  <p:clrMapOvr>
    <a:masterClrMapping/>
  </p:clrMapOvr>
  <p:transition spd="med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2665872679"/>
      </p:ext>
    </p:extLst>
  </p:cSld>
  <p:clrMapOvr>
    <a:masterClrMapping/>
  </p:clrMapOvr>
  <p:transition spd="med"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589816"/>
      </p:ext>
    </p:extLst>
  </p:cSld>
  <p:clrMapOvr>
    <a:masterClrMapping/>
  </p:clrMapOvr>
  <p:transition spd="med"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7826689"/>
      </p:ext>
    </p:extLst>
  </p:cSld>
  <p:clrMapOvr>
    <a:masterClrMapping/>
  </p:clrMapOvr>
  <p:transition spd="med"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9306583"/>
      </p:ext>
    </p:extLst>
  </p:cSld>
  <p:clrMapOvr>
    <a:masterClrMapping/>
  </p:clrMapOvr>
  <p:transition spd="med"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50887"/>
      </p:ext>
    </p:extLst>
  </p:cSld>
  <p:clrMapOvr>
    <a:masterClrMapping/>
  </p:clrMapOvr>
  <p:transition spd="med"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2738116"/>
      </p:ext>
    </p:extLst>
  </p:cSld>
  <p:clrMapOvr>
    <a:masterClrMapping/>
  </p:clrMapOvr>
  <p:transition spd="med"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409807"/>
      </p:ext>
    </p:extLst>
  </p:cSld>
  <p:clrMapOvr>
    <a:masterClrMapping/>
  </p:clrMapOvr>
  <p:transition spd="med"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837974"/>
      </p:ext>
    </p:extLst>
  </p:cSld>
  <p:clrMapOvr>
    <a:masterClrMapping/>
  </p:clrMapOvr>
  <p:transition spd="med"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4045"/>
      </p:ext>
    </p:extLst>
  </p:cSld>
  <p:clrMapOvr>
    <a:masterClrMapping/>
  </p:clrMapOvr>
  <p:transition spd="med"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230347"/>
      </p:ext>
    </p:extLst>
  </p:cSld>
  <p:clrMapOvr>
    <a:masterClrMapping/>
  </p:clrMapOvr>
  <p:transition spd="med"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677282"/>
      </p:ext>
    </p:extLst>
  </p:cSld>
  <p:clrMapOvr>
    <a:masterClrMapping/>
  </p:clrMapOvr>
  <p:transition spd="med"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808767"/>
      </p:ext>
    </p:extLst>
  </p:cSld>
  <p:clrMapOvr>
    <a:masterClrMapping/>
  </p:clrMapOvr>
  <p:transition spd="med"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3021146096"/>
      </p:ext>
    </p:extLst>
  </p:cSld>
  <p:clrMapOvr>
    <a:masterClrMapping/>
  </p:clrMapOvr>
  <p:transition spd="med"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29694" y="1006476"/>
            <a:ext cx="11128415" cy="4500563"/>
          </a:xfrm>
          <a:prstGeom prst="rect">
            <a:avLst/>
          </a:prstGeom>
        </p:spPr>
        <p:txBody>
          <a:bodyPr/>
          <a:lstStyle>
            <a:lvl1pPr marL="174625" indent="-174625">
              <a:spcAft>
                <a:spcPts val="115"/>
              </a:spcAft>
              <a:buFont typeface="Arial" pitchFamily="34" charset="0"/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6688" indent="-166688">
              <a:spcAft>
                <a:spcPts val="115"/>
              </a:spcAft>
              <a:tabLst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77800" indent="-177800">
              <a:spcAft>
                <a:spcPts val="115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7800" indent="-177800">
              <a:spcAft>
                <a:spcPts val="115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4625" indent="-174625">
              <a:spcAft>
                <a:spcPts val="115"/>
              </a:spcAft>
              <a:buFont typeface="Arial" pitchFamily="34" charset="0"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Titolo 1"/>
          <p:cNvSpPr>
            <a:spLocks noGrp="1"/>
          </p:cNvSpPr>
          <p:nvPr>
            <p:ph type="title" hasCustomPrompt="1"/>
          </p:nvPr>
        </p:nvSpPr>
        <p:spPr>
          <a:xfrm>
            <a:off x="629693" y="249387"/>
            <a:ext cx="11148321" cy="583127"/>
          </a:xfrm>
          <a:prstGeom prst="rect">
            <a:avLst/>
          </a:prstGeom>
        </p:spPr>
        <p:txBody>
          <a:bodyPr/>
          <a:lstStyle>
            <a:lvl1pPr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text styles</a:t>
            </a:r>
            <a:endParaRPr lang="it-IT" dirty="0"/>
          </a:p>
        </p:txBody>
      </p:sp>
      <p:pic>
        <p:nvPicPr>
          <p:cNvPr id="2050" name="Picture 2" descr="C:\MARKETING\PROGETTI\PPT REPLY TEMPLATE\elements\omini tutti colori 3d\green\reply_3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218902" y="6283327"/>
            <a:ext cx="5218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smtClean="0">
                <a:solidFill>
                  <a:srgbClr val="000000"/>
                </a:solidFill>
              </a:rPr>
              <a:pPr algn="r"/>
              <a:t>‹N›</a:t>
            </a:fld>
            <a:endParaRPr lang="it-IT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62301"/>
      </p:ext>
    </p:extLst>
  </p:cSld>
  <p:clrMapOvr>
    <a:masterClrMapping/>
  </p:clrMapOvr>
  <p:transition spd="med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54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373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085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118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208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259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414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273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254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94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109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6523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920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4142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389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54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102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186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511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885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757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374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49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8423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948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622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970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01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06224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8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sp>
        <p:nvSpPr>
          <p:cNvPr id="2" name="Rettangolo 1"/>
          <p:cNvSpPr/>
          <p:nvPr userDrawn="1"/>
        </p:nvSpPr>
        <p:spPr>
          <a:xfrm>
            <a:off x="217095" y="6137095"/>
            <a:ext cx="3802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3005305-56AA-41FB-8E52-9E09D388040D}" type="slidenum">
              <a:rPr lang="it-IT" sz="1100" smtClean="0">
                <a:solidFill>
                  <a:srgbClr val="000000"/>
                </a:solidFill>
              </a:rPr>
              <a:pPr/>
              <a:t>‹N›</a:t>
            </a:fld>
            <a:endParaRPr lang="it-IT" sz="1100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5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5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47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218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911424" y="2198485"/>
            <a:ext cx="10081120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sz="4400" dirty="0"/>
              <a:t>PRESENTAZIONE </a:t>
            </a:r>
            <a:endParaRPr lang="it-IT" sz="4400" dirty="0" smtClean="0"/>
          </a:p>
          <a:p>
            <a:r>
              <a:rPr lang="it-IT" sz="4400" dirty="0" smtClean="0"/>
              <a:t>DATI SETTEMBRE 2017</a:t>
            </a:r>
            <a:r>
              <a:rPr lang="it-IT" sz="4400" dirty="0"/>
              <a:t/>
            </a:r>
            <a:br>
              <a:rPr lang="it-IT" sz="4400" dirty="0"/>
            </a:br>
            <a:endParaRPr lang="it-IT" sz="2000" dirty="0" smtClean="0"/>
          </a:p>
          <a:p>
            <a:endParaRPr lang="it-IT" sz="4400" dirty="0" smtClean="0"/>
          </a:p>
          <a:p>
            <a:r>
              <a:rPr lang="it-IT" sz="4400" i="1" dirty="0" smtClean="0"/>
              <a:t>OSSERVATORIO DEGLI INVESTIMENTI PUBBLICITARI </a:t>
            </a:r>
            <a:r>
              <a:rPr lang="it-IT" sz="4400" i="1" dirty="0"/>
              <a:t>SULLA STAMPA</a:t>
            </a:r>
            <a:endParaRPr lang="it-IT" sz="4400" i="1" dirty="0"/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911424" y="5582861"/>
            <a:ext cx="7585612" cy="438427"/>
          </a:xfrm>
        </p:spPr>
        <p:txBody>
          <a:bodyPr/>
          <a:lstStyle/>
          <a:p>
            <a:r>
              <a:rPr lang="it-IT" sz="2000" dirty="0" smtClean="0"/>
              <a:t>Milano, 27 ottobre 2017</a:t>
            </a:r>
            <a:endParaRPr lang="it-IT" sz="2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424" y="373634"/>
            <a:ext cx="3425003" cy="179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02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1816164"/>
              </p:ext>
            </p:extLst>
          </p:nvPr>
        </p:nvGraphicFramePr>
        <p:xfrm>
          <a:off x="751297" y="345267"/>
          <a:ext cx="10728000" cy="2503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/>
              </a:tblGrid>
              <a:tr h="708833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QUOTIDIANE NUOVE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2016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Settembre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Nessuna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8120778"/>
              </p:ext>
            </p:extLst>
          </p:nvPr>
        </p:nvGraphicFramePr>
        <p:xfrm>
          <a:off x="751297" y="3738404"/>
          <a:ext cx="10728000" cy="2514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/>
              </a:tblGrid>
              <a:tr h="719296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QUOTIDIANE CHIUSE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2016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Settembre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Nessuna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61153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3999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– Totale 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2017</a:t>
            </a:r>
          </a:p>
        </p:txBody>
      </p:sp>
      <p:graphicFrame>
        <p:nvGraphicFramePr>
          <p:cNvPr id="5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270832"/>
              </p:ext>
            </p:extLst>
          </p:nvPr>
        </p:nvGraphicFramePr>
        <p:xfrm>
          <a:off x="911999" y="1305280"/>
          <a:ext cx="10368000" cy="3089172"/>
        </p:xfrm>
        <a:graphic>
          <a:graphicData uri="http://schemas.openxmlformats.org/drawingml/2006/table">
            <a:tbl>
              <a:tblPr/>
              <a:tblGrid>
                <a:gridCol w="1934611"/>
                <a:gridCol w="868946"/>
                <a:gridCol w="868946"/>
                <a:gridCol w="868946"/>
                <a:gridCol w="876925"/>
                <a:gridCol w="824938"/>
                <a:gridCol w="824938"/>
                <a:gridCol w="824938"/>
                <a:gridCol w="824938"/>
                <a:gridCol w="824938"/>
                <a:gridCol w="824936"/>
              </a:tblGrid>
              <a:tr h="7875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Gen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Feb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Apr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Mag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Giu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Lug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Ago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Set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Prog</a:t>
                      </a: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. Set 2017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26" marB="4572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Quotidiani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40.046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44.959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57.685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48.136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55.237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48.271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38.850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26.864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50.951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410.999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5236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effectLst/>
                          <a:latin typeface="Arial" panose="020B0604020202020204" pitchFamily="34" charset="0"/>
                        </a:rPr>
                        <a:t>-9,7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55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Quotidiani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27.713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29.801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36.436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34.472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36.775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33.318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31.774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24.169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35.163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289.620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5236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effectLst/>
                          <a:latin typeface="Arial" panose="020B0604020202020204" pitchFamily="34" charset="0"/>
                        </a:rPr>
                        <a:t>-4,0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489352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4000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2017</a:t>
            </a:r>
          </a:p>
        </p:txBody>
      </p:sp>
      <p:sp>
        <p:nvSpPr>
          <p:cNvPr id="5" name="CasellaDiTesto 10"/>
          <p:cNvSpPr txBox="1">
            <a:spLocks noChangeArrowheads="1"/>
          </p:cNvSpPr>
          <p:nvPr/>
        </p:nvSpPr>
        <p:spPr bwMode="auto">
          <a:xfrm>
            <a:off x="8544272" y="6586688"/>
            <a:ext cx="12969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100" dirty="0">
                <a:latin typeface="Arial Black" panose="020B0A04020102020204" pitchFamily="34" charset="0"/>
              </a:rPr>
              <a:t>Pagina 1 di </a:t>
            </a:r>
            <a:r>
              <a:rPr lang="it-IT" altLang="it-IT" sz="1100" dirty="0" smtClean="0">
                <a:latin typeface="Arial Black" panose="020B0A04020102020204" pitchFamily="34" charset="0"/>
              </a:rPr>
              <a:t>2</a:t>
            </a:r>
            <a:endParaRPr lang="it-IT" altLang="it-IT" sz="1100" dirty="0">
              <a:latin typeface="Arial Black" panose="020B0A04020102020204" pitchFamily="34" charset="0"/>
            </a:endParaRPr>
          </a:p>
        </p:txBody>
      </p:sp>
      <p:graphicFrame>
        <p:nvGraphicFramePr>
          <p:cNvPr id="6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4580290"/>
              </p:ext>
            </p:extLst>
          </p:nvPr>
        </p:nvGraphicFramePr>
        <p:xfrm>
          <a:off x="776205" y="1282232"/>
          <a:ext cx="10639591" cy="4728876"/>
        </p:xfrm>
        <a:graphic>
          <a:graphicData uri="http://schemas.openxmlformats.org/drawingml/2006/table">
            <a:tbl>
              <a:tblPr/>
              <a:tblGrid>
                <a:gridCol w="2349911"/>
                <a:gridCol w="828968"/>
                <a:gridCol w="828968"/>
                <a:gridCol w="828968"/>
                <a:gridCol w="828968"/>
                <a:gridCol w="828968"/>
                <a:gridCol w="828968"/>
                <a:gridCol w="828968"/>
                <a:gridCol w="828968"/>
                <a:gridCol w="828968"/>
                <a:gridCol w="828968"/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Nazionale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13.897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17.714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26.545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19.496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25.247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22.631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13.352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8.565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23.831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171.279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-25,9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Nazionale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4.582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5.303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7.989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6.320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7.368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5.896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4.668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3.874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6.999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52.999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3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sng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Locale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12.859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14.077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16.894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16.449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17.626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15.850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14.242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8.698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16.774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133.469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Locale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20.609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22.083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25.854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25.735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26.970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25.430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24.739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18.598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25.852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215.870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053183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6"/>
          <p:cNvSpPr txBox="1">
            <a:spLocks noChangeArrowheads="1"/>
          </p:cNvSpPr>
          <p:nvPr/>
        </p:nvSpPr>
        <p:spPr bwMode="auto">
          <a:xfrm>
            <a:off x="1370054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2017</a:t>
            </a:r>
          </a:p>
        </p:txBody>
      </p:sp>
      <p:sp>
        <p:nvSpPr>
          <p:cNvPr id="3" name="CasellaDiTesto 10"/>
          <p:cNvSpPr txBox="1">
            <a:spLocks noChangeArrowheads="1"/>
          </p:cNvSpPr>
          <p:nvPr/>
        </p:nvSpPr>
        <p:spPr bwMode="auto">
          <a:xfrm>
            <a:off x="8544272" y="6586688"/>
            <a:ext cx="12969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100" dirty="0">
                <a:latin typeface="Arial Black" panose="020B0A04020102020204" pitchFamily="34" charset="0"/>
              </a:rPr>
              <a:t>Pagina 2 di </a:t>
            </a:r>
            <a:r>
              <a:rPr lang="it-IT" altLang="it-IT" sz="1100" dirty="0" smtClean="0">
                <a:latin typeface="Arial Black" panose="020B0A04020102020204" pitchFamily="34" charset="0"/>
              </a:rPr>
              <a:t>2</a:t>
            </a:r>
            <a:endParaRPr lang="it-IT" altLang="it-IT" sz="1100" dirty="0">
              <a:latin typeface="Arial Black" panose="020B0A04020102020204" pitchFamily="34" charset="0"/>
            </a:endParaRPr>
          </a:p>
        </p:txBody>
      </p:sp>
      <p:graphicFrame>
        <p:nvGraphicFramePr>
          <p:cNvPr id="4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8691068"/>
              </p:ext>
            </p:extLst>
          </p:nvPr>
        </p:nvGraphicFramePr>
        <p:xfrm>
          <a:off x="865588" y="785319"/>
          <a:ext cx="10152932" cy="5651205"/>
        </p:xfrm>
        <a:graphic>
          <a:graphicData uri="http://schemas.openxmlformats.org/drawingml/2006/table">
            <a:tbl>
              <a:tblPr/>
              <a:tblGrid>
                <a:gridCol w="1936376"/>
                <a:gridCol w="776292"/>
                <a:gridCol w="793944"/>
                <a:gridCol w="793944"/>
                <a:gridCol w="793944"/>
                <a:gridCol w="793944"/>
                <a:gridCol w="793944"/>
                <a:gridCol w="793944"/>
                <a:gridCol w="793944"/>
                <a:gridCol w="793944"/>
                <a:gridCol w="1088712"/>
              </a:tblGrid>
              <a:tr h="51690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 2017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362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0000"/>
                      </a:schemeClr>
                    </a:solidFill>
                  </a:tcPr>
                </a:tc>
              </a:tr>
              <a:tr h="4398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5.782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4.740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5.027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4.068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4.571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4.085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3.955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4.052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4.218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40.498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3090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662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1.023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8.153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3090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63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76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Legale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5.301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6.047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6.629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5.869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6.358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4.660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6.022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4.501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5.049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50.435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3090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662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Legale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9.606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3090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362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76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Finanziaria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2.206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2.381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2.589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2.255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1.435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1.279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15.318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3090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662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Finanziaria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318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3090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-35,5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-12,8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6811148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44624"/>
            <a:ext cx="91440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–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Peso % del Fatturato e degli Spazi 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Progressivo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a Settembre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2460509"/>
              </p:ext>
            </p:extLst>
          </p:nvPr>
        </p:nvGraphicFramePr>
        <p:xfrm>
          <a:off x="814341" y="1448644"/>
          <a:ext cx="10563318" cy="4283637"/>
        </p:xfrm>
        <a:graphic>
          <a:graphicData uri="http://schemas.openxmlformats.org/drawingml/2006/table">
            <a:tbl>
              <a:tblPr/>
              <a:tblGrid>
                <a:gridCol w="1217612"/>
                <a:gridCol w="1721223"/>
                <a:gridCol w="1438836"/>
                <a:gridCol w="1371600"/>
                <a:gridCol w="282388"/>
                <a:gridCol w="1788459"/>
                <a:gridCol w="1398494"/>
                <a:gridCol w="1344706"/>
              </a:tblGrid>
              <a:tr h="1254215"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progressivo a Settembre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(per 1.000</a:t>
                      </a:r>
                      <a:r>
                        <a:rPr lang="it-IT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Settembre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Settembre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progressivi a Settembre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Settembre 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Settembre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</a:tr>
              <a:tr h="134470">
                <a:tc>
                  <a:txBody>
                    <a:bodyPr/>
                    <a:lstStyle/>
                    <a:p>
                      <a:pPr algn="ctr" fontAlgn="b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effectLst/>
                          <a:latin typeface="Arial" panose="020B0604020202020204" pitchFamily="34" charset="0"/>
                        </a:rPr>
                        <a:t>410.999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effectLst/>
                          <a:latin typeface="Arial" panose="020B0604020202020204" pitchFamily="34" charset="0"/>
                        </a:rPr>
                        <a:t>289.620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Nazionale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171.279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 dirty="0">
                          <a:effectLst/>
                          <a:latin typeface="Arial" panose="020B0604020202020204" pitchFamily="34" charset="0"/>
                        </a:rPr>
                        <a:t>41,7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 dirty="0">
                          <a:effectLst/>
                          <a:latin typeface="Arial" panose="020B0604020202020204" pitchFamily="34" charset="0"/>
                        </a:rPr>
                        <a:t>42,9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52.999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 dirty="0">
                          <a:effectLst/>
                          <a:latin typeface="Arial" panose="020B0604020202020204" pitchFamily="34" charset="0"/>
                        </a:rPr>
                        <a:t>18,3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19,3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Locale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133.469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 dirty="0">
                          <a:effectLst/>
                          <a:latin typeface="Arial" panose="020B0604020202020204" pitchFamily="34" charset="0"/>
                        </a:rPr>
                        <a:t>32,5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31,0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215.870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 dirty="0">
                          <a:effectLst/>
                          <a:latin typeface="Arial" panose="020B0604020202020204" pitchFamily="34" charset="0"/>
                        </a:rPr>
                        <a:t>74,5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 dirty="0">
                          <a:effectLst/>
                          <a:latin typeface="Arial" panose="020B0604020202020204" pitchFamily="34" charset="0"/>
                        </a:rPr>
                        <a:t>73,2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40.498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 dirty="0">
                          <a:effectLst/>
                          <a:latin typeface="Arial" panose="020B0604020202020204" pitchFamily="34" charset="0"/>
                        </a:rPr>
                        <a:t>9,9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9,4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8.153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 dirty="0">
                          <a:effectLst/>
                          <a:latin typeface="Arial" panose="020B0604020202020204" pitchFamily="34" charset="0"/>
                        </a:rPr>
                        <a:t>2,8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 dirty="0">
                          <a:effectLst/>
                          <a:latin typeface="Arial" panose="020B0604020202020204" pitchFamily="34" charset="0"/>
                        </a:rPr>
                        <a:t>2,8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Legale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50.435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 dirty="0">
                          <a:effectLst/>
                          <a:latin typeface="Arial" panose="020B0604020202020204" pitchFamily="34" charset="0"/>
                        </a:rPr>
                        <a:t>12,3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12,7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9.606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 dirty="0">
                          <a:effectLst/>
                          <a:latin typeface="Arial" panose="020B0604020202020204" pitchFamily="34" charset="0"/>
                        </a:rPr>
                        <a:t>3,3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 dirty="0"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Finanziaria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15.318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 dirty="0">
                          <a:effectLst/>
                          <a:latin typeface="Arial" panose="020B0604020202020204" pitchFamily="34" charset="0"/>
                        </a:rPr>
                        <a:t>3,7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 dirty="0">
                          <a:effectLst/>
                          <a:latin typeface="Arial" panose="020B0604020202020204" pitchFamily="34" charset="0"/>
                        </a:rPr>
                        <a:t>4,0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2.992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 dirty="0">
                          <a:effectLst/>
                          <a:latin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 dirty="0"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996129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7751535"/>
              </p:ext>
            </p:extLst>
          </p:nvPr>
        </p:nvGraphicFramePr>
        <p:xfrm>
          <a:off x="741585" y="399056"/>
          <a:ext cx="10728000" cy="18950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2862"/>
                <a:gridCol w="6625138"/>
              </a:tblGrid>
              <a:tr h="635478">
                <a:tc gridSpan="2"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PERIODICHE NUOVE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2016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Settembre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57652">
                <a:tc>
                  <a:txBody>
                    <a:bodyPr/>
                    <a:lstStyle/>
                    <a:p>
                      <a:pPr algn="l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3130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Giallo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baseline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Zafferano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(Apr.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31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it-IT" alt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Icon</a:t>
                      </a:r>
                      <a:r>
                        <a:rPr lang="it-IT" alt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Design (Mar. 2016)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Arredamento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Design (T 1)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631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Spy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Giu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famigliari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(H)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222531"/>
              </p:ext>
            </p:extLst>
          </p:nvPr>
        </p:nvGraphicFramePr>
        <p:xfrm>
          <a:off x="741585" y="3738412"/>
          <a:ext cx="10728000" cy="225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505"/>
                <a:gridCol w="6623495"/>
              </a:tblGrid>
              <a:tr h="584546">
                <a:tc gridSpan="2"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PERIODICHE CHIUSE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2016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Settembre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4026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Stai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(Lug.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Benessere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(G)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40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it-IT" alt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Flair</a:t>
                      </a:r>
                      <a:r>
                        <a:rPr lang="it-IT" alt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it-IT" alt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Dic</a:t>
                      </a:r>
                      <a:r>
                        <a:rPr lang="it-IT" alt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2016)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Femminili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Moda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(D)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340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Sorrisi in Tavola (Mar.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40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Subito Pronto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Lug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2016)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(E)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670049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Totale (per 1.000) 2017</a:t>
            </a: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6541141"/>
              </p:ext>
            </p:extLst>
          </p:nvPr>
        </p:nvGraphicFramePr>
        <p:xfrm>
          <a:off x="1019997" y="939203"/>
          <a:ext cx="10152007" cy="4988868"/>
        </p:xfrm>
        <a:graphic>
          <a:graphicData uri="http://schemas.openxmlformats.org/drawingml/2006/table">
            <a:tbl>
              <a:tblPr/>
              <a:tblGrid>
                <a:gridCol w="2030077"/>
                <a:gridCol w="812193"/>
                <a:gridCol w="812193"/>
                <a:gridCol w="812193"/>
                <a:gridCol w="812193"/>
                <a:gridCol w="812193"/>
                <a:gridCol w="812193"/>
                <a:gridCol w="812193"/>
                <a:gridCol w="812193"/>
                <a:gridCol w="812193"/>
                <a:gridCol w="812193"/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244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Totale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12.379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23.282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40.253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39.002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33.232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25.520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17.369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13.690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40.119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244.846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425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-6,2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0824">
                <a:tc>
                  <a:txBody>
                    <a:bodyPr/>
                    <a:lstStyle/>
                    <a:p>
                      <a:endParaRPr lang="en-US" sz="300" dirty="0"/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Settimanali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5.322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13.421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22.665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18.708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18.601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14.376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8.989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9.250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19.721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131.052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5.409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9.573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16.419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19.316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13.861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10.530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7.273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4.301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17.991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104.673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-7,9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Altre periodicità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1.648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2.407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9.120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-31,4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-20,0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 dirty="0">
                          <a:effectLst/>
                          <a:latin typeface="Arial" panose="020B0604020202020204" pitchFamily="34" charset="0"/>
                        </a:rPr>
                        <a:t>-12,8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01385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435343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-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e Spazio Tabellare 2017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2084387"/>
              </p:ext>
            </p:extLst>
          </p:nvPr>
        </p:nvGraphicFramePr>
        <p:xfrm>
          <a:off x="658906" y="818179"/>
          <a:ext cx="10696875" cy="5792574"/>
        </p:xfrm>
        <a:graphic>
          <a:graphicData uri="http://schemas.openxmlformats.org/drawingml/2006/table">
            <a:tbl>
              <a:tblPr/>
              <a:tblGrid>
                <a:gridCol w="2464125"/>
                <a:gridCol w="823275"/>
                <a:gridCol w="823275"/>
                <a:gridCol w="823275"/>
                <a:gridCol w="823275"/>
                <a:gridCol w="823275"/>
                <a:gridCol w="823275"/>
                <a:gridCol w="823275"/>
                <a:gridCol w="823275"/>
                <a:gridCol w="823275"/>
                <a:gridCol w="823275"/>
              </a:tblGrid>
              <a:tr h="6846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Fatturato 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10.771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20.973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37.162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35.148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29.230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22.479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15.290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12.657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35.986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219.697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 dirty="0">
                          <a:effectLst/>
                          <a:latin typeface="Arial" panose="020B0604020202020204" pitchFamily="34" charset="0"/>
                        </a:rPr>
                        <a:t>-7,3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Totale </a:t>
                      </a:r>
                      <a:r>
                        <a:rPr kumimoji="0" lang="it-IT" sz="13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Spazio Tabellare</a:t>
                      </a:r>
                      <a:endParaRPr kumimoji="0" lang="it-IT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3.960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6.071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9.342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10.217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9.356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7.987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6.184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5.837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9.704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68.657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 dirty="0">
                          <a:effectLst/>
                          <a:latin typeface="Arial" panose="020B0604020202020204" pitchFamily="34" charset="0"/>
                        </a:rPr>
                        <a:t>-3,7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1" i="0" u="sng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Settimanali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4.983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12.557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20.991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17.544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16.555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13.044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8.213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8.735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18.391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121.012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 dirty="0">
                          <a:effectLst/>
                          <a:latin typeface="Arial" panose="020B0604020202020204" pitchFamily="34" charset="0"/>
                        </a:rPr>
                        <a:t>-5,3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Settimanali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2.094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3.709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5.591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5.637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5.502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4.805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3.939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4.353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5.194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40.825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 dirty="0">
                          <a:effectLst/>
                          <a:latin typeface="Arial" panose="020B0604020202020204" pitchFamily="34" charset="0"/>
                        </a:rPr>
                        <a:t>-3,3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1" i="0" u="sng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4.358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8.128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15.053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16.675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12.016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8.853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6.078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3.822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15.276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90.258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 dirty="0">
                          <a:effectLst/>
                          <a:latin typeface="Arial" panose="020B0604020202020204" pitchFamily="34" charset="0"/>
                        </a:rPr>
                        <a:t>-9,3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1.403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2.161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3.272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4.242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3.408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2.866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1.845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1.406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3.579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24.182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 dirty="0">
                          <a:effectLst/>
                          <a:latin typeface="Arial" panose="020B0604020202020204" pitchFamily="34" charset="0"/>
                        </a:rPr>
                        <a:t>-4,3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1" i="0" u="sng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Altre Per.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1.430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1.118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660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101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2.319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8.427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25,5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 dirty="0">
                          <a:effectLst/>
                          <a:latin typeface="Arial" panose="020B0604020202020204" pitchFamily="34" charset="0"/>
                        </a:rPr>
                        <a:t>-14,0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Altre Per.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400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930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3.650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 dirty="0">
                          <a:effectLst/>
                          <a:latin typeface="Arial" panose="020B0604020202020204" pitchFamily="34" charset="0"/>
                        </a:rPr>
                        <a:t>-4,0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129721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649326" y="182166"/>
            <a:ext cx="86407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  PERIODICI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Speciale 2017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957876"/>
              </p:ext>
            </p:extLst>
          </p:nvPr>
        </p:nvGraphicFramePr>
        <p:xfrm>
          <a:off x="767409" y="939203"/>
          <a:ext cx="10404597" cy="4957356"/>
        </p:xfrm>
        <a:graphic>
          <a:graphicData uri="http://schemas.openxmlformats.org/drawingml/2006/table">
            <a:tbl>
              <a:tblPr/>
              <a:tblGrid>
                <a:gridCol w="2282667"/>
                <a:gridCol w="812193"/>
                <a:gridCol w="812193"/>
                <a:gridCol w="812193"/>
                <a:gridCol w="812193"/>
                <a:gridCol w="812193"/>
                <a:gridCol w="812193"/>
                <a:gridCol w="812193"/>
                <a:gridCol w="812193"/>
                <a:gridCol w="812193"/>
                <a:gridCol w="812193"/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Fatturato Speciale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1.607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2.309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3.092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3.854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4.001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3.042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2.079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4.133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25.149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55,9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Settimanali</a:t>
                      </a:r>
                      <a:endParaRPr kumimoji="0" lang="it-IT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1.674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2.046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515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10.040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18,6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1.444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2.642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1.846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1.677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479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2.714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14.415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24,4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Altre periodicità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218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925,4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120,2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536774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19436" y="17807"/>
            <a:ext cx="10153128" cy="98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lnSpc>
                <a:spcPct val="150000"/>
              </a:lnSpc>
            </a:pP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Testate divise per Gruppi</a:t>
            </a:r>
            <a:b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Periodo Gennaio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2016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Settembre 2017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FATTURATI (per 1.000) E SPAZI</a:t>
            </a:r>
            <a: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637031"/>
              </p:ext>
            </p:extLst>
          </p:nvPr>
        </p:nvGraphicFramePr>
        <p:xfrm>
          <a:off x="746760" y="1052737"/>
          <a:ext cx="10698481" cy="4936021"/>
        </p:xfrm>
        <a:graphic>
          <a:graphicData uri="http://schemas.openxmlformats.org/drawingml/2006/table">
            <a:tbl>
              <a:tblPr/>
              <a:tblGrid>
                <a:gridCol w="2758439"/>
                <a:gridCol w="1356360"/>
                <a:gridCol w="1203960"/>
                <a:gridCol w="1293813"/>
                <a:gridCol w="1128280"/>
                <a:gridCol w="236499"/>
                <a:gridCol w="1425728"/>
                <a:gridCol w="1295402"/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A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Femminili attualità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90.124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-5,9%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20.477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-3,2%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4,31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4,14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D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Femminili moda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42.183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-14,2%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6.173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-13,1%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6,11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5,90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M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Maschili stili di vita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15.116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-9,5%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3.474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-2,3%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4,19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4,02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H –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Familiari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14.597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-5,6%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10.676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-7,0%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1,27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1,29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P –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Automotive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13.055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-6,0%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2.582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0,7%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3,96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3,49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L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Maschili attualità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12.085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2.557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6,0%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3,75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3,52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G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Benessere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4.604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-6,2%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3.294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-1,3%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1,38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1,31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7341245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/>
          <p:cNvSpPr>
            <a:spLocks noChangeArrowheads="1"/>
          </p:cNvSpPr>
          <p:nvPr/>
        </p:nvSpPr>
        <p:spPr bwMode="auto">
          <a:xfrm>
            <a:off x="1442151" y="188913"/>
            <a:ext cx="9307699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sz="1800" dirty="0" smtClean="0"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Periodo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Gennaio 2016 – Settembre 2017 </a:t>
            </a:r>
            <a:r>
              <a:rPr lang="it-IT" sz="1800" dirty="0" smtClean="0"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- </a:t>
            </a:r>
            <a:r>
              <a:rPr lang="it-IT" sz="1800" i="1" dirty="0" smtClean="0"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FATTURATI </a:t>
            </a:r>
            <a:r>
              <a:rPr lang="it-IT" sz="18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(per 1.000) E SPAZI</a:t>
            </a:r>
            <a:endParaRPr lang="it-IT" sz="1800" i="1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7776676"/>
              </p:ext>
            </p:extLst>
          </p:nvPr>
        </p:nvGraphicFramePr>
        <p:xfrm>
          <a:off x="746760" y="1052737"/>
          <a:ext cx="10698481" cy="4936021"/>
        </p:xfrm>
        <a:graphic>
          <a:graphicData uri="http://schemas.openxmlformats.org/drawingml/2006/table">
            <a:tbl>
              <a:tblPr/>
              <a:tblGrid>
                <a:gridCol w="2758439"/>
                <a:gridCol w="1356360"/>
                <a:gridCol w="1203960"/>
                <a:gridCol w="1293813"/>
                <a:gridCol w="1128280"/>
                <a:gridCol w="236499"/>
                <a:gridCol w="1425728"/>
                <a:gridCol w="1295402"/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</a:t>
                      </a:r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T2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Altri Arredamento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4.341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1.981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7,3%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2,15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2,08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M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1 - Altri Maschili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3.227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-7,6%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1.241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-2,7%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2,52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2,21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R –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Turismo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2.854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-5,2%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1.329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-4,5%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1,66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1,71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Y –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Varie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2.170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11,0%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1.678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5,3%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1,22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1,25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E –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Cucina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2.078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11,8%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1.165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5,5%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1,46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1,54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X –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Natura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1.207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-10,5%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7,1%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2,69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2,40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B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Altri Femminili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909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-7,3%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2.382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-10,3%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0,36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0,36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386268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/>
          <p:cNvSpPr>
            <a:spLocks noChangeArrowheads="1"/>
          </p:cNvSpPr>
          <p:nvPr/>
        </p:nvSpPr>
        <p:spPr bwMode="auto">
          <a:xfrm>
            <a:off x="1389437" y="188913"/>
            <a:ext cx="9413127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sz="1800" dirty="0"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Periodo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Gennaio 2016 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Settembre 2017 </a:t>
            </a:r>
            <a:r>
              <a:rPr lang="it-IT" sz="1800" dirty="0"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- </a:t>
            </a:r>
            <a:r>
              <a:rPr lang="it-IT" sz="1800" i="1" dirty="0">
                <a:latin typeface="Arial Black" panose="020B0A04020102020204" pitchFamily="34" charset="0"/>
                <a:ea typeface="+mj-ea"/>
                <a:cs typeface="Arial" panose="020B0604020202020204" pitchFamily="34" charset="0"/>
              </a:rPr>
              <a:t>FATTURATI </a:t>
            </a:r>
            <a:r>
              <a:rPr 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E </a:t>
            </a:r>
            <a:r>
              <a:rPr lang="it-IT" sz="18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SPAZI</a:t>
            </a:r>
            <a:endParaRPr lang="it-IT" sz="1800" i="1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800548" y="5738887"/>
            <a:ext cx="1059090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dirty="0">
                <a:latin typeface="Arial Black" panose="020B0A04020102020204" pitchFamily="34" charset="0"/>
              </a:rPr>
              <a:t>* I gruppi Economia (O) e Arredamento Design (T 1), Arredamento Professionale (U) e Professionali (V), presentano nel mese di Agosto 2017 un problema di riservatezza dovuto al numero di testate pubblicate; per questa ragione sono stati temporaneamente raggruppati tra loro. </a:t>
            </a:r>
          </a:p>
          <a:p>
            <a:r>
              <a:rPr lang="it-IT" sz="1300" dirty="0">
                <a:latin typeface="Arial Black" panose="020B0A04020102020204" pitchFamily="34" charset="0"/>
              </a:rPr>
              <a:t>Dal mese di Ottobre la situazione tornerà alla normalità</a:t>
            </a:r>
            <a:r>
              <a:rPr lang="it-IT" sz="1300" dirty="0" smtClean="0">
                <a:latin typeface="Arial Black" panose="020B0A04020102020204" pitchFamily="34" charset="0"/>
              </a:rPr>
              <a:t>.</a:t>
            </a:r>
            <a:endParaRPr lang="it-IT" sz="1300" dirty="0">
              <a:latin typeface="Arial Black" panose="020B0A04020102020204" pitchFamily="34" charset="0"/>
            </a:endParaRPr>
          </a:p>
        </p:txBody>
      </p:sp>
      <p:graphicFrame>
        <p:nvGraphicFramePr>
          <p:cNvPr id="4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3978933"/>
              </p:ext>
            </p:extLst>
          </p:nvPr>
        </p:nvGraphicFramePr>
        <p:xfrm>
          <a:off x="746760" y="1052737"/>
          <a:ext cx="10698481" cy="2892021"/>
        </p:xfrm>
        <a:graphic>
          <a:graphicData uri="http://schemas.openxmlformats.org/drawingml/2006/table">
            <a:tbl>
              <a:tblPr/>
              <a:tblGrid>
                <a:gridCol w="2758439"/>
                <a:gridCol w="1356360"/>
                <a:gridCol w="1203960"/>
                <a:gridCol w="1293813"/>
                <a:gridCol w="1128280"/>
                <a:gridCol w="236499"/>
                <a:gridCol w="1425728"/>
                <a:gridCol w="1295402"/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I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Guide e altri Familiari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546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5,3%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914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-5,7%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0,52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0,56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S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Bambini e ragazzi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452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14,5%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-23,2%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1,31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effectLst/>
                          <a:latin typeface="Arial" panose="020B0604020202020204" pitchFamily="34" charset="0"/>
                        </a:rPr>
                        <a:t>1,61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Gruppi </a:t>
                      </a:r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O, T1, U e V*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35.297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-0,1%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8.036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-1,3%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354535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74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heme/theme1.xml><?xml version="1.0" encoding="utf-8"?>
<a:theme xmlns:a="http://schemas.openxmlformats.org/drawingml/2006/main" name="1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4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21993</TotalTime>
  <Words>1764</Words>
  <Application>Microsoft Office PowerPoint</Application>
  <PresentationFormat>Widescreen</PresentationFormat>
  <Paragraphs>1082</Paragraphs>
  <Slides>14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4</vt:i4>
      </vt:variant>
      <vt:variant>
        <vt:lpstr>Titoli diapositive</vt:lpstr>
      </vt:variant>
      <vt:variant>
        <vt:i4>14</vt:i4>
      </vt:variant>
    </vt:vector>
  </HeadingPairs>
  <TitlesOfParts>
    <vt:vector size="22" baseType="lpstr">
      <vt:lpstr>Arial</vt:lpstr>
      <vt:lpstr>Arial Black</vt:lpstr>
      <vt:lpstr>Verdana</vt:lpstr>
      <vt:lpstr>Wingdings</vt:lpstr>
      <vt:lpstr>1_Default Design</vt:lpstr>
      <vt:lpstr>2_Default Design</vt:lpstr>
      <vt:lpstr>Reply</vt:lpstr>
      <vt:lpstr>1_Reply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 Testate divise per Gruppi Periodo Gennaio 2016 – Settembre 2017 - FATTURATI (per 1.000) E SPAZI </vt:lpstr>
      <vt:lpstr>Presentazione standard di PowerPoint</vt:lpstr>
      <vt:lpstr>Presentazione standard di PowerPoint</vt:lpstr>
      <vt:lpstr>Thank you</vt:lpstr>
    </vt:vector>
  </TitlesOfParts>
  <Company>Reply Consulting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Dati Mensili Osservatorio Stampa</dc:title>
  <dc:creator>Reply Consulting</dc:creator>
  <cp:lastModifiedBy>Selvaggi Laura</cp:lastModifiedBy>
  <cp:revision>1918</cp:revision>
  <cp:lastPrinted>2017-10-24T10:36:25Z</cp:lastPrinted>
  <dcterms:created xsi:type="dcterms:W3CDTF">2006-03-29T09:09:15Z</dcterms:created>
  <dcterms:modified xsi:type="dcterms:W3CDTF">2017-10-25T13:48:53Z</dcterms:modified>
</cp:coreProperties>
</file>