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78" r:id="rId3"/>
    <p:sldMasterId id="2147483696" r:id="rId4"/>
    <p:sldMasterId id="2147483712" r:id="rId5"/>
  </p:sldMasterIdLst>
  <p:notesMasterIdLst>
    <p:notesMasterId r:id="rId16"/>
  </p:notesMasterIdLst>
  <p:handoutMasterIdLst>
    <p:handoutMasterId r:id="rId17"/>
  </p:handoutMasterIdLst>
  <p:sldIdLst>
    <p:sldId id="407" r:id="rId6"/>
    <p:sldId id="396" r:id="rId7"/>
    <p:sldId id="389" r:id="rId8"/>
    <p:sldId id="393" r:id="rId9"/>
    <p:sldId id="373" r:id="rId10"/>
    <p:sldId id="411" r:id="rId11"/>
    <p:sldId id="410" r:id="rId12"/>
    <p:sldId id="387" r:id="rId13"/>
    <p:sldId id="388" r:id="rId14"/>
    <p:sldId id="408" r:id="rId15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88D"/>
    <a:srgbClr val="00266B"/>
    <a:srgbClr val="FFD88B"/>
    <a:srgbClr val="EE832A"/>
    <a:srgbClr val="FFB219"/>
    <a:srgbClr val="FFB400"/>
    <a:srgbClr val="FFDC95"/>
    <a:srgbClr val="DBE2ED"/>
    <a:srgbClr val="BAC5D0"/>
    <a:srgbClr val="D2D9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88" autoAdjust="0"/>
    <p:restoredTop sz="94434" autoAdjust="0"/>
  </p:normalViewPr>
  <p:slideViewPr>
    <p:cSldViewPr>
      <p:cViewPr>
        <p:scale>
          <a:sx n="80" d="100"/>
          <a:sy n="80" d="100"/>
        </p:scale>
        <p:origin x="-1362" y="-696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m.sacchi\Documents\Clienti%20-%20FCP\AssoRadio\2018\03.%20Marzo\Elaborati%20finali\Secondi%20di%20Avvisi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m.sacchi\Documents\Clienti%20-%20FCP\AssoRadio\2018\03.%20Marzo\Elaborati%20finali\Secondi%20di%20Avvisi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8\03.%20Marzo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896187620217691E-2"/>
          <c:y val="4.5880634474957327E-2"/>
          <c:w val="0.97220762475956457"/>
          <c:h val="0.78514150784592962"/>
        </c:manualLayout>
      </c:layout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0,5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0,7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(grafico!$B$2:$E$2,grafico!$O$2:$P$2)</c:f>
              <c:numCache>
                <c:formatCode>0.0%</c:formatCode>
                <c:ptCount val="6"/>
                <c:pt idx="0">
                  <c:v>1.99347816562455E-3</c:v>
                </c:pt>
                <c:pt idx="1">
                  <c:v>1.3134115306288247E-2</c:v>
                </c:pt>
                <c:pt idx="2">
                  <c:v>6.3366514137412925E-3</c:v>
                </c:pt>
                <c:pt idx="3">
                  <c:v>0</c:v>
                </c:pt>
                <c:pt idx="4">
                  <c:v>5.4694935862131169E-3</c:v>
                </c:pt>
                <c:pt idx="5">
                  <c:v>7.3410058023964343E-3</c:v>
                </c:pt>
              </c:numCache>
            </c:numRef>
          </c:val>
        </c:ser>
        <c:ser>
          <c:idx val="1"/>
          <c:order val="1"/>
          <c:tx>
            <c:v>15" - Nazionale</c:v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11,7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12,6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(grafico!$B$3:$E$3,grafico!$O$3:$P$3)</c:f>
              <c:numCache>
                <c:formatCode>0.0%</c:formatCode>
                <c:ptCount val="6"/>
                <c:pt idx="0">
                  <c:v>0.11679215877724994</c:v>
                </c:pt>
                <c:pt idx="1">
                  <c:v>0.12128821189227554</c:v>
                </c:pt>
                <c:pt idx="2">
                  <c:v>0.12418257410189865</c:v>
                </c:pt>
                <c:pt idx="3">
                  <c:v>0</c:v>
                </c:pt>
                <c:pt idx="4">
                  <c:v>0.12573569052692216</c:v>
                </c:pt>
                <c:pt idx="5">
                  <c:v>0.12121903469466962</c:v>
                </c:pt>
              </c:numCache>
            </c:numRef>
          </c:val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(grafico!$B$4:$E$4,grafico!$O$4:$P$4)</c:f>
              <c:numCache>
                <c:formatCode>0.0%</c:formatCode>
                <c:ptCount val="6"/>
                <c:pt idx="0">
                  <c:v>0.13868286485031703</c:v>
                </c:pt>
                <c:pt idx="1">
                  <c:v>0.13473034493001818</c:v>
                </c:pt>
                <c:pt idx="2">
                  <c:v>0.13194598586258707</c:v>
                </c:pt>
                <c:pt idx="3">
                  <c:v>0</c:v>
                </c:pt>
                <c:pt idx="4">
                  <c:v>0.12369470110358895</c:v>
                </c:pt>
                <c:pt idx="5">
                  <c:v>0.13469461594083476</c:v>
                </c:pt>
              </c:numCache>
            </c:numRef>
          </c:val>
        </c:ser>
        <c:ser>
          <c:idx val="3"/>
          <c:order val="3"/>
          <c:tx>
            <c:v>25" e 30" - Nazionale</c:v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73,4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72,0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72,6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72,3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(grafico!$B$5:$E$5,grafico!$O$5:$P$5)</c:f>
              <c:numCache>
                <c:formatCode>0.0%</c:formatCode>
                <c:ptCount val="6"/>
                <c:pt idx="0">
                  <c:v>0.73382215796358541</c:v>
                </c:pt>
                <c:pt idx="1">
                  <c:v>0.71953141431973433</c:v>
                </c:pt>
                <c:pt idx="2">
                  <c:v>0.71937534148340387</c:v>
                </c:pt>
                <c:pt idx="3">
                  <c:v>0</c:v>
                </c:pt>
                <c:pt idx="4">
                  <c:v>0.72635165755420095</c:v>
                </c:pt>
                <c:pt idx="5">
                  <c:v>0.72339075964744359</c:v>
                </c:pt>
              </c:numCache>
            </c:numRef>
          </c:val>
        </c:ser>
        <c:ser>
          <c:idx val="4"/>
          <c:order val="4"/>
          <c:tx>
            <c:v>&gt; 30" - Nazionale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2632897836561535E-3"/>
                  <c:y val="-8.1003205031090798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8.0167860136752481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1.0689048018233664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3164489182808608E-3"/>
                  <c:y val="-1.0689048018233668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2632897836561535E-3"/>
                  <c:y val="-8.0167860136752481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(grafico!$B$6:$E$6,grafico!$O$6:$P$6)</c:f>
              <c:numCache>
                <c:formatCode>0.0%</c:formatCode>
                <c:ptCount val="6"/>
                <c:pt idx="0">
                  <c:v>8.709340243223113E-3</c:v>
                </c:pt>
                <c:pt idx="1">
                  <c:v>1.131591355168368E-2</c:v>
                </c:pt>
                <c:pt idx="2">
                  <c:v>1.8159447138369075E-2</c:v>
                </c:pt>
                <c:pt idx="3">
                  <c:v>0</c:v>
                </c:pt>
                <c:pt idx="4">
                  <c:v>1.874845722907488E-2</c:v>
                </c:pt>
                <c:pt idx="5">
                  <c:v>1.3354583914655547E-2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96018432"/>
        <c:axId val="96019968"/>
      </c:barChart>
      <c:catAx>
        <c:axId val="960184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6019968"/>
        <c:crosses val="autoZero"/>
        <c:auto val="1"/>
        <c:lblAlgn val="ctr"/>
        <c:lblOffset val="100"/>
        <c:noMultiLvlLbl val="0"/>
      </c:catAx>
      <c:valAx>
        <c:axId val="9601996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9601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530929592297966E-2"/>
          <c:y val="3.0037943314940314E-2"/>
          <c:w val="0.92518097304256908"/>
          <c:h val="0.8027751931884110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'trend storico'!$C$30</c:f>
              <c:strCache>
                <c:ptCount val="1"/>
                <c:pt idx="0">
                  <c:v>&lt; 15" - Nazionale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4160177027513561E-3"/>
                  <c:y val="-3.1844455554321215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1100" dirty="0" smtClean="0"/>
                      <a:t>1</a:t>
                    </a:r>
                    <a:endParaRPr lang="en-US" sz="11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storico'!$C$31:$C$37</c:f>
              <c:numCache>
                <c:formatCode>0%</c:formatCode>
                <c:ptCount val="7"/>
                <c:pt idx="0">
                  <c:v>1.5024076923885207E-2</c:v>
                </c:pt>
                <c:pt idx="1">
                  <c:v>7.6758454374698647E-3</c:v>
                </c:pt>
                <c:pt idx="2">
                  <c:v>6.0545127901940358E-3</c:v>
                </c:pt>
                <c:pt idx="3">
                  <c:v>3.4291901713396295E-3</c:v>
                </c:pt>
                <c:pt idx="4">
                  <c:v>6.1969881550877071E-3</c:v>
                </c:pt>
                <c:pt idx="5">
                  <c:v>1.1316045984559941E-2</c:v>
                </c:pt>
                <c:pt idx="6">
                  <c:v>1.3134115306288247E-2</c:v>
                </c:pt>
              </c:numCache>
            </c:numRef>
          </c:val>
        </c:ser>
        <c:ser>
          <c:idx val="1"/>
          <c:order val="1"/>
          <c:tx>
            <c:strRef>
              <c:f>'trend storico'!$D$30</c:f>
              <c:strCache>
                <c:ptCount val="1"/>
                <c:pt idx="0">
                  <c:v>15" - Nazionale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6240265541270782E-3"/>
                  <c:y val="4.8991470083570958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sz="1100" dirty="0" smtClean="0"/>
                      <a:t>1</a:t>
                    </a:r>
                    <a:endParaRPr lang="en-US" sz="11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storico'!$D$31:$D$37</c:f>
              <c:numCache>
                <c:formatCode>0%</c:formatCode>
                <c:ptCount val="7"/>
                <c:pt idx="0">
                  <c:v>0.11782934184646746</c:v>
                </c:pt>
                <c:pt idx="1">
                  <c:v>0.12358953916213807</c:v>
                </c:pt>
                <c:pt idx="2">
                  <c:v>0.11111325708681652</c:v>
                </c:pt>
                <c:pt idx="3">
                  <c:v>0.15316660634912097</c:v>
                </c:pt>
                <c:pt idx="4">
                  <c:v>1.4487282876637898E-2</c:v>
                </c:pt>
                <c:pt idx="5">
                  <c:v>0.13816141615870386</c:v>
                </c:pt>
                <c:pt idx="6">
                  <c:v>0.12128821189227554</c:v>
                </c:pt>
              </c:numCache>
            </c:numRef>
          </c:val>
        </c:ser>
        <c:ser>
          <c:idx val="2"/>
          <c:order val="2"/>
          <c:tx>
            <c:strRef>
              <c:f>'trend storico'!$E$30</c:f>
              <c:strCache>
                <c:ptCount val="1"/>
                <c:pt idx="0">
                  <c:v>20" - Nazionale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storico'!$E$31:$E$37</c:f>
              <c:numCache>
                <c:formatCode>0%</c:formatCode>
                <c:ptCount val="7"/>
                <c:pt idx="0">
                  <c:v>0.13439008787925971</c:v>
                </c:pt>
                <c:pt idx="1">
                  <c:v>8.9012063054996926E-2</c:v>
                </c:pt>
                <c:pt idx="2">
                  <c:v>6.669692492411293E-2</c:v>
                </c:pt>
                <c:pt idx="3">
                  <c:v>0.11435169870300536</c:v>
                </c:pt>
                <c:pt idx="4">
                  <c:v>0.13084595894602585</c:v>
                </c:pt>
                <c:pt idx="5">
                  <c:v>0.13048857408271425</c:v>
                </c:pt>
                <c:pt idx="6">
                  <c:v>0.13473034493001818</c:v>
                </c:pt>
              </c:numCache>
            </c:numRef>
          </c:val>
        </c:ser>
        <c:ser>
          <c:idx val="3"/>
          <c:order val="3"/>
          <c:tx>
            <c:strRef>
              <c:f>'trend storico'!$F$30</c:f>
              <c:strCache>
                <c:ptCount val="1"/>
                <c:pt idx="0">
                  <c:v>25" e 30" - Nazionale</c:v>
                </c:pt>
              </c:strCache>
            </c:strRef>
          </c:tx>
          <c:spPr>
            <a:solidFill>
              <a:srgbClr val="00467A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81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82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storico'!$F$31:$F$37</c:f>
              <c:numCache>
                <c:formatCode>0%</c:formatCode>
                <c:ptCount val="7"/>
                <c:pt idx="0">
                  <c:v>0.71890036136878821</c:v>
                </c:pt>
                <c:pt idx="1">
                  <c:v>0.7488103446411345</c:v>
                </c:pt>
                <c:pt idx="2">
                  <c:v>0.81105220407799761</c:v>
                </c:pt>
                <c:pt idx="3">
                  <c:v>0.70940788473981209</c:v>
                </c:pt>
                <c:pt idx="4">
                  <c:v>0.8191834960507427</c:v>
                </c:pt>
                <c:pt idx="5">
                  <c:v>0.69698639913353844</c:v>
                </c:pt>
                <c:pt idx="6">
                  <c:v>0.71953141431973433</c:v>
                </c:pt>
              </c:numCache>
            </c:numRef>
          </c:val>
        </c:ser>
        <c:ser>
          <c:idx val="4"/>
          <c:order val="4"/>
          <c:tx>
            <c:strRef>
              <c:f>'trend storico'!$G$30</c:f>
              <c:strCache>
                <c:ptCount val="1"/>
                <c:pt idx="0">
                  <c:v>&gt; 30" - Nazionale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storico'!$G$31:$G$37</c:f>
              <c:numCache>
                <c:formatCode>0%</c:formatCode>
                <c:ptCount val="7"/>
                <c:pt idx="0">
                  <c:v>1.3856131981599453E-2</c:v>
                </c:pt>
                <c:pt idx="1">
                  <c:v>3.0912207704260685E-2</c:v>
                </c:pt>
                <c:pt idx="2">
                  <c:v>5.0831011208788768E-3</c:v>
                </c:pt>
                <c:pt idx="3">
                  <c:v>1.9644620036721884E-2</c:v>
                </c:pt>
                <c:pt idx="4">
                  <c:v>2.9286273971505867E-2</c:v>
                </c:pt>
                <c:pt idx="5">
                  <c:v>2.3047564640483513E-2</c:v>
                </c:pt>
                <c:pt idx="6">
                  <c:v>1.131591355168368E-2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93588096"/>
        <c:axId val="93675904"/>
      </c:barChart>
      <c:catAx>
        <c:axId val="9358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93675904"/>
        <c:crosses val="autoZero"/>
        <c:auto val="1"/>
        <c:lblAlgn val="ctr"/>
        <c:lblOffset val="100"/>
        <c:noMultiLvlLbl val="0"/>
      </c:catAx>
      <c:valAx>
        <c:axId val="9367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9358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8.2544864463123022E-2"/>
          <c:w val="0.92395959226026991"/>
          <c:h val="0.7883289135215874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trendline>
            <c:spPr>
              <a:ln w="22225" cap="rnd">
                <a:solidFill>
                  <a:srgbClr val="FFC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strRef>
              <c:f>mensile!$C$2:$C$136</c:f>
              <c:strCache>
                <c:ptCount val="135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  <c:pt idx="129">
                  <c:v>Ottobre</c:v>
                </c:pt>
                <c:pt idx="130">
                  <c:v>Novembre</c:v>
                </c:pt>
                <c:pt idx="131">
                  <c:v>Dicembre</c:v>
                </c:pt>
                <c:pt idx="132">
                  <c:v>Gennaio</c:v>
                </c:pt>
                <c:pt idx="133">
                  <c:v>Febbraio</c:v>
                </c:pt>
                <c:pt idx="134">
                  <c:v>Marzo</c:v>
                </c:pt>
              </c:strCache>
            </c:strRef>
          </c:cat>
          <c:val>
            <c:numRef>
              <c:f>mensile!$D$2:$D$136</c:f>
              <c:numCache>
                <c:formatCode>#,##0</c:formatCode>
                <c:ptCount val="135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19234</c:v>
                </c:pt>
                <c:pt idx="109">
                  <c:v>25684</c:v>
                </c:pt>
                <c:pt idx="110">
                  <c:v>29780</c:v>
                </c:pt>
                <c:pt idx="111">
                  <c:v>26671</c:v>
                </c:pt>
                <c:pt idx="112">
                  <c:v>31810</c:v>
                </c:pt>
                <c:pt idx="113">
                  <c:v>30617</c:v>
                </c:pt>
                <c:pt idx="114">
                  <c:v>30419</c:v>
                </c:pt>
                <c:pt idx="115">
                  <c:v>12086</c:v>
                </c:pt>
                <c:pt idx="116">
                  <c:v>25565</c:v>
                </c:pt>
                <c:pt idx="117">
                  <c:v>32296</c:v>
                </c:pt>
                <c:pt idx="118">
                  <c:v>34072</c:v>
                </c:pt>
                <c:pt idx="119">
                  <c:v>28783</c:v>
                </c:pt>
                <c:pt idx="120">
                  <c:v>19986</c:v>
                </c:pt>
                <c:pt idx="121">
                  <c:v>24825</c:v>
                </c:pt>
                <c:pt idx="122">
                  <c:v>29755</c:v>
                </c:pt>
                <c:pt idx="123">
                  <c:v>27509</c:v>
                </c:pt>
                <c:pt idx="124">
                  <c:v>36475</c:v>
                </c:pt>
                <c:pt idx="125">
                  <c:v>33335</c:v>
                </c:pt>
                <c:pt idx="126">
                  <c:v>28882</c:v>
                </c:pt>
                <c:pt idx="127">
                  <c:v>12053</c:v>
                </c:pt>
                <c:pt idx="128">
                  <c:v>28568</c:v>
                </c:pt>
                <c:pt idx="129">
                  <c:v>37030</c:v>
                </c:pt>
                <c:pt idx="130">
                  <c:v>37126</c:v>
                </c:pt>
                <c:pt idx="131">
                  <c:v>28863</c:v>
                </c:pt>
                <c:pt idx="132">
                  <c:v>21033</c:v>
                </c:pt>
                <c:pt idx="133">
                  <c:v>26058</c:v>
                </c:pt>
                <c:pt idx="134">
                  <c:v>32717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450624"/>
        <c:axId val="95452160"/>
      </c:lineChart>
      <c:catAx>
        <c:axId val="95450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95452160"/>
        <c:crosses val="autoZero"/>
        <c:auto val="1"/>
        <c:lblAlgn val="ctr"/>
        <c:lblOffset val="100"/>
        <c:noMultiLvlLbl val="0"/>
      </c:catAx>
      <c:valAx>
        <c:axId val="95452160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95450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041280"/>
        <c:axId val="101042816"/>
      </c:lineChart>
      <c:catAx>
        <c:axId val="101041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01042816"/>
        <c:crosses val="autoZero"/>
        <c:auto val="1"/>
        <c:lblAlgn val="ctr"/>
        <c:lblOffset val="100"/>
        <c:noMultiLvlLbl val="0"/>
      </c:catAx>
      <c:valAx>
        <c:axId val="101042816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010412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788627749302371E-2"/>
          <c:y val="2.9463074065136013E-2"/>
          <c:w val="0.91506624906157641"/>
          <c:h val="0.81693045377963391"/>
        </c:manualLayout>
      </c:layout>
      <c:lineChart>
        <c:grouping val="standard"/>
        <c:varyColors val="0"/>
        <c:ser>
          <c:idx val="1"/>
          <c:order val="0"/>
          <c:tx>
            <c:strRef>
              <c:f>mensile!$C$13:$C$136</c:f>
              <c:strCache>
                <c:ptCount val="124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2225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mensile!$C$13:$C$136</c:f>
              <c:strCache>
                <c:ptCount val="124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</c:strCache>
            </c:strRef>
          </c:cat>
          <c:val>
            <c:numRef>
              <c:f>mensile!$E$13:$E$136</c:f>
              <c:numCache>
                <c:formatCode>#,##0</c:formatCode>
                <c:ptCount val="124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26579.75</c:v>
                </c:pt>
                <c:pt idx="98">
                  <c:v>26698.25</c:v>
                </c:pt>
                <c:pt idx="99">
                  <c:v>26737.666666666668</c:v>
                </c:pt>
                <c:pt idx="100">
                  <c:v>26819.5</c:v>
                </c:pt>
                <c:pt idx="101">
                  <c:v>26852.333333333332</c:v>
                </c:pt>
                <c:pt idx="102">
                  <c:v>26726.666666666668</c:v>
                </c:pt>
                <c:pt idx="103">
                  <c:v>26793.666666666668</c:v>
                </c:pt>
                <c:pt idx="104">
                  <c:v>26859.916666666668</c:v>
                </c:pt>
                <c:pt idx="105">
                  <c:v>26757.166666666668</c:v>
                </c:pt>
                <c:pt idx="106">
                  <c:v>26679.416666666668</c:v>
                </c:pt>
                <c:pt idx="107">
                  <c:v>26937.75</c:v>
                </c:pt>
                <c:pt idx="108">
                  <c:v>27251.416666666668</c:v>
                </c:pt>
                <c:pt idx="109">
                  <c:v>27314.083333333332</c:v>
                </c:pt>
                <c:pt idx="110">
                  <c:v>27242.5</c:v>
                </c:pt>
                <c:pt idx="111">
                  <c:v>27240.416666666668</c:v>
                </c:pt>
                <c:pt idx="112">
                  <c:v>27310.25</c:v>
                </c:pt>
                <c:pt idx="113">
                  <c:v>27699</c:v>
                </c:pt>
                <c:pt idx="114">
                  <c:v>27925.5</c:v>
                </c:pt>
                <c:pt idx="115">
                  <c:v>27797.416666666668</c:v>
                </c:pt>
                <c:pt idx="116">
                  <c:v>27794.666666666668</c:v>
                </c:pt>
                <c:pt idx="117">
                  <c:v>28044.916666666668</c:v>
                </c:pt>
                <c:pt idx="118">
                  <c:v>28439.416666666668</c:v>
                </c:pt>
                <c:pt idx="119">
                  <c:v>28693.916666666668</c:v>
                </c:pt>
                <c:pt idx="120">
                  <c:v>28700.583333333332</c:v>
                </c:pt>
                <c:pt idx="121">
                  <c:v>28787.833333333332</c:v>
                </c:pt>
                <c:pt idx="122">
                  <c:v>28890.583333333332</c:v>
                </c:pt>
                <c:pt idx="123">
                  <c:v>29137.416666666668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5540224"/>
        <c:axId val="105550208"/>
      </c:lineChart>
      <c:catAx>
        <c:axId val="105540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05550208"/>
        <c:crosses val="autoZero"/>
        <c:auto val="0"/>
        <c:lblAlgn val="ctr"/>
        <c:lblOffset val="100"/>
        <c:noMultiLvlLbl val="0"/>
      </c:catAx>
      <c:valAx>
        <c:axId val="105550208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0554022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7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emf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emf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949" y="6331379"/>
            <a:ext cx="1379035" cy="32342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2" y="304364"/>
            <a:ext cx="3594826" cy="18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6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5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30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858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88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93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69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0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929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532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383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33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994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5203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072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051887"/>
      </p:ext>
    </p:extLst>
  </p:cSld>
  <p:clrMapOvr>
    <a:masterClrMapping/>
  </p:clrMapOvr>
  <p:transition spd="med">
    <p:strips dir="r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6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Marzo 2018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24 </a:t>
            </a:r>
            <a:r>
              <a:rPr lang="it-IT" sz="2000" dirty="0" smtClean="0"/>
              <a:t>aprile 2018</a:t>
            </a:r>
            <a:endParaRPr lang="it-IT" sz="2000" dirty="0" smtClean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841700" y="-4373256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108883"/>
              </p:ext>
            </p:extLst>
          </p:nvPr>
        </p:nvGraphicFramePr>
        <p:xfrm>
          <a:off x="77227" y="620688"/>
          <a:ext cx="12062673" cy="210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/>
                <a:gridCol w="3779231"/>
                <a:gridCol w="3683486"/>
              </a:tblGrid>
              <a:tr h="149736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2017 – Marzo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68032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RMC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Sport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MEDIAMOND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204904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485069"/>
              </p:ext>
            </p:extLst>
          </p:nvPr>
        </p:nvGraphicFramePr>
        <p:xfrm>
          <a:off x="80682" y="3861048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/>
                <a:gridCol w="4113098"/>
                <a:gridCol w="3496696"/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2017 – Marzo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68688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Extra Tabellare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in 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102843"/>
              </p:ext>
            </p:extLst>
          </p:nvPr>
        </p:nvGraphicFramePr>
        <p:xfrm>
          <a:off x="74222" y="1027297"/>
          <a:ext cx="11953328" cy="4939948"/>
        </p:xfrm>
        <a:graphic>
          <a:graphicData uri="http://schemas.openxmlformats.org/drawingml/2006/table">
            <a:tbl>
              <a:tblPr/>
              <a:tblGrid>
                <a:gridCol w="911426"/>
                <a:gridCol w="1013322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693923"/>
                <a:gridCol w="864096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142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31.781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28.769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74.622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37.126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74.552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21.033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79.808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5.442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4.757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6.235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14382" y="11663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Tabellare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e Avvisi</a:t>
            </a: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592483"/>
              </p:ext>
            </p:extLst>
          </p:nvPr>
        </p:nvGraphicFramePr>
        <p:xfrm>
          <a:off x="74222" y="1027297"/>
          <a:ext cx="11953328" cy="5000948"/>
        </p:xfrm>
        <a:graphic>
          <a:graphicData uri="http://schemas.openxmlformats.org/drawingml/2006/table">
            <a:tbl>
              <a:tblPr/>
              <a:tblGrid>
                <a:gridCol w="911426"/>
                <a:gridCol w="1013322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693923"/>
                <a:gridCol w="864096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142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18.147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28.031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25.215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69.180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25.992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33.845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26.370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69.795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19.651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23.491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73.573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131.963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66.439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165.513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124.537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341.374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139.816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125.220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129.661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128.473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357.202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374.720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8288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463346"/>
              </p:ext>
            </p:extLst>
          </p:nvPr>
        </p:nvGraphicFramePr>
        <p:xfrm>
          <a:off x="150277" y="836712"/>
          <a:ext cx="11891446" cy="5228843"/>
        </p:xfrm>
        <a:graphic>
          <a:graphicData uri="http://schemas.openxmlformats.org/drawingml/2006/table">
            <a:tbl>
              <a:tblPr/>
              <a:tblGrid>
                <a:gridCol w="350215"/>
                <a:gridCol w="863428"/>
                <a:gridCol w="217062"/>
                <a:gridCol w="891552"/>
                <a:gridCol w="875384"/>
                <a:gridCol w="217062"/>
                <a:gridCol w="851770"/>
                <a:gridCol w="816991"/>
                <a:gridCol w="839193"/>
                <a:gridCol w="810963"/>
                <a:gridCol w="845221"/>
                <a:gridCol w="828674"/>
                <a:gridCol w="891643"/>
                <a:gridCol w="864096"/>
                <a:gridCol w="864096"/>
                <a:gridCol w="864096"/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6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1" u="none" strike="noStrike" kern="1200" dirty="0" smtClean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17.726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62.739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20.274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72.424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-28,5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31.032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24.729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90.183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Dic-18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Mar.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374.720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39,9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75.271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62.729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225.346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338445" y="1052700"/>
            <a:ext cx="11684176" cy="5544652"/>
            <a:chOff x="338445" y="1052700"/>
            <a:chExt cx="11684176" cy="5544652"/>
          </a:xfrm>
        </p:grpSpPr>
        <p:sp>
          <p:nvSpPr>
            <p:cNvPr id="8" name="CasellaDiTesto 7"/>
            <p:cNvSpPr txBox="1"/>
            <p:nvPr/>
          </p:nvSpPr>
          <p:spPr>
            <a:xfrm>
              <a:off x="338445" y="1052736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Gennaio 2018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2.556.336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6761473" y="1052736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err="1" smtClean="0">
                  <a:solidFill>
                    <a:schemeClr val="bg1">
                      <a:lumMod val="50000"/>
                    </a:schemeClr>
                  </a:solidFill>
                </a:rPr>
                <a:t>Prog</a:t>
              </a: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. 2017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8.936.842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8494229" y="1052736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</a:t>
              </a: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9.314.255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1960749" y="1052736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Febbraio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3.009.567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3575720" y="1052700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Marzo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3.748.352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graphicFrame>
          <p:nvGraphicFramePr>
            <p:cNvPr id="13" name="Grafico 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40813029"/>
                </p:ext>
              </p:extLst>
            </p:nvPr>
          </p:nvGraphicFramePr>
          <p:xfrm>
            <a:off x="1125776" y="1844824"/>
            <a:ext cx="10053117" cy="47525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35796930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storico del peso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% delle diverse tipologie di avvisi, sulla base della durata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 Marzo di ciascun anno </a:t>
            </a:r>
            <a:r>
              <a:rPr lang="it-IT" altLang="it-IT" sz="1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9375010"/>
              </p:ext>
            </p:extLst>
          </p:nvPr>
        </p:nvGraphicFramePr>
        <p:xfrm>
          <a:off x="895751" y="1052736"/>
          <a:ext cx="1051316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395966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-2228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2007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Marzo 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335360" y="980728"/>
            <a:ext cx="11383061" cy="5532664"/>
            <a:chOff x="335360" y="980728"/>
            <a:chExt cx="11383061" cy="5532664"/>
          </a:xfrm>
        </p:grpSpPr>
        <p:grpSp>
          <p:nvGrpSpPr>
            <p:cNvPr id="3" name="Gruppo 2"/>
            <p:cNvGrpSpPr/>
            <p:nvPr/>
          </p:nvGrpSpPr>
          <p:grpSpPr>
            <a:xfrm>
              <a:off x="1102669" y="1123957"/>
              <a:ext cx="10615752" cy="4677856"/>
              <a:chOff x="1102669" y="1123957"/>
              <a:chExt cx="10615752" cy="4677856"/>
            </a:xfrm>
          </p:grpSpPr>
          <p:sp>
            <p:nvSpPr>
              <p:cNvPr id="34" name="Rettangolo 33"/>
              <p:cNvSpPr/>
              <p:nvPr/>
            </p:nvSpPr>
            <p:spPr bwMode="auto">
              <a:xfrm>
                <a:off x="6601486" y="1441644"/>
                <a:ext cx="907200" cy="435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6" name="Rettangolo 35"/>
              <p:cNvSpPr/>
              <p:nvPr/>
            </p:nvSpPr>
            <p:spPr bwMode="auto">
              <a:xfrm>
                <a:off x="2931314" y="1444985"/>
                <a:ext cx="907200" cy="435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 dirty="0"/>
              </a:p>
            </p:txBody>
          </p:sp>
          <p:sp>
            <p:nvSpPr>
              <p:cNvPr id="37" name="Rettangolo 36"/>
              <p:cNvSpPr/>
              <p:nvPr/>
            </p:nvSpPr>
            <p:spPr bwMode="auto">
              <a:xfrm>
                <a:off x="1102669" y="1445813"/>
                <a:ext cx="907200" cy="435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8" name="Rettangolo 37"/>
              <p:cNvSpPr/>
              <p:nvPr/>
            </p:nvSpPr>
            <p:spPr bwMode="auto">
              <a:xfrm>
                <a:off x="4770898" y="1444987"/>
                <a:ext cx="907200" cy="435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48" name="CasellaDiTesto 47"/>
              <p:cNvSpPr txBox="1"/>
              <p:nvPr/>
            </p:nvSpPr>
            <p:spPr>
              <a:xfrm>
                <a:off x="1127527" y="1125929"/>
                <a:ext cx="864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2007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Rettangolo 49"/>
              <p:cNvSpPr/>
              <p:nvPr/>
            </p:nvSpPr>
            <p:spPr bwMode="auto">
              <a:xfrm>
                <a:off x="8433141" y="1444455"/>
                <a:ext cx="907200" cy="435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54" name="Rettangolo 53"/>
              <p:cNvSpPr/>
              <p:nvPr/>
            </p:nvSpPr>
            <p:spPr bwMode="auto">
              <a:xfrm>
                <a:off x="10275163" y="1441042"/>
                <a:ext cx="907200" cy="435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23" name="CasellaDiTesto 22"/>
              <p:cNvSpPr txBox="1"/>
              <p:nvPr/>
            </p:nvSpPr>
            <p:spPr>
              <a:xfrm>
                <a:off x="2046653" y="1127595"/>
                <a:ext cx="846000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2008</a:t>
                </a:r>
              </a:p>
            </p:txBody>
          </p:sp>
          <p:sp>
            <p:nvSpPr>
              <p:cNvPr id="24" name="CasellaDiTesto 23"/>
              <p:cNvSpPr txBox="1"/>
              <p:nvPr/>
            </p:nvSpPr>
            <p:spPr>
              <a:xfrm>
                <a:off x="2961323" y="1128414"/>
                <a:ext cx="864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2009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CasellaDiTesto 27"/>
              <p:cNvSpPr txBox="1"/>
              <p:nvPr/>
            </p:nvSpPr>
            <p:spPr>
              <a:xfrm>
                <a:off x="4796176" y="1128414"/>
                <a:ext cx="864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2011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CasellaDiTesto 29"/>
              <p:cNvSpPr txBox="1"/>
              <p:nvPr/>
            </p:nvSpPr>
            <p:spPr>
              <a:xfrm>
                <a:off x="3886210" y="1127261"/>
                <a:ext cx="846000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2010</a:t>
                </a:r>
              </a:p>
            </p:txBody>
          </p:sp>
          <p:sp>
            <p:nvSpPr>
              <p:cNvPr id="35" name="CasellaDiTesto 34"/>
              <p:cNvSpPr txBox="1"/>
              <p:nvPr/>
            </p:nvSpPr>
            <p:spPr>
              <a:xfrm>
                <a:off x="5710904" y="1125379"/>
                <a:ext cx="846000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2012</a:t>
                </a:r>
              </a:p>
            </p:txBody>
          </p:sp>
          <p:sp>
            <p:nvSpPr>
              <p:cNvPr id="40" name="CasellaDiTesto 39"/>
              <p:cNvSpPr txBox="1"/>
              <p:nvPr/>
            </p:nvSpPr>
            <p:spPr>
              <a:xfrm>
                <a:off x="6624581" y="1128554"/>
                <a:ext cx="864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2013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CasellaDiTesto 40"/>
              <p:cNvSpPr txBox="1"/>
              <p:nvPr/>
            </p:nvSpPr>
            <p:spPr>
              <a:xfrm>
                <a:off x="7551888" y="1127307"/>
                <a:ext cx="846000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2014</a:t>
                </a:r>
              </a:p>
            </p:txBody>
          </p:sp>
          <p:sp>
            <p:nvSpPr>
              <p:cNvPr id="42" name="CasellaDiTesto 41"/>
              <p:cNvSpPr txBox="1"/>
              <p:nvPr/>
            </p:nvSpPr>
            <p:spPr>
              <a:xfrm>
                <a:off x="8461918" y="1129052"/>
                <a:ext cx="864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2015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CasellaDiTesto 56"/>
              <p:cNvSpPr txBox="1"/>
              <p:nvPr/>
            </p:nvSpPr>
            <p:spPr>
              <a:xfrm>
                <a:off x="9386116" y="1123957"/>
                <a:ext cx="846000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2016</a:t>
                </a:r>
              </a:p>
            </p:txBody>
          </p:sp>
          <p:sp>
            <p:nvSpPr>
              <p:cNvPr id="58" name="CasellaDiTesto 57"/>
              <p:cNvSpPr txBox="1"/>
              <p:nvPr/>
            </p:nvSpPr>
            <p:spPr>
              <a:xfrm>
                <a:off x="10298857" y="1125578"/>
                <a:ext cx="864000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2017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11214421" y="1123957"/>
                <a:ext cx="504000" cy="26161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2018</a:t>
                </a:r>
              </a:p>
            </p:txBody>
          </p:sp>
        </p:grpSp>
        <p:graphicFrame>
          <p:nvGraphicFramePr>
            <p:cNvPr id="25" name="Grafico 2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98268653"/>
                </p:ext>
              </p:extLst>
            </p:nvPr>
          </p:nvGraphicFramePr>
          <p:xfrm>
            <a:off x="335360" y="980728"/>
            <a:ext cx="11161240" cy="55326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0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Marzo 2018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475276" y="1198759"/>
            <a:ext cx="11308034" cy="5542609"/>
            <a:chOff x="475276" y="1054742"/>
            <a:chExt cx="11308034" cy="5542609"/>
          </a:xfrm>
        </p:grpSpPr>
        <p:sp>
          <p:nvSpPr>
            <p:cNvPr id="25" name="Rettangolo 24"/>
            <p:cNvSpPr/>
            <p:nvPr/>
          </p:nvSpPr>
          <p:spPr bwMode="auto">
            <a:xfrm>
              <a:off x="7186959" y="1408584"/>
              <a:ext cx="9972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3196747" y="1411925"/>
              <a:ext cx="9972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1" name="Rettangolo 30"/>
            <p:cNvSpPr/>
            <p:nvPr/>
          </p:nvSpPr>
          <p:spPr bwMode="auto">
            <a:xfrm>
              <a:off x="1185222" y="1412753"/>
              <a:ext cx="9972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5188731" y="1411927"/>
              <a:ext cx="9972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1231670" y="1056714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9178634" y="1411395"/>
              <a:ext cx="997200" cy="4356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graphicFrame>
          <p:nvGraphicFramePr>
            <p:cNvPr id="40" name="Grafico 3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85949492"/>
                </p:ext>
              </p:extLst>
            </p:nvPr>
          </p:nvGraphicFramePr>
          <p:xfrm>
            <a:off x="770666" y="1421284"/>
            <a:ext cx="10799572" cy="477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1" name="Rettangolo 40"/>
            <p:cNvSpPr/>
            <p:nvPr/>
          </p:nvSpPr>
          <p:spPr bwMode="auto">
            <a:xfrm>
              <a:off x="11260686" y="1409252"/>
              <a:ext cx="162000" cy="43668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2245411" y="1058380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3235646" y="1059199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5225439" y="1059199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4248163" y="1058046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49" name="CasellaDiTesto 48"/>
            <p:cNvSpPr txBox="1"/>
            <p:nvPr/>
          </p:nvSpPr>
          <p:spPr>
            <a:xfrm>
              <a:off x="6241132" y="1056164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50" name="CasellaDiTesto 49"/>
            <p:cNvSpPr txBox="1"/>
            <p:nvPr/>
          </p:nvSpPr>
          <p:spPr>
            <a:xfrm>
              <a:off x="7222119" y="1059339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CasellaDiTesto 50"/>
            <p:cNvSpPr txBox="1"/>
            <p:nvPr/>
          </p:nvSpPr>
          <p:spPr>
            <a:xfrm>
              <a:off x="8242136" y="1058092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52" name="CasellaDiTesto 51"/>
            <p:cNvSpPr txBox="1"/>
            <p:nvPr/>
          </p:nvSpPr>
          <p:spPr>
            <a:xfrm>
              <a:off x="9216301" y="1059837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CasellaDiTesto 52"/>
            <p:cNvSpPr txBox="1"/>
            <p:nvPr/>
          </p:nvSpPr>
          <p:spPr>
            <a:xfrm>
              <a:off x="10249084" y="1054742"/>
              <a:ext cx="936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sp>
          <p:nvSpPr>
            <p:cNvPr id="54" name="CasellaDiTesto 53"/>
            <p:cNvSpPr txBox="1"/>
            <p:nvPr/>
          </p:nvSpPr>
          <p:spPr>
            <a:xfrm>
              <a:off x="11261908" y="1054742"/>
              <a:ext cx="521402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4" name="Grafico 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21749501"/>
                </p:ext>
              </p:extLst>
            </p:nvPr>
          </p:nvGraphicFramePr>
          <p:xfrm>
            <a:off x="475276" y="1247772"/>
            <a:ext cx="11279556" cy="534957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Reply_ppt_template_black_4.3-TRIPLESENSE-CLD-rev.pptx" id="{5300BBF0-B928-40B7-A4F0-B85F7BB21587}" vid="{87529293-EB9D-4693-B12D-DC576F2C49D1}"/>
    </a:ext>
  </a:extLst>
</a:theme>
</file>

<file path=ppt/theme/theme4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Presentation4" id="{097ED64C-1469-4E9B-A6EE-E169F18D7DB3}" vid="{B73C506B-0DF6-4CFA-9B1D-8AAF7C797600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23017</TotalTime>
  <Words>880</Words>
  <Application>Microsoft Office PowerPoint</Application>
  <PresentationFormat>Personalizzato</PresentationFormat>
  <Paragraphs>721</Paragraphs>
  <Slides>10</Slides>
  <Notes>3</Notes>
  <HiddenSlides>0</HiddenSlides>
  <MMClips>0</MMClips>
  <ScaleCrop>false</ScaleCrop>
  <HeadingPairs>
    <vt:vector size="6" baseType="variant">
      <vt:variant>
        <vt:lpstr>Tema</vt:lpstr>
      </vt:variant>
      <vt:variant>
        <vt:i4>5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6" baseType="lpstr">
      <vt:lpstr>1_Default Design</vt:lpstr>
      <vt:lpstr>2_Default Design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Donatella sciacca</cp:lastModifiedBy>
  <cp:revision>1995</cp:revision>
  <cp:lastPrinted>2018-02-21T16:03:09Z</cp:lastPrinted>
  <dcterms:created xsi:type="dcterms:W3CDTF">2006-03-29T09:09:15Z</dcterms:created>
  <dcterms:modified xsi:type="dcterms:W3CDTF">2018-04-24T09:19:23Z</dcterms:modified>
</cp:coreProperties>
</file>