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03" r:id="rId2"/>
    <p:sldId id="256" r:id="rId3"/>
    <p:sldId id="257" r:id="rId4"/>
    <p:sldId id="287" r:id="rId5"/>
    <p:sldId id="258" r:id="rId6"/>
    <p:sldId id="286" r:id="rId7"/>
    <p:sldId id="288" r:id="rId8"/>
    <p:sldId id="259" r:id="rId9"/>
    <p:sldId id="289" r:id="rId10"/>
    <p:sldId id="260" r:id="rId11"/>
    <p:sldId id="290" r:id="rId12"/>
    <p:sldId id="262" r:id="rId13"/>
    <p:sldId id="291" r:id="rId14"/>
    <p:sldId id="263" r:id="rId15"/>
    <p:sldId id="298" r:id="rId16"/>
    <p:sldId id="297" r:id="rId17"/>
    <p:sldId id="293" r:id="rId18"/>
    <p:sldId id="302" r:id="rId19"/>
    <p:sldId id="269" r:id="rId20"/>
    <p:sldId id="270" r:id="rId21"/>
    <p:sldId id="272" r:id="rId22"/>
    <p:sldId id="274" r:id="rId23"/>
    <p:sldId id="275" r:id="rId24"/>
    <p:sldId id="299" r:id="rId25"/>
    <p:sldId id="279" r:id="rId26"/>
    <p:sldId id="296" r:id="rId27"/>
    <p:sldId id="295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6384"/>
  </p:normalViewPr>
  <p:slideViewPr>
    <p:cSldViewPr snapToGrid="0" snapToObjects="1">
      <p:cViewPr varScale="1">
        <p:scale>
          <a:sx n="80" d="100"/>
          <a:sy n="80" d="100"/>
        </p:scale>
        <p:origin x="36" y="79"/>
      </p:cViewPr>
      <p:guideLst/>
    </p:cSldViewPr>
  </p:slideViewPr>
  <p:outlineViewPr>
    <p:cViewPr>
      <p:scale>
        <a:sx n="33" d="100"/>
        <a:sy n="33" d="100"/>
      </p:scale>
      <p:origin x="0" y="-44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1" d="100"/>
          <a:sy n="71" d="100"/>
        </p:scale>
        <p:origin x="48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663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05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3400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706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CA72C-999C-948C-2F7E-2C9B7D1C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340DCD-8BC9-B0D5-8B93-3FFD98F3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6B312-A81D-3853-A650-BEFEDA2A6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EE726-B343-233C-0E83-918D90571C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35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CA72C-999C-948C-2F7E-2C9B7D1C2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340DCD-8BC9-B0D5-8B93-3FFD98F3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6B312-A81D-3853-A650-BEFEDA2A6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EE726-B343-233C-0E83-918D90571C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56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41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11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27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20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85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ED0C5-C2B9-6C6A-9B69-EBBB23473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7F631C-282D-29F4-E5F7-EEE8CE675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AAC79-DA24-21B8-5874-0CDA805EE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AFF9C-80A1-F1F5-AF37-1A87F8B614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825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A979E-7E17-AFE6-F2B1-6610A67DF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6B7EA-294A-721A-8D7A-70333EDCE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454FE0-7C72-5EA9-728C-E1DCF412E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91D6C-C4DA-9E97-EDB8-92095C2586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91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44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853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endParaRPr lang="it-IT" sz="40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8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0" y="1301750"/>
            <a:ext cx="5715000" cy="147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5600" dirty="0">
                <a:solidFill>
                  <a:srgbClr val="1414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5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5715000" y="3077170"/>
            <a:ext cx="5664200" cy="2968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0" y="1301750"/>
            <a:ext cx="5715000" cy="147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5600" dirty="0">
                <a:solidFill>
                  <a:srgbClr val="1414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5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5715000" y="3077170"/>
            <a:ext cx="5664200" cy="2968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2" descr="Ragazza con cuffie arancioni che ride"/>
          <p:cNvPicPr>
            <a:picLocks noChangeAspect="1"/>
          </p:cNvPicPr>
          <p:nvPr/>
        </p:nvPicPr>
        <p:blipFill>
          <a:blip r:embed="rId5"/>
          <a:srcRect t="-192" b="-192"/>
          <a:stretch/>
        </p:blipFill>
        <p:spPr>
          <a:xfrm>
            <a:off x="0" y="952500"/>
            <a:ext cx="6413500" cy="5905500"/>
          </a:xfrm>
          <a:prstGeom prst="rect">
            <a:avLst/>
          </a:prstGeom>
        </p:spPr>
      </p:pic>
      <p:sp>
        <p:nvSpPr>
          <p:cNvPr id="6" name="Text 1"/>
          <p:cNvSpPr>
            <a:spLocks noGrp="1"/>
          </p:cNvSpPr>
          <p:nvPr>
            <p:ph type="title"/>
          </p:nvPr>
        </p:nvSpPr>
        <p:spPr>
          <a:xfrm>
            <a:off x="5715000" y="1206500"/>
            <a:ext cx="5886450" cy="1412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1" dirty="0">
                <a:solidFill>
                  <a:srgbClr val="FAFAF7"/>
                </a:solidFill>
              </a:rPr>
              <a:t>L</a:t>
            </a:r>
            <a: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radio non </a:t>
            </a:r>
            <a:r>
              <a:rPr lang="en-US" sz="5200" b="1" i="0" dirty="0" err="1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funziona</a:t>
            </a:r>
            <a: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5200" b="1" i="0" dirty="0" err="1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perché</a:t>
            </a:r>
            <a: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5200" b="1" i="0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non si vede. </a:t>
            </a:r>
            <a:endParaRPr lang="en-US" sz="5200" dirty="0">
              <a:solidFill>
                <a:schemeClr val="bg1"/>
              </a:solidFill>
            </a:endParaRPr>
          </a:p>
        </p:txBody>
      </p:sp>
      <p:pic>
        <p:nvPicPr>
          <p:cNvPr id="9" name="Image 3" descr="RadioPLUS"/>
          <p:cNvPicPr>
            <a:picLocks noChangeAspect="1"/>
          </p:cNvPicPr>
          <p:nvPr/>
        </p:nvPicPr>
        <p:blipFill>
          <a:blip r:embed="rId6"/>
          <a:srcRect t="-96" b="-96"/>
          <a:stretch/>
        </p:blipFill>
        <p:spPr>
          <a:xfrm>
            <a:off x="406400" y="6286500"/>
            <a:ext cx="1524000" cy="215900"/>
          </a:xfrm>
          <a:prstGeom prst="rect">
            <a:avLst/>
          </a:prstGeom>
        </p:spPr>
      </p:pic>
      <p:pic>
        <p:nvPicPr>
          <p:cNvPr id="10" name="Image 4" descr="FCP federazione concessionarie pubblicità"/>
          <p:cNvPicPr>
            <a:picLocks noChangeAspect="1"/>
          </p:cNvPicPr>
          <p:nvPr/>
        </p:nvPicPr>
        <p:blipFill>
          <a:blip r:embed="rId7"/>
          <a:srcRect t="-469" b="-469"/>
          <a:stretch/>
        </p:blipFill>
        <p:spPr>
          <a:xfrm>
            <a:off x="9144000" y="5969000"/>
            <a:ext cx="1143000" cy="609600"/>
          </a:xfrm>
          <a:prstGeom prst="rect">
            <a:avLst/>
          </a:prstGeom>
        </p:spPr>
      </p:pic>
      <p:pic>
        <p:nvPicPr>
          <p:cNvPr id="11" name="Image 5" descr="Fake or Fact"/>
          <p:cNvPicPr>
            <a:picLocks noChangeAspect="1"/>
          </p:cNvPicPr>
          <p:nvPr/>
        </p:nvPicPr>
        <p:blipFill>
          <a:blip r:embed="rId8"/>
          <a:srcRect l="-111" r="-111"/>
          <a:stretch/>
        </p:blipFill>
        <p:spPr>
          <a:xfrm>
            <a:off x="10541000" y="5969000"/>
            <a:ext cx="1244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6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2" descr="Ragazza con cuffie arancioni che ride"/>
          <p:cNvPicPr>
            <a:picLocks noChangeAspect="1"/>
          </p:cNvPicPr>
          <p:nvPr/>
        </p:nvPicPr>
        <p:blipFill>
          <a:blip r:embed="rId5"/>
          <a:srcRect t="-192" b="-192"/>
          <a:stretch/>
        </p:blipFill>
        <p:spPr>
          <a:xfrm>
            <a:off x="0" y="952500"/>
            <a:ext cx="6413500" cy="5905500"/>
          </a:xfrm>
          <a:prstGeom prst="rect">
            <a:avLst/>
          </a:prstGeom>
        </p:spPr>
      </p:pic>
      <p:sp>
        <p:nvSpPr>
          <p:cNvPr id="6" name="Text 1"/>
          <p:cNvSpPr>
            <a:spLocks noGrp="1"/>
          </p:cNvSpPr>
          <p:nvPr>
            <p:ph type="title"/>
          </p:nvPr>
        </p:nvSpPr>
        <p:spPr>
          <a:xfrm>
            <a:off x="5715000" y="1206500"/>
            <a:ext cx="5886450" cy="1412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1" dirty="0">
                <a:solidFill>
                  <a:srgbClr val="FAFAF7"/>
                </a:solidFill>
              </a:rPr>
              <a:t>L</a:t>
            </a:r>
            <a: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radio non si vede. </a:t>
            </a:r>
            <a:b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</a:br>
            <a:r>
              <a:rPr lang="en-US" sz="5200" b="1" i="0" dirty="0">
                <a:solidFill>
                  <a:srgbClr val="F18A1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ricorda.</a:t>
            </a:r>
            <a:endParaRPr lang="en-US" sz="5200" dirty="0"/>
          </a:p>
        </p:txBody>
      </p:sp>
      <p:pic>
        <p:nvPicPr>
          <p:cNvPr id="9" name="Image 3" descr="RadioPLUS"/>
          <p:cNvPicPr>
            <a:picLocks noChangeAspect="1"/>
          </p:cNvPicPr>
          <p:nvPr/>
        </p:nvPicPr>
        <p:blipFill>
          <a:blip r:embed="rId6"/>
          <a:srcRect t="-96" b="-96"/>
          <a:stretch/>
        </p:blipFill>
        <p:spPr>
          <a:xfrm>
            <a:off x="406400" y="6286500"/>
            <a:ext cx="1524000" cy="215900"/>
          </a:xfrm>
          <a:prstGeom prst="rect">
            <a:avLst/>
          </a:prstGeom>
        </p:spPr>
      </p:pic>
      <p:pic>
        <p:nvPicPr>
          <p:cNvPr id="10" name="Image 4" descr="FCP federazione concessionarie pubblicità"/>
          <p:cNvPicPr>
            <a:picLocks noChangeAspect="1"/>
          </p:cNvPicPr>
          <p:nvPr/>
        </p:nvPicPr>
        <p:blipFill>
          <a:blip r:embed="rId7"/>
          <a:srcRect t="-469" b="-469"/>
          <a:stretch/>
        </p:blipFill>
        <p:spPr>
          <a:xfrm>
            <a:off x="9144000" y="5969000"/>
            <a:ext cx="1143000" cy="609600"/>
          </a:xfrm>
          <a:prstGeom prst="rect">
            <a:avLst/>
          </a:prstGeom>
        </p:spPr>
      </p:pic>
      <p:pic>
        <p:nvPicPr>
          <p:cNvPr id="11" name="Image 5" descr="Fake or Fact"/>
          <p:cNvPicPr>
            <a:picLocks noChangeAspect="1"/>
          </p:cNvPicPr>
          <p:nvPr/>
        </p:nvPicPr>
        <p:blipFill>
          <a:blip r:embed="rId8"/>
          <a:srcRect l="-111" r="-111"/>
          <a:stretch/>
        </p:blipFill>
        <p:spPr>
          <a:xfrm>
            <a:off x="10541000" y="5969000"/>
            <a:ext cx="1244600" cy="635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FFETTI1">
            <a:hlinkClick r:id="" action="ppaction://media"/>
            <a:extLst>
              <a:ext uri="{FF2B5EF4-FFF2-40B4-BE49-F238E27FC236}">
                <a16:creationId xmlns:a16="http://schemas.microsoft.com/office/drawing/2014/main" id="{95F11648-B38C-3608-0BB1-AE17C238FD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434282" y="1130300"/>
            <a:ext cx="3251200" cy="4013200"/>
          </a:xfrm>
          <a:prstGeom prst="rect">
            <a:avLst/>
          </a:prstGeom>
          <a:noFill/>
          <a:ln w="508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 Freberg per RAB, 1965</a:t>
            </a:r>
            <a:endParaRPr lang="en-US" sz="1200" dirty="0"/>
          </a:p>
        </p:txBody>
      </p:sp>
      <p:pic>
        <p:nvPicPr>
          <p:cNvPr id="8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99AD989-ED96-ECAB-71E5-0C7C09A02D82}"/>
              </a:ext>
            </a:extLst>
          </p:cNvPr>
          <p:cNvSpPr txBox="1"/>
          <p:nvPr/>
        </p:nvSpPr>
        <p:spPr>
          <a:xfrm>
            <a:off x="5685482" y="2644130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&gt;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83DA7A8-49CA-FE2F-C1D1-8CDCEDD7775E}"/>
              </a:ext>
            </a:extLst>
          </p:cNvPr>
          <p:cNvSpPr txBox="1"/>
          <p:nvPr/>
        </p:nvSpPr>
        <p:spPr>
          <a:xfrm>
            <a:off x="6167395" y="2631773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&gt;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3975785-737D-AF49-685E-EFE823FDE204}"/>
              </a:ext>
            </a:extLst>
          </p:cNvPr>
          <p:cNvSpPr txBox="1"/>
          <p:nvPr/>
        </p:nvSpPr>
        <p:spPr>
          <a:xfrm>
            <a:off x="1253740" y="2656487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&lt;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DBC70BB-CB32-CF5E-B273-666FE5E07990}"/>
              </a:ext>
            </a:extLst>
          </p:cNvPr>
          <p:cNvSpPr txBox="1"/>
          <p:nvPr/>
        </p:nvSpPr>
        <p:spPr>
          <a:xfrm>
            <a:off x="1735653" y="2644130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&lt;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1A8C341-92A8-B1CF-F4DB-CDF21DAB7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433" y="-1714500"/>
            <a:ext cx="3154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79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434282" y="1130300"/>
            <a:ext cx="3251200" cy="4013200"/>
          </a:xfrm>
          <a:prstGeom prst="rect">
            <a:avLst/>
          </a:prstGeom>
          <a:noFill/>
          <a:ln w="508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1"/>
          <p:cNvSpPr/>
          <p:nvPr/>
        </p:nvSpPr>
        <p:spPr>
          <a:xfrm>
            <a:off x="8119764" y="1488430"/>
            <a:ext cx="3972223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0"/>
              </a:lnSpc>
              <a:buNone/>
            </a:pPr>
            <a:r>
              <a:rPr lang="en-US" sz="18000" b="1" kern="0" spc="-6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21”</a:t>
            </a:r>
            <a:endParaRPr lang="en-US" sz="18000" dirty="0"/>
          </a:p>
        </p:txBody>
      </p:sp>
      <p:sp>
        <p:nvSpPr>
          <p:cNvPr id="5" name="Text 2"/>
          <p:cNvSpPr/>
          <p:nvPr/>
        </p:nvSpPr>
        <p:spPr>
          <a:xfrm>
            <a:off x="8119764" y="3774430"/>
            <a:ext cx="3409491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pollici</a:t>
            </a:r>
            <a:endParaRPr lang="en-US" sz="3600" dirty="0"/>
          </a:p>
        </p:txBody>
      </p:sp>
      <p:pic>
        <p:nvPicPr>
          <p:cNvPr id="6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 Freberg per RAB, 1965</a:t>
            </a:r>
            <a:endParaRPr lang="en-US" sz="1200" dirty="0"/>
          </a:p>
        </p:txBody>
      </p:sp>
      <p:pic>
        <p:nvPicPr>
          <p:cNvPr id="8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6DBA22A-5D09-8367-6894-0426E133B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60" y="355600"/>
            <a:ext cx="7772400" cy="576422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99AD989-ED96-ECAB-71E5-0C7C09A02D82}"/>
              </a:ext>
            </a:extLst>
          </p:cNvPr>
          <p:cNvSpPr txBox="1"/>
          <p:nvPr/>
        </p:nvSpPr>
        <p:spPr>
          <a:xfrm>
            <a:off x="5685482" y="2644130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&gt;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83DA7A8-49CA-FE2F-C1D1-8CDCEDD7775E}"/>
              </a:ext>
            </a:extLst>
          </p:cNvPr>
          <p:cNvSpPr txBox="1"/>
          <p:nvPr/>
        </p:nvSpPr>
        <p:spPr>
          <a:xfrm>
            <a:off x="6167395" y="2631773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&gt;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3975785-737D-AF49-685E-EFE823FDE204}"/>
              </a:ext>
            </a:extLst>
          </p:cNvPr>
          <p:cNvSpPr txBox="1"/>
          <p:nvPr/>
        </p:nvSpPr>
        <p:spPr>
          <a:xfrm>
            <a:off x="1253740" y="2656487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&lt;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DBC70BB-CB32-CF5E-B273-666FE5E07990}"/>
              </a:ext>
            </a:extLst>
          </p:cNvPr>
          <p:cNvSpPr txBox="1"/>
          <p:nvPr/>
        </p:nvSpPr>
        <p:spPr>
          <a:xfrm>
            <a:off x="1735653" y="2644130"/>
            <a:ext cx="1197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5"/>
                </a:solidFill>
              </a:rPr>
              <a:t>&lt;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0F6A5-5ECB-8647-E782-80F1DA93F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DFA348B-4622-621B-C529-9A17C652F9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9A8718DE-C4CF-BC95-9B73-37C60D2FB19E}"/>
              </a:ext>
            </a:extLst>
          </p:cNvPr>
          <p:cNvSpPr/>
          <p:nvPr/>
        </p:nvSpPr>
        <p:spPr>
          <a:xfrm>
            <a:off x="2434282" y="1130300"/>
            <a:ext cx="3251200" cy="4013200"/>
          </a:xfrm>
          <a:prstGeom prst="rect">
            <a:avLst/>
          </a:prstGeom>
          <a:noFill/>
          <a:ln w="508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BC9A9D6-389A-767E-7EE6-3EBF2C76305B}"/>
              </a:ext>
            </a:extLst>
          </p:cNvPr>
          <p:cNvSpPr/>
          <p:nvPr/>
        </p:nvSpPr>
        <p:spPr>
          <a:xfrm>
            <a:off x="8119764" y="1488430"/>
            <a:ext cx="3972223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0"/>
              </a:lnSpc>
              <a:buNone/>
            </a:pPr>
            <a:endParaRPr lang="en-US" sz="18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0474233-7EAB-4ECD-47D0-31AE6EE6F5F2}"/>
              </a:ext>
            </a:extLst>
          </p:cNvPr>
          <p:cNvSpPr/>
          <p:nvPr/>
        </p:nvSpPr>
        <p:spPr>
          <a:xfrm>
            <a:off x="8119764" y="2001515"/>
            <a:ext cx="3409491" cy="2854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 </a:t>
            </a:r>
            <a:r>
              <a:rPr lang="en-US" sz="36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immagini</a:t>
            </a:r>
            <a:endParaRPr lang="en-US" sz="3600" b="1" dirty="0">
              <a:solidFill>
                <a:srgbClr val="02183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RADIO?</a:t>
            </a:r>
            <a:endParaRPr lang="en-US" sz="3600" dirty="0"/>
          </a:p>
        </p:txBody>
      </p:sp>
      <p:pic>
        <p:nvPicPr>
          <p:cNvPr id="6" name="Image 1" descr="RadioPLUS">
            <a:extLst>
              <a:ext uri="{FF2B5EF4-FFF2-40B4-BE49-F238E27FC236}">
                <a16:creationId xmlns:a16="http://schemas.microsoft.com/office/drawing/2014/main" id="{5F7857F5-F719-E1A3-AFF6-F16B50A0AE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A3BD2386-4CD8-ACA0-3E8D-EF2D79EB3300}"/>
              </a:ext>
            </a:extLst>
          </p:cNvPr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 Freberg per RAB, 1965</a:t>
            </a:r>
            <a:endParaRPr lang="en-US" sz="1200" dirty="0"/>
          </a:p>
        </p:txBody>
      </p:sp>
      <p:pic>
        <p:nvPicPr>
          <p:cNvPr id="8" name="Image 2" descr="Fake or Fact">
            <a:extLst>
              <a:ext uri="{FF2B5EF4-FFF2-40B4-BE49-F238E27FC236}">
                <a16:creationId xmlns:a16="http://schemas.microsoft.com/office/drawing/2014/main" id="{6750B733-8F29-C6EB-7855-CCE76EAD08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pic>
        <p:nvPicPr>
          <p:cNvPr id="9" name="Image 1" descr="Famiglia anni Cinquanta attorno a una radio a valvole">
            <a:extLst>
              <a:ext uri="{FF2B5EF4-FFF2-40B4-BE49-F238E27FC236}">
                <a16:creationId xmlns:a16="http://schemas.microsoft.com/office/drawing/2014/main" id="{5DAC7732-374F-46AD-453A-800D228B3E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" r="28"/>
          <a:stretch/>
        </p:blipFill>
        <p:spPr>
          <a:xfrm>
            <a:off x="25873" y="443284"/>
            <a:ext cx="6078471" cy="5249589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198693E4-7650-C568-7017-EBFA4867B97D}"/>
              </a:ext>
            </a:extLst>
          </p:cNvPr>
          <p:cNvSpPr/>
          <p:nvPr/>
        </p:nvSpPr>
        <p:spPr>
          <a:xfrm>
            <a:off x="2962190" y="5929373"/>
            <a:ext cx="1742669" cy="4853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1950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790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0F6A5-5ECB-8647-E782-80F1DA93F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DFA348B-4622-621B-C529-9A17C652F9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9A8718DE-C4CF-BC95-9B73-37C60D2FB19E}"/>
              </a:ext>
            </a:extLst>
          </p:cNvPr>
          <p:cNvSpPr/>
          <p:nvPr/>
        </p:nvSpPr>
        <p:spPr>
          <a:xfrm>
            <a:off x="2434282" y="1130300"/>
            <a:ext cx="3251200" cy="4013200"/>
          </a:xfrm>
          <a:prstGeom prst="rect">
            <a:avLst/>
          </a:prstGeom>
          <a:noFill/>
          <a:ln w="50800">
            <a:solidFill>
              <a:srgbClr val="FAFAF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BC9A9D6-389A-767E-7EE6-3EBF2C76305B}"/>
              </a:ext>
            </a:extLst>
          </p:cNvPr>
          <p:cNvSpPr/>
          <p:nvPr/>
        </p:nvSpPr>
        <p:spPr>
          <a:xfrm>
            <a:off x="8119764" y="1488430"/>
            <a:ext cx="3972223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0"/>
              </a:lnSpc>
              <a:buNone/>
            </a:pPr>
            <a:endParaRPr lang="en-US" sz="18000" dirty="0"/>
          </a:p>
        </p:txBody>
      </p:sp>
      <p:pic>
        <p:nvPicPr>
          <p:cNvPr id="6" name="Image 1" descr="RadioPLUS">
            <a:extLst>
              <a:ext uri="{FF2B5EF4-FFF2-40B4-BE49-F238E27FC236}">
                <a16:creationId xmlns:a16="http://schemas.microsoft.com/office/drawing/2014/main" id="{5F7857F5-F719-E1A3-AFF6-F16B50A0AE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pic>
        <p:nvPicPr>
          <p:cNvPr id="8" name="Image 2" descr="Fake or Fact">
            <a:extLst>
              <a:ext uri="{FF2B5EF4-FFF2-40B4-BE49-F238E27FC236}">
                <a16:creationId xmlns:a16="http://schemas.microsoft.com/office/drawing/2014/main" id="{6750B733-8F29-C6EB-7855-CCE76EAD08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sp>
        <p:nvSpPr>
          <p:cNvPr id="15" name="Text 0">
            <a:extLst>
              <a:ext uri="{FF2B5EF4-FFF2-40B4-BE49-F238E27FC236}">
                <a16:creationId xmlns:a16="http://schemas.microsoft.com/office/drawing/2014/main" id="{198693E4-7650-C568-7017-EBFA4867B97D}"/>
              </a:ext>
            </a:extLst>
          </p:cNvPr>
          <p:cNvSpPr/>
          <p:nvPr/>
        </p:nvSpPr>
        <p:spPr>
          <a:xfrm>
            <a:off x="2962190" y="5929373"/>
            <a:ext cx="1742669" cy="4853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</a:t>
            </a:r>
            <a:endParaRPr lang="en-US" sz="24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D47D54F-BC37-1482-662A-6A436AAF4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0273"/>
            <a:ext cx="9179338" cy="5143500"/>
          </a:xfrm>
          <a:prstGeom prst="rect">
            <a:avLst/>
          </a:prstGeom>
        </p:spPr>
      </p:pic>
      <p:sp>
        <p:nvSpPr>
          <p:cNvPr id="12" name="Text 2">
            <a:extLst>
              <a:ext uri="{FF2B5EF4-FFF2-40B4-BE49-F238E27FC236}">
                <a16:creationId xmlns:a16="http://schemas.microsoft.com/office/drawing/2014/main" id="{63B08C33-963B-BF67-3976-28A56819BBCB}"/>
              </a:ext>
            </a:extLst>
          </p:cNvPr>
          <p:cNvSpPr/>
          <p:nvPr/>
        </p:nvSpPr>
        <p:spPr>
          <a:xfrm>
            <a:off x="9569151" y="2242472"/>
            <a:ext cx="2522836" cy="1186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RADIO</a:t>
            </a:r>
          </a:p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021835"/>
                </a:solidFill>
                <a:latin typeface="Montserrat" pitchFamily="34" charset="0"/>
              </a:rPr>
              <a:t>OGGI</a:t>
            </a:r>
          </a:p>
        </p:txBody>
      </p:sp>
    </p:spTree>
    <p:extLst>
      <p:ext uri="{BB962C8B-B14F-4D97-AF65-F5344CB8AC3E}">
        <p14:creationId xmlns:p14="http://schemas.microsoft.com/office/powerpoint/2010/main" val="3873391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2" descr="Televisore da 85 pollici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29950" y="530225"/>
            <a:ext cx="8132097" cy="50419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045226" y="5710113"/>
            <a:ext cx="2101547" cy="578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85 </a:t>
            </a:r>
            <a:r>
              <a:rPr lang="en-US" sz="24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pollici</a:t>
            </a: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400" dirty="0"/>
          </a:p>
        </p:txBody>
      </p:sp>
      <p:pic>
        <p:nvPicPr>
          <p:cNvPr id="7" name="Image 3" descr="Fake or Fact"/>
          <p:cNvPicPr>
            <a:picLocks noChangeAspect="1"/>
          </p:cNvPicPr>
          <p:nvPr/>
        </p:nvPicPr>
        <p:blipFill>
          <a:blip r:embed="rId5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8" name="Image 4" descr="RadioPLUS"/>
          <p:cNvPicPr>
            <a:picLocks noChangeAspect="1"/>
          </p:cNvPicPr>
          <p:nvPr/>
        </p:nvPicPr>
        <p:blipFill>
          <a:blip r:embed="rId6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Mark Ritson, HEARD 2026</a:t>
            </a:r>
            <a:endParaRPr lang="en-US" sz="1200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E996E93A-4A3D-7ECF-3FE1-C64936E7E921}"/>
              </a:ext>
            </a:extLst>
          </p:cNvPr>
          <p:cNvSpPr/>
          <p:nvPr/>
        </p:nvSpPr>
        <p:spPr>
          <a:xfrm>
            <a:off x="4391252" y="2001515"/>
            <a:ext cx="3409491" cy="2854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960"/>
              </a:lnSpc>
              <a:buNone/>
            </a:pPr>
            <a:r>
              <a:rPr lang="en-US" sz="3600" b="1" dirty="0">
                <a:solidFill>
                  <a:schemeClr val="accent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 </a:t>
            </a:r>
            <a:r>
              <a:rPr lang="en-US" sz="3600" b="1" dirty="0" err="1">
                <a:solidFill>
                  <a:schemeClr val="accent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immagini</a:t>
            </a:r>
            <a:endParaRPr lang="en-US" sz="3600" b="1" dirty="0">
              <a:solidFill>
                <a:schemeClr val="accent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3960"/>
              </a:lnSpc>
              <a:buNone/>
            </a:pPr>
            <a:r>
              <a:rPr lang="en-US" sz="3600" b="1" dirty="0">
                <a:solidFill>
                  <a:schemeClr val="accent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TV?</a:t>
            </a:r>
            <a:endParaRPr lang="en-US" sz="36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Cervello che vede, acceso in tre punti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05000" y="1551930"/>
            <a:ext cx="3810000" cy="2921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39564" y="4625330"/>
            <a:ext cx="1340822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vedere</a:t>
            </a:r>
            <a:endParaRPr lang="en-US" sz="2400" dirty="0"/>
          </a:p>
        </p:txBody>
      </p:sp>
      <p:pic>
        <p:nvPicPr>
          <p:cNvPr id="5" name="Image 2" descr="Cervello che immagina, acceso negli stessi tre punti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77000" y="1551930"/>
            <a:ext cx="3810000" cy="29210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201198" y="4625330"/>
            <a:ext cx="2361605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immaginare</a:t>
            </a:r>
            <a:endParaRPr lang="en-US" sz="2400" dirty="0"/>
          </a:p>
        </p:txBody>
      </p:sp>
      <p:pic>
        <p:nvPicPr>
          <p:cNvPr id="7" name="Image 3" descr="Fake or Fact"/>
          <p:cNvPicPr>
            <a:picLocks noChangeAspect="1"/>
          </p:cNvPicPr>
          <p:nvPr/>
        </p:nvPicPr>
        <p:blipFill>
          <a:blip r:embed="rId5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8" name="Image 4" descr="RadioPLUS"/>
          <p:cNvPicPr>
            <a:picLocks noChangeAspect="1"/>
          </p:cNvPicPr>
          <p:nvPr/>
        </p:nvPicPr>
        <p:blipFill>
          <a:blip r:embed="rId6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Ganis, Thompson &amp; Kosslyn 2004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38522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3" descr="Fake or Fact"/>
          <p:cNvPicPr>
            <a:picLocks noChangeAspect="1"/>
          </p:cNvPicPr>
          <p:nvPr/>
        </p:nvPicPr>
        <p:blipFill>
          <a:blip r:embed="rId6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8" name="Image 4" descr="RadioPLUS"/>
          <p:cNvPicPr>
            <a:picLocks noChangeAspect="1"/>
          </p:cNvPicPr>
          <p:nvPr/>
        </p:nvPicPr>
        <p:blipFill>
          <a:blip r:embed="rId7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it-IT" sz="1100" dirty="0"/>
              <a:t>Cambridge</a:t>
            </a:r>
            <a:endParaRPr lang="en-US" sz="1400" dirty="0"/>
          </a:p>
        </p:txBody>
      </p:sp>
      <p:pic>
        <p:nvPicPr>
          <p:cNvPr id="13" name="Cervello">
            <a:hlinkClick r:id="" action="ppaction://media"/>
            <a:extLst>
              <a:ext uri="{FF2B5EF4-FFF2-40B4-BE49-F238E27FC236}">
                <a16:creationId xmlns:a16="http://schemas.microsoft.com/office/drawing/2014/main" id="{DD1C9090-814D-E85E-B2E3-5AF9DEC246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24767" y="806450"/>
            <a:ext cx="8582631" cy="4827730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CC58CB0B-915E-E3D1-AAB0-4FA849F25B4B}"/>
              </a:ext>
            </a:extLst>
          </p:cNvPr>
          <p:cNvSpPr/>
          <p:nvPr/>
        </p:nvSpPr>
        <p:spPr>
          <a:xfrm>
            <a:off x="2419865" y="1486243"/>
            <a:ext cx="7352269" cy="2089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aree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cerebrali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si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attivano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</a:t>
            </a:r>
          </a:p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immagine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per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immagine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=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parola</a:t>
            </a:r>
            <a:r>
              <a:rPr lang="en-US" sz="2400" b="1" dirty="0">
                <a:solidFill>
                  <a:schemeClr val="accent5"/>
                </a:solidFill>
                <a:latin typeface="Montserrat" pitchFamily="34" charset="0"/>
              </a:rPr>
              <a:t> per </a:t>
            </a:r>
            <a:r>
              <a:rPr lang="en-US" sz="2400" b="1" dirty="0" err="1">
                <a:solidFill>
                  <a:schemeClr val="accent5"/>
                </a:solidFill>
                <a:latin typeface="Montserrat" pitchFamily="34" charset="0"/>
              </a:rPr>
              <a:t>parola</a:t>
            </a:r>
            <a:endParaRPr lang="en-US" sz="24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3" descr="Fake or Fact"/>
          <p:cNvPicPr>
            <a:picLocks noChangeAspect="1"/>
          </p:cNvPicPr>
          <p:nvPr/>
        </p:nvPicPr>
        <p:blipFill>
          <a:blip r:embed="rId4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8" name="Image 4" descr="RadioPLUS"/>
          <p:cNvPicPr>
            <a:picLocks noChangeAspect="1"/>
          </p:cNvPicPr>
          <p:nvPr/>
        </p:nvPicPr>
        <p:blipFill>
          <a:blip r:embed="rId5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it-IT" sz="1100" dirty="0"/>
              <a:t>Cambridge + studio spagnolo</a:t>
            </a:r>
            <a:endParaRPr lang="en-US" sz="1400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0389BAD2-3270-C9D3-8554-1D60701A72AB}"/>
              </a:ext>
            </a:extLst>
          </p:cNvPr>
          <p:cNvSpPr/>
          <p:nvPr/>
        </p:nvSpPr>
        <p:spPr>
          <a:xfrm>
            <a:off x="5045225" y="2089583"/>
            <a:ext cx="2101547" cy="578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24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calciare</a:t>
            </a:r>
            <a:r>
              <a:rPr lang="en-US" sz="2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40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A40DF762-E218-5840-C170-1A3E41721D7C}"/>
              </a:ext>
            </a:extLst>
          </p:cNvPr>
          <p:cNvSpPr/>
          <p:nvPr/>
        </p:nvSpPr>
        <p:spPr>
          <a:xfrm>
            <a:off x="5045226" y="2819141"/>
            <a:ext cx="2101547" cy="578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32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cannella</a:t>
            </a:r>
            <a:r>
              <a:rPr lang="en-US" sz="3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32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4EC747B4-2D41-B20A-A6A1-37CF7BD0A5C9}"/>
              </a:ext>
            </a:extLst>
          </p:cNvPr>
          <p:cNvSpPr/>
          <p:nvPr/>
        </p:nvSpPr>
        <p:spPr>
          <a:xfrm>
            <a:off x="5045224" y="3548699"/>
            <a:ext cx="2101547" cy="578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3360"/>
              </a:lnSpc>
              <a:buNone/>
            </a:pPr>
            <a:r>
              <a:rPr lang="en-US" sz="192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aglio</a:t>
            </a:r>
            <a:r>
              <a:rPr lang="en-US" sz="19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</a:p>
          <a:p>
            <a:pPr marL="0" indent="0" algn="ctr">
              <a:lnSpc>
                <a:spcPts val="3360"/>
              </a:lnSpc>
              <a:buNone/>
            </a:pPr>
            <a:endParaRPr lang="en-US" sz="2400" b="1" dirty="0">
              <a:solidFill>
                <a:srgbClr val="021835"/>
              </a:solidFill>
              <a:latin typeface="Montserrat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it-IT" sz="7200" b="1" dirty="0"/>
              <a:t>Per il cervello una parola </a:t>
            </a:r>
            <a:r>
              <a:rPr lang="it-IT" sz="7200" b="1" dirty="0">
                <a:solidFill>
                  <a:srgbClr val="FF0000"/>
                </a:solidFill>
              </a:rPr>
              <a:t>ascoltata </a:t>
            </a:r>
          </a:p>
          <a:p>
            <a:pPr algn="ctr">
              <a:lnSpc>
                <a:spcPct val="100000"/>
              </a:lnSpc>
            </a:pPr>
            <a:r>
              <a:rPr lang="it-IT" sz="7200" b="1" dirty="0"/>
              <a:t>vale quanto </a:t>
            </a:r>
          </a:p>
          <a:p>
            <a:pPr algn="ctr">
              <a:lnSpc>
                <a:spcPct val="100000"/>
              </a:lnSpc>
            </a:pPr>
            <a:r>
              <a:rPr lang="it-IT" sz="7200" b="1" dirty="0"/>
              <a:t>una parola </a:t>
            </a:r>
          </a:p>
          <a:p>
            <a:pPr algn="ctr">
              <a:lnSpc>
                <a:spcPct val="100000"/>
              </a:lnSpc>
            </a:pPr>
            <a:r>
              <a:rPr lang="it-IT" sz="7200" b="1" dirty="0">
                <a:solidFill>
                  <a:srgbClr val="FF0000"/>
                </a:solidFill>
              </a:rPr>
              <a:t>letta.</a:t>
            </a:r>
            <a:endParaRPr lang="it-IT" sz="7200" dirty="0">
              <a:solidFill>
                <a:srgbClr val="FF0000"/>
              </a:solidFill>
            </a:endParaRPr>
          </a:p>
          <a:p>
            <a:pPr marL="0" indent="0" algn="ctr">
              <a:lnSpc>
                <a:spcPts val="336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3110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39292" y="1586210"/>
            <a:ext cx="3513415" cy="256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000"/>
              </a:lnSpc>
              <a:buNone/>
            </a:pPr>
            <a:r>
              <a:rPr lang="en-US" sz="20000" b="1" kern="0" spc="-6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5x</a:t>
            </a:r>
            <a:endParaRPr lang="en-US" sz="20000" dirty="0"/>
          </a:p>
        </p:txBody>
      </p:sp>
      <p:sp>
        <p:nvSpPr>
          <p:cNvPr id="4" name="Text 1"/>
          <p:cNvSpPr/>
          <p:nvPr/>
        </p:nvSpPr>
        <p:spPr>
          <a:xfrm>
            <a:off x="2744929" y="3806479"/>
            <a:ext cx="7199982" cy="2350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ts val="3220"/>
              </a:lnSpc>
            </a:pPr>
            <a:r>
              <a:rPr lang="en-US" sz="28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attività</a:t>
            </a: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della </a:t>
            </a:r>
            <a:r>
              <a:rPr lang="en-US" sz="28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corteccia</a:t>
            </a: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visiva</a:t>
            </a: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28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ascoltando</a:t>
            </a:r>
            <a:endParaRPr lang="en-US" sz="2800" dirty="0"/>
          </a:p>
          <a:p>
            <a:pPr marL="0" indent="0" algn="ctr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</a:t>
            </a:r>
            <a:r>
              <a:rPr lang="en-US" sz="28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versione</a:t>
            </a: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radio di uno spot tv</a:t>
            </a:r>
          </a:p>
        </p:txBody>
      </p:sp>
      <p:pic>
        <p:nvPicPr>
          <p:cNvPr id="5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Talpa Media / Unravel, egta 2026</a:t>
            </a:r>
            <a:endParaRPr lang="en-US" sz="1200" dirty="0"/>
          </a:p>
        </p:txBody>
      </p:sp>
      <p:pic>
        <p:nvPicPr>
          <p:cNvPr id="7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64130" y="2908300"/>
            <a:ext cx="706374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8000"/>
              </a:lnSpc>
              <a:buNone/>
            </a:pPr>
            <a:r>
              <a:rPr lang="en-US" sz="8000" b="1" kern="0" spc="600" dirty="0">
                <a:solidFill>
                  <a:srgbClr val="F18A1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OCCUPATO</a:t>
            </a:r>
            <a:endParaRPr lang="en-US" sz="8000" dirty="0"/>
          </a:p>
        </p:txBody>
      </p:sp>
      <p:pic>
        <p:nvPicPr>
          <p:cNvPr id="4" name="Image 1" descr="Fake or Fact"/>
          <p:cNvPicPr>
            <a:picLocks noChangeAspect="1"/>
          </p:cNvPicPr>
          <p:nvPr/>
        </p:nvPicPr>
        <p:blipFill>
          <a:blip r:embed="rId4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5" name="Image 2" descr="RadioPLUS"/>
          <p:cNvPicPr>
            <a:picLocks noChangeAspect="1"/>
          </p:cNvPicPr>
          <p:nvPr/>
        </p:nvPicPr>
        <p:blipFill>
          <a:blip r:embed="rId5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Mani &amp; MacInnis 2000</a:t>
            </a:r>
            <a:endParaRPr lang="en-US" sz="12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A39550F-4BF9-AD79-BAAA-E4C43BBB60FC}"/>
              </a:ext>
            </a:extLst>
          </p:cNvPr>
          <p:cNvSpPr txBox="1"/>
          <p:nvPr/>
        </p:nvSpPr>
        <p:spPr>
          <a:xfrm>
            <a:off x="2997544" y="1957682"/>
            <a:ext cx="61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effectLst/>
                <a:latin typeface="+mn-lt"/>
                <a:ea typeface="Calibri" panose="020F0502020204030204" pitchFamily="34" charset="0"/>
              </a:rPr>
              <a:t>Se leggete, lo schermo è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691849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64130" y="2908300"/>
            <a:ext cx="706374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8000"/>
              </a:lnSpc>
              <a:buNone/>
            </a:pPr>
            <a:r>
              <a:rPr lang="en-US" sz="8000" b="1" kern="0" spc="600" dirty="0">
                <a:solidFill>
                  <a:srgbClr val="F18A1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LIBERO</a:t>
            </a:r>
            <a:endParaRPr lang="en-US" sz="8000" dirty="0"/>
          </a:p>
        </p:txBody>
      </p:sp>
      <p:pic>
        <p:nvPicPr>
          <p:cNvPr id="4" name="Image 1" descr="Fake or Fact"/>
          <p:cNvPicPr>
            <a:picLocks noChangeAspect="1"/>
          </p:cNvPicPr>
          <p:nvPr/>
        </p:nvPicPr>
        <p:blipFill>
          <a:blip r:embed="rId4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5" name="Image 2" descr="RadioPLUS"/>
          <p:cNvPicPr>
            <a:picLocks noChangeAspect="1"/>
          </p:cNvPicPr>
          <p:nvPr/>
        </p:nvPicPr>
        <p:blipFill>
          <a:blip r:embed="rId5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Mani &amp; MacInnis 2000</a:t>
            </a:r>
            <a:endParaRPr lang="en-US" sz="12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A39550F-4BF9-AD79-BAAA-E4C43BBB60FC}"/>
              </a:ext>
            </a:extLst>
          </p:cNvPr>
          <p:cNvSpPr txBox="1"/>
          <p:nvPr/>
        </p:nvSpPr>
        <p:spPr>
          <a:xfrm>
            <a:off x="2997544" y="1957682"/>
            <a:ext cx="6196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effectLst/>
                <a:latin typeface="+mn-lt"/>
                <a:ea typeface="Calibri" panose="020F0502020204030204" pitchFamily="34" charset="0"/>
              </a:rPr>
              <a:t>Se ascoltate, </a:t>
            </a:r>
            <a:r>
              <a:rPr lang="it-IT" sz="2400" b="1" dirty="0">
                <a:ea typeface="Calibri" panose="020F0502020204030204" pitchFamily="34" charset="0"/>
              </a:rPr>
              <a:t>lo schermo </a:t>
            </a:r>
            <a:r>
              <a:rPr lang="it-IT" sz="2400" b="1" dirty="0">
                <a:effectLst/>
                <a:latin typeface="+mn-lt"/>
                <a:ea typeface="Calibri" panose="020F0502020204030204" pitchFamily="34" charset="0"/>
              </a:rPr>
              <a:t>è</a:t>
            </a:r>
            <a:endParaRPr lang="it-IT" sz="2400" b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949B6CC-3B7C-A288-87F7-8B21C30536F9}"/>
              </a:ext>
            </a:extLst>
          </p:cNvPr>
          <p:cNvSpPr txBox="1"/>
          <p:nvPr/>
        </p:nvSpPr>
        <p:spPr>
          <a:xfrm>
            <a:off x="721360" y="5327647"/>
            <a:ext cx="8768424" cy="920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700"/>
              </a:spcAft>
              <a:buNone/>
            </a:pPr>
            <a:r>
              <a:rPr lang="it-IT" sz="2400" b="1" dirty="0">
                <a:effectLst/>
                <a:latin typeface="+mn-lt"/>
                <a:ea typeface="Calibri" panose="020F0502020204030204" pitchFamily="34" charset="0"/>
              </a:rPr>
              <a:t>la radio non è la televisione senza immagini. </a:t>
            </a:r>
            <a:endParaRPr lang="it-IT" sz="2400" dirty="0">
              <a:effectLst/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700"/>
              </a:spcAft>
              <a:buNone/>
            </a:pPr>
            <a:r>
              <a:rPr lang="it-IT" sz="2400" b="1" dirty="0">
                <a:effectLst/>
                <a:latin typeface="+mn-lt"/>
                <a:ea typeface="Calibri" panose="020F0502020204030204" pitchFamily="34" charset="0"/>
              </a:rPr>
              <a:t>È l'unico mezzo che vi lascia lo schermo libero.</a:t>
            </a: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8F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RadioPLUS"/>
          <p:cNvPicPr>
            <a:picLocks noChangeAspect="1"/>
          </p:cNvPicPr>
          <p:nvPr/>
        </p:nvPicPr>
        <p:blipFill>
          <a:blip r:embed="rId3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pic>
        <p:nvPicPr>
          <p:cNvPr id="5" name="Image 2" descr="Fake or Fact"/>
          <p:cNvPicPr>
            <a:picLocks noChangeAspect="1"/>
          </p:cNvPicPr>
          <p:nvPr/>
        </p:nvPicPr>
        <p:blipFill>
          <a:blip r:embed="rId4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8F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RadioPLUS"/>
          <p:cNvPicPr>
            <a:picLocks noChangeAspect="1"/>
          </p:cNvPicPr>
          <p:nvPr/>
        </p:nvPicPr>
        <p:blipFill>
          <a:blip r:embed="rId3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pic>
        <p:nvPicPr>
          <p:cNvPr id="5" name="Image 2" descr="Fake or Fact"/>
          <p:cNvPicPr>
            <a:picLocks noChangeAspect="1"/>
          </p:cNvPicPr>
          <p:nvPr/>
        </p:nvPicPr>
        <p:blipFill>
          <a:blip r:embed="rId4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293693-E8BC-8285-220F-E0EF20B5F95B}"/>
              </a:ext>
            </a:extLst>
          </p:cNvPr>
          <p:cNvSpPr txBox="1"/>
          <p:nvPr/>
        </p:nvSpPr>
        <p:spPr>
          <a:xfrm>
            <a:off x="2199640" y="2141468"/>
            <a:ext cx="7792720" cy="2575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700"/>
              </a:spcAft>
              <a:buNone/>
            </a:pPr>
            <a:r>
              <a:rPr lang="it-IT" sz="3600" b="1" dirty="0">
                <a:solidFill>
                  <a:schemeClr val="accent5"/>
                </a:solidFill>
                <a:effectLst/>
                <a:latin typeface="+mn-lt"/>
                <a:ea typeface="Calibri" panose="020F0502020204030204" pitchFamily="34" charset="0"/>
              </a:rPr>
              <a:t>Sentiamo </a:t>
            </a:r>
          </a:p>
          <a:p>
            <a:pPr algn="ctr">
              <a:lnSpc>
                <a:spcPct val="100000"/>
              </a:lnSpc>
              <a:spcAft>
                <a:spcPts val="700"/>
              </a:spcAft>
              <a:buNone/>
            </a:pPr>
            <a:r>
              <a:rPr lang="it-IT" sz="3600" b="1" dirty="0">
                <a:solidFill>
                  <a:schemeClr val="bg2"/>
                </a:solidFill>
                <a:effectLst/>
                <a:latin typeface="+mn-lt"/>
                <a:ea typeface="Calibri" panose="020F0502020204030204" pitchFamily="34" charset="0"/>
              </a:rPr>
              <a:t>anche quando </a:t>
            </a:r>
          </a:p>
          <a:p>
            <a:pPr algn="ctr">
              <a:lnSpc>
                <a:spcPct val="100000"/>
              </a:lnSpc>
              <a:spcAft>
                <a:spcPts val="700"/>
              </a:spcAft>
              <a:buNone/>
            </a:pPr>
            <a:r>
              <a:rPr lang="it-IT" sz="3600" b="1" dirty="0">
                <a:solidFill>
                  <a:schemeClr val="accent5"/>
                </a:solidFill>
                <a:effectLst/>
                <a:latin typeface="+mn-lt"/>
                <a:ea typeface="Calibri" panose="020F0502020204030204" pitchFamily="34" charset="0"/>
              </a:rPr>
              <a:t>non stiamo ascoltando.</a:t>
            </a:r>
          </a:p>
          <a:p>
            <a:pPr algn="ctr">
              <a:lnSpc>
                <a:spcPct val="100000"/>
              </a:lnSpc>
              <a:spcAft>
                <a:spcPts val="700"/>
              </a:spcAft>
              <a:buNone/>
            </a:pPr>
            <a:endParaRPr lang="it-IT" b="1" dirty="0">
              <a:ea typeface="Calibri" panose="020F0502020204030204" pitchFamily="34" charset="0"/>
            </a:endParaRPr>
          </a:p>
          <a:p>
            <a:pPr algn="ctr">
              <a:spcAft>
                <a:spcPts val="700"/>
              </a:spcAft>
            </a:pPr>
            <a:r>
              <a:rPr lang="it-IT" sz="1200" dirty="0">
                <a:ea typeface="Calibri" panose="020F0502020204030204" pitchFamily="34" charset="0"/>
              </a:rPr>
              <a:t>Chris Arning e Alex Gordon</a:t>
            </a:r>
          </a:p>
        </p:txBody>
      </p:sp>
    </p:spTree>
    <p:extLst>
      <p:ext uri="{BB962C8B-B14F-4D97-AF65-F5344CB8AC3E}">
        <p14:creationId xmlns:p14="http://schemas.microsoft.com/office/powerpoint/2010/main" val="452139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359CD-503E-D70E-3B0C-461372947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F1759F2-6E84-AB2C-3689-0F5BDA6EC0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4A263910-6097-CE66-32BB-C29C092E00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7DAB3DB5-B6CA-ADFA-245A-8629788C31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2" descr="Ragazza con cuffie arancioni che ride">
            <a:extLst>
              <a:ext uri="{FF2B5EF4-FFF2-40B4-BE49-F238E27FC236}">
                <a16:creationId xmlns:a16="http://schemas.microsoft.com/office/drawing/2014/main" id="{53793231-3618-1F0E-F866-752A9F2B99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92" b="-192"/>
          <a:stretch/>
        </p:blipFill>
        <p:spPr>
          <a:xfrm>
            <a:off x="0" y="952500"/>
            <a:ext cx="6413500" cy="5905500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9FB8B212-F55C-57DF-1459-6B0A653C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6555" y="1736124"/>
            <a:ext cx="7316745" cy="1412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Secondo bias: </a:t>
            </a:r>
            <a:br>
              <a:rPr lang="en-US" sz="5200" b="1" i="0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</a:br>
            <a:r>
              <a:rPr lang="en-US" sz="5200" b="1" dirty="0">
                <a:solidFill>
                  <a:srgbClr val="F18A10"/>
                </a:solidFill>
              </a:rPr>
              <a:t>“</a:t>
            </a:r>
            <a:r>
              <a:rPr lang="en-US" sz="5200" b="1" i="0" dirty="0">
                <a:solidFill>
                  <a:srgbClr val="F18A1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</a:t>
            </a:r>
            <a:r>
              <a:rPr lang="en-US" sz="5200" b="1" dirty="0">
                <a:solidFill>
                  <a:srgbClr val="F18A10"/>
                </a:solidFill>
              </a:rPr>
              <a:t>osta </a:t>
            </a:r>
            <a:r>
              <a:rPr lang="en-US" sz="5200" b="1" dirty="0" err="1">
                <a:solidFill>
                  <a:srgbClr val="F18A10"/>
                </a:solidFill>
              </a:rPr>
              <a:t>troppo</a:t>
            </a:r>
            <a:r>
              <a:rPr lang="en-US" sz="5200" b="1" dirty="0">
                <a:solidFill>
                  <a:srgbClr val="F18A10"/>
                </a:solidFill>
              </a:rPr>
              <a:t> ADATTARE le </a:t>
            </a:r>
            <a:r>
              <a:rPr lang="en-US" sz="5200" b="1" dirty="0" err="1">
                <a:solidFill>
                  <a:srgbClr val="F18A10"/>
                </a:solidFill>
              </a:rPr>
              <a:t>campagne</a:t>
            </a:r>
            <a:r>
              <a:rPr lang="en-US" sz="5200" b="1" dirty="0">
                <a:solidFill>
                  <a:srgbClr val="F18A10"/>
                </a:solidFill>
              </a:rPr>
              <a:t>”</a:t>
            </a:r>
            <a:br>
              <a:rPr lang="en-US" sz="5200" b="1" dirty="0">
                <a:solidFill>
                  <a:srgbClr val="F18A10"/>
                </a:solidFill>
              </a:rPr>
            </a:br>
            <a:endParaRPr lang="en-US" sz="5200" dirty="0"/>
          </a:p>
        </p:txBody>
      </p:sp>
      <p:pic>
        <p:nvPicPr>
          <p:cNvPr id="9" name="Image 3" descr="RadioPLUS">
            <a:extLst>
              <a:ext uri="{FF2B5EF4-FFF2-40B4-BE49-F238E27FC236}">
                <a16:creationId xmlns:a16="http://schemas.microsoft.com/office/drawing/2014/main" id="{4F001355-8EF0-126E-E165-3A599EF53C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96" b="-96"/>
          <a:stretch/>
        </p:blipFill>
        <p:spPr>
          <a:xfrm>
            <a:off x="406400" y="6286500"/>
            <a:ext cx="1524000" cy="215900"/>
          </a:xfrm>
          <a:prstGeom prst="rect">
            <a:avLst/>
          </a:prstGeom>
        </p:spPr>
      </p:pic>
      <p:pic>
        <p:nvPicPr>
          <p:cNvPr id="10" name="Image 4" descr="FCP federazione concessionarie pubblicità">
            <a:extLst>
              <a:ext uri="{FF2B5EF4-FFF2-40B4-BE49-F238E27FC236}">
                <a16:creationId xmlns:a16="http://schemas.microsoft.com/office/drawing/2014/main" id="{2FCC8F03-B912-3F44-C525-DBCD290209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469" b="-469"/>
          <a:stretch/>
        </p:blipFill>
        <p:spPr>
          <a:xfrm>
            <a:off x="9144000" y="5969000"/>
            <a:ext cx="1143000" cy="609600"/>
          </a:xfrm>
          <a:prstGeom prst="rect">
            <a:avLst/>
          </a:prstGeom>
        </p:spPr>
      </p:pic>
      <p:pic>
        <p:nvPicPr>
          <p:cNvPr id="11" name="Image 5" descr="Fake or Fact">
            <a:extLst>
              <a:ext uri="{FF2B5EF4-FFF2-40B4-BE49-F238E27FC236}">
                <a16:creationId xmlns:a16="http://schemas.microsoft.com/office/drawing/2014/main" id="{9D62B6B9-AB4D-F8EC-4C2E-80790A2A39E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111" r="-111"/>
          <a:stretch/>
        </p:blipFill>
        <p:spPr>
          <a:xfrm>
            <a:off x="10541000" y="5969000"/>
            <a:ext cx="12446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37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DB166-31A3-F6BD-BBC8-C5C5CA82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OT TV ">
            <a:hlinkClick r:id="" action="ppaction://media"/>
            <a:extLst>
              <a:ext uri="{FF2B5EF4-FFF2-40B4-BE49-F238E27FC236}">
                <a16:creationId xmlns:a16="http://schemas.microsoft.com/office/drawing/2014/main" id="{5DFB7BE6-9613-8A2D-34B2-C44A4B161D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3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337739" y="1586210"/>
            <a:ext cx="5516523" cy="256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000"/>
              </a:lnSpc>
              <a:buNone/>
            </a:pPr>
            <a:r>
              <a:rPr lang="en-US" sz="20000" b="1" kern="0" spc="-6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21%</a:t>
            </a:r>
            <a:endParaRPr lang="en-US" sz="20000" dirty="0"/>
          </a:p>
        </p:txBody>
      </p:sp>
      <p:sp>
        <p:nvSpPr>
          <p:cNvPr id="4" name="Text 1"/>
          <p:cNvSpPr/>
          <p:nvPr/>
        </p:nvSpPr>
        <p:spPr>
          <a:xfrm>
            <a:off x="2942319" y="3773735"/>
            <a:ext cx="6307361" cy="1731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degli spot in Spagna</a:t>
            </a:r>
          </a:p>
          <a:p>
            <a:pPr marL="0" indent="0" algn="ctr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 un'identità sonora</a:t>
            </a:r>
            <a:endParaRPr lang="en-US" sz="2800" dirty="0"/>
          </a:p>
        </p:txBody>
      </p:sp>
      <p:pic>
        <p:nvPicPr>
          <p:cNvPr id="5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Barrio Fraile et al. 2021</a:t>
            </a:r>
            <a:endParaRPr lang="en-US" sz="1200" dirty="0"/>
          </a:p>
        </p:txBody>
      </p:sp>
      <p:pic>
        <p:nvPicPr>
          <p:cNvPr id="7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Nota musical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62100" y="2369840"/>
            <a:ext cx="1524000" cy="1524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682418" y="4097040"/>
            <a:ext cx="128331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musica</a:t>
            </a:r>
            <a:endParaRPr lang="en-US" sz="2200" dirty="0"/>
          </a:p>
        </p:txBody>
      </p:sp>
      <p:pic>
        <p:nvPicPr>
          <p:cNvPr id="5" name="Image 2" descr="Microfono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76700" y="2369840"/>
            <a:ext cx="1524000" cy="15240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417819" y="4097040"/>
            <a:ext cx="84171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voce</a:t>
            </a:r>
            <a:endParaRPr lang="en-US" sz="2200" dirty="0"/>
          </a:p>
        </p:txBody>
      </p:sp>
      <p:pic>
        <p:nvPicPr>
          <p:cNvPr id="7" name="Image 3" descr="Virgolette del payoff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91300" y="2369840"/>
            <a:ext cx="1524000" cy="15240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782698" y="4097040"/>
            <a:ext cx="114115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payoff</a:t>
            </a:r>
            <a:endParaRPr lang="en-US" sz="2200" dirty="0"/>
          </a:p>
        </p:txBody>
      </p:sp>
      <p:pic>
        <p:nvPicPr>
          <p:cNvPr id="9" name="Image 4" descr="Forma d'onda del logo sonoro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105900" y="2369840"/>
            <a:ext cx="1524000" cy="152400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8807177" y="4097040"/>
            <a:ext cx="2121396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logo sonoro</a:t>
            </a:r>
            <a:endParaRPr lang="en-US" sz="2200" dirty="0"/>
          </a:p>
        </p:txBody>
      </p:sp>
      <p:pic>
        <p:nvPicPr>
          <p:cNvPr id="11" name="Image 5" descr="Fake or Fact"/>
          <p:cNvPicPr>
            <a:picLocks noChangeAspect="1"/>
          </p:cNvPicPr>
          <p:nvPr/>
        </p:nvPicPr>
        <p:blipFill>
          <a:blip r:embed="rId8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12" name="Image 6" descr="RadioPLUS"/>
          <p:cNvPicPr>
            <a:picLocks noChangeAspect="1"/>
          </p:cNvPicPr>
          <p:nvPr/>
        </p:nvPicPr>
        <p:blipFill>
          <a:blip r:embed="rId9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Mind Speaks; Radiocentre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2160" y="2265710"/>
            <a:ext cx="10007679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7560"/>
              </a:lnSpc>
              <a:buNone/>
            </a:pPr>
            <a:r>
              <a:rPr lang="en-US" sz="14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musica </a:t>
            </a:r>
            <a:r>
              <a:rPr lang="en-US" sz="144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rappresenta</a:t>
            </a:r>
            <a:r>
              <a:rPr lang="en-US" sz="144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il 50% del branding di </a:t>
            </a:r>
            <a:r>
              <a:rPr lang="en-US" sz="14400" b="1" dirty="0" err="1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prodotto</a:t>
            </a:r>
            <a:endParaRPr lang="en-US" sz="14400" b="1" dirty="0">
              <a:solidFill>
                <a:srgbClr val="021835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ts val="7560"/>
              </a:lnSpc>
              <a:buNone/>
            </a:pP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1921436" y="3912272"/>
            <a:ext cx="8349079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40000" lnSpcReduction="20000"/>
          </a:bodyPr>
          <a:lstStyle/>
          <a:p>
            <a:pPr marL="0" indent="0" algn="ctr">
              <a:lnSpc>
                <a:spcPts val="7560"/>
              </a:lnSpc>
              <a:buNone/>
            </a:pPr>
            <a:r>
              <a:rPr lang="en-US" sz="12000" b="1" dirty="0" err="1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costo</a:t>
            </a:r>
            <a:r>
              <a:rPr lang="en-US" sz="7200" b="1" dirty="0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200" b="1" dirty="0" err="1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dei</a:t>
            </a:r>
            <a:r>
              <a:rPr lang="en-US" sz="7200" b="1" dirty="0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7200" b="1" dirty="0" err="1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diritti</a:t>
            </a:r>
            <a:r>
              <a:rPr lang="en-US" sz="7200" b="1" dirty="0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 </a:t>
            </a:r>
            <a:r>
              <a:rPr lang="en-US" sz="7200" b="1" dirty="0" err="1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fino</a:t>
            </a:r>
            <a:r>
              <a:rPr lang="en-US" sz="7200" b="1" dirty="0">
                <a:solidFill>
                  <a:srgbClr val="C76A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5% del budget</a:t>
            </a:r>
            <a:endParaRPr lang="en-US" sz="7200" dirty="0"/>
          </a:p>
        </p:txBody>
      </p:sp>
      <p:pic>
        <p:nvPicPr>
          <p:cNvPr id="5" name="Image 1" descr="Fake or Fact"/>
          <p:cNvPicPr>
            <a:picLocks noChangeAspect="1"/>
          </p:cNvPicPr>
          <p:nvPr/>
        </p:nvPicPr>
        <p:blipFill>
          <a:blip r:embed="rId4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6" name="Image 2" descr="RadioPLUS"/>
          <p:cNvPicPr>
            <a:picLocks noChangeAspect="1"/>
          </p:cNvPicPr>
          <p:nvPr/>
        </p:nvPicPr>
        <p:blipFill>
          <a:blip r:embed="rId5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12800" y="6289080"/>
            <a:ext cx="588645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Arning &amp; Gordon 2006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628" y="1468611"/>
            <a:ext cx="10918744" cy="31079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25000" lnSpcReduction="20000"/>
          </a:bodyPr>
          <a:lstStyle/>
          <a:p>
            <a:pPr marL="0" indent="0" algn="ctr">
              <a:lnSpc>
                <a:spcPts val="20000"/>
              </a:lnSpc>
              <a:buNone/>
            </a:pPr>
            <a:r>
              <a:rPr lang="en-US" sz="20000" b="1" kern="0" spc="-6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“UN SOTTOFONDO FAMOSO? ”</a:t>
            </a:r>
            <a:endParaRPr lang="en-US" sz="20000" dirty="0"/>
          </a:p>
        </p:txBody>
      </p:sp>
      <p:sp>
        <p:nvSpPr>
          <p:cNvPr id="4" name="Text 1"/>
          <p:cNvSpPr/>
          <p:nvPr/>
        </p:nvSpPr>
        <p:spPr>
          <a:xfrm>
            <a:off x="2532876" y="3747269"/>
            <a:ext cx="7126248" cy="43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2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sicuri</a:t>
            </a:r>
            <a:r>
              <a:rPr lang="en-US" sz="2800" b="1" dirty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sicuri</a:t>
            </a:r>
            <a:r>
              <a:rPr lang="en-US" sz="2800" b="1" dirty="0">
                <a:solidFill>
                  <a:srgbClr val="FF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Rodero et al. 2015</a:t>
            </a:r>
            <a:endParaRPr lang="en-US" sz="1200" dirty="0"/>
          </a:p>
        </p:txBody>
      </p:sp>
      <p:pic>
        <p:nvPicPr>
          <p:cNvPr id="7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6164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36896" y="2192040"/>
            <a:ext cx="2117408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000"/>
              </a:lnSpc>
              <a:buNone/>
            </a:pPr>
            <a:r>
              <a:rPr lang="en-US" sz="11000" b="1" kern="0" spc="-3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68</a:t>
            </a:r>
            <a:endParaRPr lang="en-US" sz="11000" dirty="0"/>
          </a:p>
        </p:txBody>
      </p:sp>
      <p:sp>
        <p:nvSpPr>
          <p:cNvPr id="4" name="Text 1"/>
          <p:cNvSpPr/>
          <p:nvPr/>
        </p:nvSpPr>
        <p:spPr>
          <a:xfrm>
            <a:off x="2341126" y="3690640"/>
            <a:ext cx="110894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parole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111894" y="2192040"/>
            <a:ext cx="1968163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000"/>
              </a:lnSpc>
              <a:buNone/>
            </a:pPr>
            <a:r>
              <a:rPr lang="en-US" sz="11000" b="1" kern="0" spc="-3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73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5158566" y="3690640"/>
            <a:ext cx="18748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 aggettivi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608338" y="3690640"/>
            <a:ext cx="137612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 suono</a:t>
            </a:r>
            <a:endParaRPr lang="en-US" sz="2200" dirty="0"/>
          </a:p>
        </p:txBody>
      </p:sp>
      <p:pic>
        <p:nvPicPr>
          <p:cNvPr id="10" name="Image 1" descr="RadioPLUS"/>
          <p:cNvPicPr>
            <a:picLocks noChangeAspect="1"/>
          </p:cNvPicPr>
          <p:nvPr/>
        </p:nvPicPr>
        <p:blipFill>
          <a:blip r:embed="rId6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159000" y="6101159"/>
            <a:ext cx="418592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Burger King, % intenzione d'ordine · RAB / Radio Mercury Awards 2024</a:t>
            </a:r>
            <a:endParaRPr lang="en-US" sz="1200" dirty="0"/>
          </a:p>
        </p:txBody>
      </p:sp>
      <p:pic>
        <p:nvPicPr>
          <p:cNvPr id="12" name="Image 2" descr="Fake or Fact"/>
          <p:cNvPicPr>
            <a:picLocks noChangeAspect="1"/>
          </p:cNvPicPr>
          <p:nvPr/>
        </p:nvPicPr>
        <p:blipFill>
          <a:blip r:embed="rId7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pic>
        <p:nvPicPr>
          <p:cNvPr id="13" name="BISTECCA">
            <a:hlinkClick r:id="" action="ppaction://media"/>
            <a:extLst>
              <a:ext uri="{FF2B5EF4-FFF2-40B4-BE49-F238E27FC236}">
                <a16:creationId xmlns:a16="http://schemas.microsoft.com/office/drawing/2014/main" id="{55701F8E-6048-5F22-7646-6E943F640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80" y="1126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36896" y="2192040"/>
            <a:ext cx="2117408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000"/>
              </a:lnSpc>
              <a:buNone/>
            </a:pPr>
            <a:r>
              <a:rPr lang="en-US" sz="11000" b="1" kern="0" spc="-3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68</a:t>
            </a:r>
            <a:endParaRPr lang="en-US" sz="11000" dirty="0"/>
          </a:p>
        </p:txBody>
      </p:sp>
      <p:sp>
        <p:nvSpPr>
          <p:cNvPr id="4" name="Text 1"/>
          <p:cNvSpPr/>
          <p:nvPr/>
        </p:nvSpPr>
        <p:spPr>
          <a:xfrm>
            <a:off x="2341126" y="3690640"/>
            <a:ext cx="110894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parole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111894" y="2192040"/>
            <a:ext cx="1968163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000"/>
              </a:lnSpc>
              <a:buNone/>
            </a:pPr>
            <a:r>
              <a:rPr lang="en-US" sz="11000" b="1" kern="0" spc="-3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73</a:t>
            </a:r>
            <a:endParaRPr lang="en-US" sz="11000" dirty="0"/>
          </a:p>
        </p:txBody>
      </p:sp>
      <p:sp>
        <p:nvSpPr>
          <p:cNvPr id="6" name="Text 3"/>
          <p:cNvSpPr/>
          <p:nvPr/>
        </p:nvSpPr>
        <p:spPr>
          <a:xfrm>
            <a:off x="5158566" y="3690640"/>
            <a:ext cx="1874818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 aggettivi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7899400" y="1938040"/>
            <a:ext cx="2794000" cy="2397720"/>
          </a:xfrm>
          <a:prstGeom prst="roundRect">
            <a:avLst>
              <a:gd name="adj" fmla="val 7415"/>
            </a:avLst>
          </a:prstGeom>
          <a:solidFill>
            <a:srgbClr val="FAFAF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8279785" y="2192040"/>
            <a:ext cx="203323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000"/>
              </a:lnSpc>
              <a:buNone/>
            </a:pPr>
            <a:r>
              <a:rPr lang="en-US" sz="11000" b="1" kern="0" spc="-3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82</a:t>
            </a:r>
            <a:endParaRPr lang="en-US" sz="11000" dirty="0"/>
          </a:p>
        </p:txBody>
      </p:sp>
      <p:sp>
        <p:nvSpPr>
          <p:cNvPr id="9" name="Text 6"/>
          <p:cNvSpPr/>
          <p:nvPr/>
        </p:nvSpPr>
        <p:spPr>
          <a:xfrm>
            <a:off x="8608338" y="3690640"/>
            <a:ext cx="137612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 suono</a:t>
            </a:r>
            <a:endParaRPr lang="en-US" sz="2200" dirty="0"/>
          </a:p>
        </p:txBody>
      </p:sp>
      <p:pic>
        <p:nvPicPr>
          <p:cNvPr id="10" name="Image 1" descr="RadioPLUS"/>
          <p:cNvPicPr>
            <a:picLocks noChangeAspect="1"/>
          </p:cNvPicPr>
          <p:nvPr/>
        </p:nvPicPr>
        <p:blipFill>
          <a:blip r:embed="rId6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159000" y="6101159"/>
            <a:ext cx="418592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Burger King, % intenzione d'ordine · RAB / Radio Mercury Awards 2024</a:t>
            </a:r>
            <a:endParaRPr lang="en-US" sz="1200" dirty="0"/>
          </a:p>
        </p:txBody>
      </p:sp>
      <p:pic>
        <p:nvPicPr>
          <p:cNvPr id="12" name="Image 2" descr="Fake or Fact"/>
          <p:cNvPicPr>
            <a:picLocks noChangeAspect="1"/>
          </p:cNvPicPr>
          <p:nvPr/>
        </p:nvPicPr>
        <p:blipFill>
          <a:blip r:embed="rId7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  <p:pic>
        <p:nvPicPr>
          <p:cNvPr id="16" name="hamburger">
            <a:hlinkClick r:id="" action="ppaction://media"/>
            <a:extLst>
              <a:ext uri="{FF2B5EF4-FFF2-40B4-BE49-F238E27FC236}">
                <a16:creationId xmlns:a16="http://schemas.microsoft.com/office/drawing/2014/main" id="{6A9319DF-4823-F71E-D165-6740948DA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89575" y="42913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2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7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18A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78889" y="1586210"/>
            <a:ext cx="6234172" cy="256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000"/>
              </a:lnSpc>
              <a:buNone/>
            </a:pPr>
            <a:r>
              <a:rPr lang="en-US" sz="20000" b="1" kern="0" spc="-6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+6,3</a:t>
            </a:r>
            <a:endParaRPr lang="en-US" sz="20000" dirty="0"/>
          </a:p>
        </p:txBody>
      </p:sp>
      <p:sp>
        <p:nvSpPr>
          <p:cNvPr id="4" name="Text 1"/>
          <p:cNvSpPr/>
          <p:nvPr/>
        </p:nvSpPr>
        <p:spPr>
          <a:xfrm>
            <a:off x="2334582" y="4278610"/>
            <a:ext cx="7522785" cy="43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punti di ricordo agli spot premiati</a:t>
            </a:r>
            <a:endParaRPr lang="en-US" sz="2800" dirty="0"/>
          </a:p>
        </p:txBody>
      </p:sp>
      <p:pic>
        <p:nvPicPr>
          <p:cNvPr id="5" name="Image 1" descr="RadioPLUS"/>
          <p:cNvPicPr>
            <a:picLocks noChangeAspect="1"/>
          </p:cNvPicPr>
          <p:nvPr/>
        </p:nvPicPr>
        <p:blipFill>
          <a:blip r:embed="rId4"/>
          <a:srcRect l="-172" r="-172"/>
          <a:stretch/>
        </p:blipFill>
        <p:spPr>
          <a:xfrm>
            <a:off x="406400" y="6305550"/>
            <a:ext cx="1397000" cy="1968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159000" y="6314480"/>
            <a:ext cx="41859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FCP-Assoradio / Politecnico di Milano 2025</a:t>
            </a:r>
            <a:endParaRPr lang="en-US" sz="1200" dirty="0"/>
          </a:p>
        </p:txBody>
      </p:sp>
      <p:pic>
        <p:nvPicPr>
          <p:cNvPr id="7" name="Image 2" descr="Fake or Fact"/>
          <p:cNvPicPr>
            <a:picLocks noChangeAspect="1"/>
          </p:cNvPicPr>
          <p:nvPr/>
        </p:nvPicPr>
        <p:blipFill>
          <a:blip r:embed="rId5"/>
          <a:srcRect l="-22" r="-22"/>
          <a:stretch/>
        </p:blipFill>
        <p:spPr>
          <a:xfrm>
            <a:off x="10642600" y="6045200"/>
            <a:ext cx="1143000" cy="5842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524000" y="1755130"/>
            <a:ext cx="10150856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Cosa vi portate a casa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rcRect l="-496" r="-496"/>
          <a:stretch/>
        </p:blipFill>
        <p:spPr>
          <a:xfrm>
            <a:off x="1524000" y="2664420"/>
            <a:ext cx="558800" cy="60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336800" y="2764730"/>
            <a:ext cx="3570327" cy="43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radio si vede.</a:t>
            </a:r>
            <a:endParaRPr lang="en-US" sz="28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rcRect l="-496" r="-496"/>
          <a:stretch/>
        </p:blipFill>
        <p:spPr>
          <a:xfrm>
            <a:off x="1524000" y="3578820"/>
            <a:ext cx="558800" cy="6096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2336800" y="3679130"/>
            <a:ext cx="5674281" cy="43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Farla apposta costa poco.</a:t>
            </a:r>
            <a:endParaRPr lang="en-US" sz="28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4"/>
          <a:srcRect l="-496" r="-496"/>
          <a:stretch/>
        </p:blipFill>
        <p:spPr>
          <a:xfrm>
            <a:off x="1524000" y="4493220"/>
            <a:ext cx="558800" cy="6096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336800" y="4593530"/>
            <a:ext cx="8799731" cy="434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02183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cosa sola, detta presto, detta bene.</a:t>
            </a:r>
            <a:endParaRPr lang="en-US" sz="2800" dirty="0"/>
          </a:p>
        </p:txBody>
      </p:sp>
      <p:pic>
        <p:nvPicPr>
          <p:cNvPr id="10" name="Image 4" descr="Fake or Fact"/>
          <p:cNvPicPr>
            <a:picLocks noChangeAspect="1"/>
          </p:cNvPicPr>
          <p:nvPr/>
        </p:nvPicPr>
        <p:blipFill>
          <a:blip r:embed="rId5"/>
          <a:srcRect t="-42" b="-42"/>
          <a:stretch/>
        </p:blipFill>
        <p:spPr>
          <a:xfrm>
            <a:off x="10706100" y="254000"/>
            <a:ext cx="1079500" cy="552450"/>
          </a:xfrm>
          <a:prstGeom prst="rect">
            <a:avLst/>
          </a:prstGeom>
        </p:spPr>
      </p:pic>
      <p:pic>
        <p:nvPicPr>
          <p:cNvPr id="11" name="Image 5" descr="RadioPLUS"/>
          <p:cNvPicPr>
            <a:picLocks noChangeAspect="1"/>
          </p:cNvPicPr>
          <p:nvPr/>
        </p:nvPicPr>
        <p:blipFill>
          <a:blip r:embed="rId6"/>
          <a:srcRect l="-172" r="-172"/>
          <a:stretch/>
        </p:blipFill>
        <p:spPr>
          <a:xfrm>
            <a:off x="10388600" y="6305550"/>
            <a:ext cx="1397000" cy="19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22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27E38F3-1330-CDB4-04C9-B5C8D43EFE5A}"/>
              </a:ext>
            </a:extLst>
          </p:cNvPr>
          <p:cNvSpPr txBox="1"/>
          <p:nvPr/>
        </p:nvSpPr>
        <p:spPr>
          <a:xfrm>
            <a:off x="3679224" y="5615488"/>
            <a:ext cx="4958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0" dirty="0" err="1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paolomonesi.com</a:t>
            </a:r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0E4AA35-808A-D951-9393-3CCFDB72E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594" y="1163594"/>
            <a:ext cx="4530811" cy="4530811"/>
          </a:xfrm>
          <a:prstGeom prst="rect">
            <a:avLst/>
          </a:prstGeom>
        </p:spPr>
      </p:pic>
      <p:sp>
        <p:nvSpPr>
          <p:cNvPr id="15" name="Text 2">
            <a:extLst>
              <a:ext uri="{FF2B5EF4-FFF2-40B4-BE49-F238E27FC236}">
                <a16:creationId xmlns:a16="http://schemas.microsoft.com/office/drawing/2014/main" id="{2D764774-CBF9-5279-87BF-E11FDB910525}"/>
              </a:ext>
            </a:extLst>
          </p:cNvPr>
          <p:cNvSpPr/>
          <p:nvPr/>
        </p:nvSpPr>
        <p:spPr>
          <a:xfrm>
            <a:off x="3830594" y="904347"/>
            <a:ext cx="5755640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AFA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radio non si vede. Si ricorda.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37417762"/>
      </p:ext>
    </p:extLst>
  </p:cSld>
  <p:clrMapOvr>
    <a:masterClrMapping/>
  </p:clrMapOvr>
</p:sld>
</file>

<file path=ppt/theme/theme1.xml><?xml version="1.0" encoding="utf-8"?>
<a:theme xmlns:a="http://schemas.openxmlformats.org/drawingml/2006/main" name="La radio non si vede. Si ricorda.">
  <a:themeElements>
    <a:clrScheme name="La radio non si vede. Si ricorda.">
      <a:dk1>
        <a:srgbClr val="141413"/>
      </a:dk1>
      <a:lt1>
        <a:srgbClr val="F18A10"/>
      </a:lt1>
      <a:dk2>
        <a:srgbClr val="4B3212"/>
      </a:dk2>
      <a:lt2>
        <a:srgbClr val="DB7E10"/>
      </a:lt2>
      <a:accent1>
        <a:srgbClr val="021835"/>
      </a:accent1>
      <a:accent2>
        <a:srgbClr val="C76A00"/>
      </a:accent2>
      <a:accent3>
        <a:srgbClr val="4A4A4A"/>
      </a:accent3>
      <a:accent4>
        <a:srgbClr val="757575"/>
      </a:accent4>
      <a:accent5>
        <a:srgbClr val="E3E1DC"/>
      </a:accent5>
      <a:accent6>
        <a:srgbClr val="8C8F93"/>
      </a:accent6>
      <a:hlink>
        <a:srgbClr val="0563C1"/>
      </a:hlink>
      <a:folHlink>
        <a:srgbClr val="954F72"/>
      </a:folHlink>
    </a:clrScheme>
    <a:fontScheme name="La radio non si vede. Si ricorda.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3810</TotalTime>
  <Words>379</Words>
  <Application>Microsoft Office PowerPoint</Application>
  <PresentationFormat>Widescreen</PresentationFormat>
  <Paragraphs>122</Paragraphs>
  <Slides>27</Slides>
  <Notes>27</Notes>
  <HiddenSlides>0</HiddenSlides>
  <MMClips>5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2" baseType="lpstr">
      <vt:lpstr>Aptos</vt:lpstr>
      <vt:lpstr>Arial</vt:lpstr>
      <vt:lpstr>Calibri</vt:lpstr>
      <vt:lpstr>Montserrat</vt:lpstr>
      <vt:lpstr>La radio non si vede. Si ricorda.</vt:lpstr>
      <vt:lpstr>La radio non funziona perché non si vede. </vt:lpstr>
      <vt:lpstr>La radio non si vede.  Si ricorda.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Secondo bias:  “Costa troppo ADATTARE le campagne”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Cosa vi portate a casa</vt:lpstr>
      <vt:lpstr>Presentazione standard di PowerPoint</vt:lpstr>
    </vt:vector>
  </TitlesOfParts>
  <Manager/>
  <Company>XG MEDIAGROUP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radio non si vede. Si ricorda.</dc:title>
  <dc:subject/>
  <dc:creator>PAOLO MONESI</dc:creator>
  <cp:keywords/>
  <dc:description/>
  <cp:lastModifiedBy>Bruno</cp:lastModifiedBy>
  <cp:revision>24</cp:revision>
  <dcterms:created xsi:type="dcterms:W3CDTF">2026-10-19T13:28:14Z</dcterms:created>
  <dcterms:modified xsi:type="dcterms:W3CDTF">2026-10-26T14:24:30Z</dcterms:modified>
  <cp:category/>
</cp:coreProperties>
</file>