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6"/>
  </p:notesMasterIdLst>
  <p:sldIdLst>
    <p:sldId id="276" r:id="rId5"/>
    <p:sldId id="277" r:id="rId6"/>
    <p:sldId id="297" r:id="rId7"/>
    <p:sldId id="296" r:id="rId8"/>
    <p:sldId id="293" r:id="rId9"/>
    <p:sldId id="283" r:id="rId10"/>
    <p:sldId id="295" r:id="rId11"/>
    <p:sldId id="301" r:id="rId12"/>
    <p:sldId id="299" r:id="rId13"/>
    <p:sldId id="282" r:id="rId14"/>
    <p:sldId id="302" r:id="rId15"/>
  </p:sldIdLst>
  <p:sldSz cx="12192000" cy="6858000"/>
  <p:notesSz cx="6858000" cy="9144000"/>
  <p:embeddedFontLst>
    <p:embeddedFont>
      <p:font typeface="Arial Black" panose="020B0A04020102020204" pitchFamily="34" charset="0"/>
      <p:regular r:id="rId17"/>
      <p:bold r:id="rId18"/>
    </p:embeddedFont>
    <p:embeddedFont>
      <p:font typeface="Montserrat" panose="000005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8A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90" dt="2026-10-22T08:01:38.472"/>
    <p1510:client id="{04C9636E-EACF-3484-30D9-9FC6FE4E4A87}" v="6" dt="2026-10-22T08:18:56.0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262" y="9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sana Curci" userId="S::rossana.curci@specialglue.it::0a4e08ef-21fd-48d4-af12-5169d6d9a57a" providerId="AD" clId="Web-{00000000-0000-0000-0000-000000000000}"/>
    <pc:docChg chg="addSld delSld modSld">
      <pc:chgData name="Rossana Curci" userId="S::rossana.curci@specialglue.it::0a4e08ef-21fd-48d4-af12-5169d6d9a57a" providerId="AD" clId="Web-{00000000-0000-0000-0000-000000000000}" dt="2026-10-22T08:01:38.472" v="164"/>
      <pc:docMkLst>
        <pc:docMk/>
      </pc:docMkLst>
      <pc:sldChg chg="modSp modAnim">
        <pc:chgData name="Rossana Curci" userId="S::rossana.curci@specialglue.it::0a4e08ef-21fd-48d4-af12-5169d6d9a57a" providerId="AD" clId="Web-{00000000-0000-0000-0000-000000000000}" dt="2026-10-22T08:01:38.472" v="164"/>
        <pc:sldMkLst>
          <pc:docMk/>
          <pc:sldMk cId="0" sldId="276"/>
        </pc:sldMkLst>
        <pc:spChg chg="mod">
          <ac:chgData name="Rossana Curci" userId="S::rossana.curci@specialglue.it::0a4e08ef-21fd-48d4-af12-5169d6d9a57a" providerId="AD" clId="Web-{00000000-0000-0000-0000-000000000000}" dt="2026-10-22T07:48:32.504" v="1" actId="20577"/>
          <ac:spMkLst>
            <pc:docMk/>
            <pc:sldMk cId="0" sldId="276"/>
            <ac:spMk id="253" creationId="{00000000-0000-0000-0000-000000000000}"/>
          </ac:spMkLst>
        </pc:spChg>
      </pc:sldChg>
      <pc:sldChg chg="addSp modSp">
        <pc:chgData name="Rossana Curci" userId="S::rossana.curci@specialglue.it::0a4e08ef-21fd-48d4-af12-5169d6d9a57a" providerId="AD" clId="Web-{00000000-0000-0000-0000-000000000000}" dt="2026-10-22T08:00:56.097" v="161" actId="20577"/>
        <pc:sldMkLst>
          <pc:docMk/>
          <pc:sldMk cId="0" sldId="282"/>
        </pc:sldMkLst>
        <pc:spChg chg="add mod">
          <ac:chgData name="Rossana Curci" userId="S::rossana.curci@specialglue.it::0a4e08ef-21fd-48d4-af12-5169d6d9a57a" providerId="AD" clId="Web-{00000000-0000-0000-0000-000000000000}" dt="2026-10-22T07:56:48.519" v="115" actId="1076"/>
          <ac:spMkLst>
            <pc:docMk/>
            <pc:sldMk cId="0" sldId="282"/>
            <ac:spMk id="3" creationId="{145DBA6F-7BA8-9832-4D3E-85771E1C68E3}"/>
          </ac:spMkLst>
        </pc:spChg>
        <pc:spChg chg="mod">
          <ac:chgData name="Rossana Curci" userId="S::rossana.curci@specialglue.it::0a4e08ef-21fd-48d4-af12-5169d6d9a57a" providerId="AD" clId="Web-{00000000-0000-0000-0000-000000000000}" dt="2026-10-22T08:00:56.097" v="161" actId="20577"/>
          <ac:spMkLst>
            <pc:docMk/>
            <pc:sldMk cId="0" sldId="282"/>
            <ac:spMk id="338" creationId="{00000000-0000-0000-0000-000000000000}"/>
          </ac:spMkLst>
        </pc:spChg>
        <pc:picChg chg="add mod">
          <ac:chgData name="Rossana Curci" userId="S::rossana.curci@specialglue.it::0a4e08ef-21fd-48d4-af12-5169d6d9a57a" providerId="AD" clId="Web-{00000000-0000-0000-0000-000000000000}" dt="2026-10-22T07:56:24.206" v="107" actId="1076"/>
          <ac:picMkLst>
            <pc:docMk/>
            <pc:sldMk cId="0" sldId="282"/>
            <ac:picMk id="2" creationId="{86130442-3D22-91EE-316E-3C36D6C42143}"/>
          </ac:picMkLst>
        </pc:picChg>
        <pc:picChg chg="add mod">
          <ac:chgData name="Rossana Curci" userId="S::rossana.curci@specialglue.it::0a4e08ef-21fd-48d4-af12-5169d6d9a57a" providerId="AD" clId="Web-{00000000-0000-0000-0000-000000000000}" dt="2026-10-22T07:57:00.191" v="119" actId="1076"/>
          <ac:picMkLst>
            <pc:docMk/>
            <pc:sldMk cId="0" sldId="282"/>
            <ac:picMk id="4" creationId="{3BE20A11-A613-0E35-62D8-CB057310C7A0}"/>
          </ac:picMkLst>
        </pc:picChg>
        <pc:picChg chg="add mod">
          <ac:chgData name="Rossana Curci" userId="S::rossana.curci@specialglue.it::0a4e08ef-21fd-48d4-af12-5169d6d9a57a" providerId="AD" clId="Web-{00000000-0000-0000-0000-000000000000}" dt="2026-10-22T07:57:03.613" v="121" actId="1076"/>
          <ac:picMkLst>
            <pc:docMk/>
            <pc:sldMk cId="0" sldId="282"/>
            <ac:picMk id="5" creationId="{760A4968-1838-F6C1-BAC3-80BC2230205A}"/>
          </ac:picMkLst>
        </pc:picChg>
        <pc:picChg chg="add mod">
          <ac:chgData name="Rossana Curci" userId="S::rossana.curci@specialglue.it::0a4e08ef-21fd-48d4-af12-5169d6d9a57a" providerId="AD" clId="Web-{00000000-0000-0000-0000-000000000000}" dt="2026-10-22T07:57:14.472" v="127" actId="1076"/>
          <ac:picMkLst>
            <pc:docMk/>
            <pc:sldMk cId="0" sldId="282"/>
            <ac:picMk id="6" creationId="{F7F629D9-A5DF-87C3-A79C-C82B19E343F4}"/>
          </ac:picMkLst>
        </pc:picChg>
      </pc:sldChg>
      <pc:sldChg chg="modSp">
        <pc:chgData name="Rossana Curci" userId="S::rossana.curci@specialglue.it::0a4e08ef-21fd-48d4-af12-5169d6d9a57a" providerId="AD" clId="Web-{00000000-0000-0000-0000-000000000000}" dt="2026-10-22T08:00:45.644" v="160" actId="20577"/>
        <pc:sldMkLst>
          <pc:docMk/>
          <pc:sldMk cId="0" sldId="283"/>
        </pc:sldMkLst>
        <pc:spChg chg="mod">
          <ac:chgData name="Rossana Curci" userId="S::rossana.curci@specialglue.it::0a4e08ef-21fd-48d4-af12-5169d6d9a57a" providerId="AD" clId="Web-{00000000-0000-0000-0000-000000000000}" dt="2026-10-22T08:00:45.644" v="160" actId="20577"/>
          <ac:spMkLst>
            <pc:docMk/>
            <pc:sldMk cId="0" sldId="283"/>
            <ac:spMk id="3" creationId="{596259E4-A677-ADF7-4114-BF0B15811313}"/>
          </ac:spMkLst>
        </pc:spChg>
      </pc:sldChg>
      <pc:sldChg chg="modSp">
        <pc:chgData name="Rossana Curci" userId="S::rossana.curci@specialglue.it::0a4e08ef-21fd-48d4-af12-5169d6d9a57a" providerId="AD" clId="Web-{00000000-0000-0000-0000-000000000000}" dt="2026-10-22T07:55:10.253" v="91" actId="1076"/>
        <pc:sldMkLst>
          <pc:docMk/>
          <pc:sldMk cId="2216924373" sldId="293"/>
        </pc:sldMkLst>
        <pc:spChg chg="mod">
          <ac:chgData name="Rossana Curci" userId="S::rossana.curci@specialglue.it::0a4e08ef-21fd-48d4-af12-5169d6d9a57a" providerId="AD" clId="Web-{00000000-0000-0000-0000-000000000000}" dt="2026-10-22T07:55:10.253" v="91" actId="1076"/>
          <ac:spMkLst>
            <pc:docMk/>
            <pc:sldMk cId="2216924373" sldId="293"/>
            <ac:spMk id="260" creationId="{7984D65E-C02A-12F9-0780-DA5C73F7B2CC}"/>
          </ac:spMkLst>
        </pc:spChg>
      </pc:sldChg>
      <pc:sldChg chg="addSp delSp modSp">
        <pc:chgData name="Rossana Curci" userId="S::rossana.curci@specialglue.it::0a4e08ef-21fd-48d4-af12-5169d6d9a57a" providerId="AD" clId="Web-{00000000-0000-0000-0000-000000000000}" dt="2026-10-22T07:54:27.394" v="90" actId="20577"/>
        <pc:sldMkLst>
          <pc:docMk/>
          <pc:sldMk cId="1022362229" sldId="296"/>
        </pc:sldMkLst>
        <pc:spChg chg="add">
          <ac:chgData name="Rossana Curci" userId="S::rossana.curci@specialglue.it::0a4e08ef-21fd-48d4-af12-5169d6d9a57a" providerId="AD" clId="Web-{00000000-0000-0000-0000-000000000000}" dt="2026-10-22T07:52:44.754" v="67"/>
          <ac:spMkLst>
            <pc:docMk/>
            <pc:sldMk cId="1022362229" sldId="296"/>
            <ac:spMk id="3" creationId="{5458094F-9C01-7DBA-68D2-7E663AC868B7}"/>
          </ac:spMkLst>
        </pc:spChg>
        <pc:spChg chg="mod">
          <ac:chgData name="Rossana Curci" userId="S::rossana.curci@specialglue.it::0a4e08ef-21fd-48d4-af12-5169d6d9a57a" providerId="AD" clId="Web-{00000000-0000-0000-0000-000000000000}" dt="2026-10-22T07:54:27.394" v="90" actId="20577"/>
          <ac:spMkLst>
            <pc:docMk/>
            <pc:sldMk cId="1022362229" sldId="296"/>
            <ac:spMk id="4" creationId="{C98D4EA6-6662-F176-3BB5-444DAED51E40}"/>
          </ac:spMkLst>
        </pc:spChg>
        <pc:spChg chg="add">
          <ac:chgData name="Rossana Curci" userId="S::rossana.curci@specialglue.it::0a4e08ef-21fd-48d4-af12-5169d6d9a57a" providerId="AD" clId="Web-{00000000-0000-0000-0000-000000000000}" dt="2026-10-22T07:53:33.160" v="75"/>
          <ac:spMkLst>
            <pc:docMk/>
            <pc:sldMk cId="1022362229" sldId="296"/>
            <ac:spMk id="9" creationId="{2E526457-EC1A-2633-E3D9-E22F5D36775A}"/>
          </ac:spMkLst>
        </pc:spChg>
        <pc:spChg chg="del">
          <ac:chgData name="Rossana Curci" userId="S::rossana.curci@specialglue.it::0a4e08ef-21fd-48d4-af12-5169d6d9a57a" providerId="AD" clId="Web-{00000000-0000-0000-0000-000000000000}" dt="2026-10-22T07:52:43.769" v="66"/>
          <ac:spMkLst>
            <pc:docMk/>
            <pc:sldMk cId="1022362229" sldId="296"/>
            <ac:spMk id="348" creationId="{8FE04C58-4E90-BE9D-046D-006D4637CF64}"/>
          </ac:spMkLst>
        </pc:spChg>
        <pc:spChg chg="del">
          <ac:chgData name="Rossana Curci" userId="S::rossana.curci@specialglue.it::0a4e08ef-21fd-48d4-af12-5169d6d9a57a" providerId="AD" clId="Web-{00000000-0000-0000-0000-000000000000}" dt="2026-10-22T07:53:24.410" v="73"/>
          <ac:spMkLst>
            <pc:docMk/>
            <pc:sldMk cId="1022362229" sldId="296"/>
            <ac:spMk id="351" creationId="{6D7BE7E0-C895-F8B5-83BE-D2D41302EE8F}"/>
          </ac:spMkLst>
        </pc:spChg>
        <pc:grpChg chg="del">
          <ac:chgData name="Rossana Curci" userId="S::rossana.curci@specialglue.it::0a4e08ef-21fd-48d4-af12-5169d6d9a57a" providerId="AD" clId="Web-{00000000-0000-0000-0000-000000000000}" dt="2026-10-22T07:53:20.566" v="71"/>
          <ac:grpSpMkLst>
            <pc:docMk/>
            <pc:sldMk cId="1022362229" sldId="296"/>
            <ac:grpSpMk id="352" creationId="{469F816F-BB80-6B21-F4EB-BF7A30958D45}"/>
          </ac:grpSpMkLst>
        </pc:grpChg>
        <pc:grpChg chg="del">
          <ac:chgData name="Rossana Curci" userId="S::rossana.curci@specialglue.it::0a4e08ef-21fd-48d4-af12-5169d6d9a57a" providerId="AD" clId="Web-{00000000-0000-0000-0000-000000000000}" dt="2026-10-22T07:53:20.566" v="70"/>
          <ac:grpSpMkLst>
            <pc:docMk/>
            <pc:sldMk cId="1022362229" sldId="296"/>
            <ac:grpSpMk id="364" creationId="{383AB861-D69D-FEBE-F5E5-2B14740931E9}"/>
          </ac:grpSpMkLst>
        </pc:grpChg>
        <pc:picChg chg="add">
          <ac:chgData name="Rossana Curci" userId="S::rossana.curci@specialglue.it::0a4e08ef-21fd-48d4-af12-5169d6d9a57a" providerId="AD" clId="Web-{00000000-0000-0000-0000-000000000000}" dt="2026-10-22T07:53:33.144" v="74"/>
          <ac:picMkLst>
            <pc:docMk/>
            <pc:sldMk cId="1022362229" sldId="296"/>
            <ac:picMk id="7" creationId="{A9728CDE-C9EF-D215-DEBA-F68697B18B83}"/>
          </ac:picMkLst>
        </pc:picChg>
        <pc:picChg chg="add">
          <ac:chgData name="Rossana Curci" userId="S::rossana.curci@specialglue.it::0a4e08ef-21fd-48d4-af12-5169d6d9a57a" providerId="AD" clId="Web-{00000000-0000-0000-0000-000000000000}" dt="2026-10-22T07:53:33.175" v="76"/>
          <ac:picMkLst>
            <pc:docMk/>
            <pc:sldMk cId="1022362229" sldId="296"/>
            <ac:picMk id="11" creationId="{966F60AB-A67C-F9F5-0E32-79E8066F9DB7}"/>
          </ac:picMkLst>
        </pc:picChg>
        <pc:picChg chg="del">
          <ac:chgData name="Rossana Curci" userId="S::rossana.curci@specialglue.it::0a4e08ef-21fd-48d4-af12-5169d6d9a57a" providerId="AD" clId="Web-{00000000-0000-0000-0000-000000000000}" dt="2026-10-22T07:53:23.113" v="72"/>
          <ac:picMkLst>
            <pc:docMk/>
            <pc:sldMk cId="1022362229" sldId="296"/>
            <ac:picMk id="347" creationId="{8A270068-2BE0-14A3-285C-0A2E7B9FAFD9}"/>
          </ac:picMkLst>
        </pc:picChg>
      </pc:sldChg>
      <pc:sldChg chg="addSp delSp modSp">
        <pc:chgData name="Rossana Curci" userId="S::rossana.curci@specialglue.it::0a4e08ef-21fd-48d4-af12-5169d6d9a57a" providerId="AD" clId="Web-{00000000-0000-0000-0000-000000000000}" dt="2026-10-22T07:53:12.285" v="69"/>
        <pc:sldMkLst>
          <pc:docMk/>
          <pc:sldMk cId="2684947872" sldId="297"/>
        </pc:sldMkLst>
        <pc:spChg chg="add del">
          <ac:chgData name="Rossana Curci" userId="S::rossana.curci@specialglue.it::0a4e08ef-21fd-48d4-af12-5169d6d9a57a" providerId="AD" clId="Web-{00000000-0000-0000-0000-000000000000}" dt="2026-10-22T07:50:42.457" v="38"/>
          <ac:spMkLst>
            <pc:docMk/>
            <pc:sldMk cId="2684947872" sldId="297"/>
            <ac:spMk id="2" creationId="{48F8EB0E-5039-AAC4-CC87-6662646FEC36}"/>
          </ac:spMkLst>
        </pc:spChg>
        <pc:spChg chg="mod">
          <ac:chgData name="Rossana Curci" userId="S::rossana.curci@specialglue.it::0a4e08ef-21fd-48d4-af12-5169d6d9a57a" providerId="AD" clId="Web-{00000000-0000-0000-0000-000000000000}" dt="2026-10-22T07:52:26.019" v="64" actId="20577"/>
          <ac:spMkLst>
            <pc:docMk/>
            <pc:sldMk cId="2684947872" sldId="297"/>
            <ac:spMk id="3" creationId="{A25C353B-BD3F-62C5-1C28-F94961768579}"/>
          </ac:spMkLst>
        </pc:spChg>
        <pc:spChg chg="add del">
          <ac:chgData name="Rossana Curci" userId="S::rossana.curci@specialglue.it::0a4e08ef-21fd-48d4-af12-5169d6d9a57a" providerId="AD" clId="Web-{00000000-0000-0000-0000-000000000000}" dt="2026-10-22T07:49:48.551" v="10"/>
          <ac:spMkLst>
            <pc:docMk/>
            <pc:sldMk cId="2684947872" sldId="297"/>
            <ac:spMk id="5" creationId="{48107EB6-0E89-7283-5E6E-0C788614297E}"/>
          </ac:spMkLst>
        </pc:spChg>
        <pc:spChg chg="add del">
          <ac:chgData name="Rossana Curci" userId="S::rossana.curci@specialglue.it::0a4e08ef-21fd-48d4-af12-5169d6d9a57a" providerId="AD" clId="Web-{00000000-0000-0000-0000-000000000000}" dt="2026-10-22T07:50:38.676" v="37"/>
          <ac:spMkLst>
            <pc:docMk/>
            <pc:sldMk cId="2684947872" sldId="297"/>
            <ac:spMk id="7" creationId="{48F8EB0E-5039-AAC4-CC87-6662646FEC36}"/>
          </ac:spMkLst>
        </pc:spChg>
        <pc:spChg chg="add del ord">
          <ac:chgData name="Rossana Curci" userId="S::rossana.curci@specialglue.it::0a4e08ef-21fd-48d4-af12-5169d6d9a57a" providerId="AD" clId="Web-{00000000-0000-0000-0000-000000000000}" dt="2026-10-22T07:50:44.801" v="39"/>
          <ac:spMkLst>
            <pc:docMk/>
            <pc:sldMk cId="2684947872" sldId="297"/>
            <ac:spMk id="10" creationId="{81E49340-F2CB-5361-1B32-46CC9FA14301}"/>
          </ac:spMkLst>
        </pc:spChg>
        <pc:spChg chg="add">
          <ac:chgData name="Rossana Curci" userId="S::rossana.curci@specialglue.it::0a4e08ef-21fd-48d4-af12-5169d6d9a57a" providerId="AD" clId="Web-{00000000-0000-0000-0000-000000000000}" dt="2026-10-22T07:51:02.941" v="44"/>
          <ac:spMkLst>
            <pc:docMk/>
            <pc:sldMk cId="2684947872" sldId="297"/>
            <ac:spMk id="13" creationId="{0A8D5328-4DA9-8BBF-BF46-82E3A869C097}"/>
          </ac:spMkLst>
        </pc:spChg>
        <pc:spChg chg="mod">
          <ac:chgData name="Rossana Curci" userId="S::rossana.curci@specialglue.it::0a4e08ef-21fd-48d4-af12-5169d6d9a57a" providerId="AD" clId="Web-{00000000-0000-0000-0000-000000000000}" dt="2026-10-22T07:52:31.504" v="65" actId="1076"/>
          <ac:spMkLst>
            <pc:docMk/>
            <pc:sldMk cId="2684947872" sldId="297"/>
            <ac:spMk id="348" creationId="{4AA69637-68D4-0CDA-4539-AD981C8904CF}"/>
          </ac:spMkLst>
        </pc:spChg>
        <pc:spChg chg="del">
          <ac:chgData name="Rossana Curci" userId="S::rossana.curci@specialglue.it::0a4e08ef-21fd-48d4-af12-5169d6d9a57a" providerId="AD" clId="Web-{00000000-0000-0000-0000-000000000000}" dt="2026-10-22T07:49:23.301" v="6"/>
          <ac:spMkLst>
            <pc:docMk/>
            <pc:sldMk cId="2684947872" sldId="297"/>
            <ac:spMk id="351" creationId="{48F8EB0E-5039-AAC4-CC87-6662646FEC36}"/>
          </ac:spMkLst>
        </pc:spChg>
        <pc:grpChg chg="del mod">
          <ac:chgData name="Rossana Curci" userId="S::rossana.curci@specialglue.it::0a4e08ef-21fd-48d4-af12-5169d6d9a57a" providerId="AD" clId="Web-{00000000-0000-0000-0000-000000000000}" dt="2026-10-22T07:53:12.285" v="69"/>
          <ac:grpSpMkLst>
            <pc:docMk/>
            <pc:sldMk cId="2684947872" sldId="297"/>
            <ac:grpSpMk id="352" creationId="{3A56B4F3-2161-A5C1-7FAE-95DF323401D0}"/>
          </ac:grpSpMkLst>
        </pc:grpChg>
        <pc:grpChg chg="del mod">
          <ac:chgData name="Rossana Curci" userId="S::rossana.curci@specialglue.it::0a4e08ef-21fd-48d4-af12-5169d6d9a57a" providerId="AD" clId="Web-{00000000-0000-0000-0000-000000000000}" dt="2026-10-22T07:53:12.285" v="68"/>
          <ac:grpSpMkLst>
            <pc:docMk/>
            <pc:sldMk cId="2684947872" sldId="297"/>
            <ac:grpSpMk id="364" creationId="{75B80DE2-F94D-1AD9-37FF-08ABAEAA3F2C}"/>
          </ac:grpSpMkLst>
        </pc:grpChg>
        <pc:picChg chg="add del">
          <ac:chgData name="Rossana Curci" userId="S::rossana.curci@specialglue.it::0a4e08ef-21fd-48d4-af12-5169d6d9a57a" providerId="AD" clId="Web-{00000000-0000-0000-0000-000000000000}" dt="2026-10-22T07:50:24.504" v="35"/>
          <ac:picMkLst>
            <pc:docMk/>
            <pc:sldMk cId="2684947872" sldId="297"/>
            <ac:picMk id="6" creationId="{64618E1D-293C-3761-8C2C-37E9EB5140DA}"/>
          </ac:picMkLst>
        </pc:picChg>
        <pc:picChg chg="add del">
          <ac:chgData name="Rossana Curci" userId="S::rossana.curci@specialglue.it::0a4e08ef-21fd-48d4-af12-5169d6d9a57a" providerId="AD" clId="Web-{00000000-0000-0000-0000-000000000000}" dt="2026-10-22T07:50:37.270" v="36"/>
          <ac:picMkLst>
            <pc:docMk/>
            <pc:sldMk cId="2684947872" sldId="297"/>
            <ac:picMk id="8" creationId="{E6EDCE87-4BA2-64FB-B852-FF8D7361D1AC}"/>
          </ac:picMkLst>
        </pc:picChg>
        <pc:picChg chg="add ord">
          <ac:chgData name="Rossana Curci" userId="S::rossana.curci@specialglue.it::0a4e08ef-21fd-48d4-af12-5169d6d9a57a" providerId="AD" clId="Web-{00000000-0000-0000-0000-000000000000}" dt="2026-10-22T07:50:05.707" v="13"/>
          <ac:picMkLst>
            <pc:docMk/>
            <pc:sldMk cId="2684947872" sldId="297"/>
            <ac:picMk id="9" creationId="{038C469A-25C2-7AC9-B5BC-67021F0805E8}"/>
          </ac:picMkLst>
        </pc:picChg>
        <pc:picChg chg="add del ord">
          <ac:chgData name="Rossana Curci" userId="S::rossana.curci@specialglue.it::0a4e08ef-21fd-48d4-af12-5169d6d9a57a" providerId="AD" clId="Web-{00000000-0000-0000-0000-000000000000}" dt="2026-10-22T07:50:56.863" v="41"/>
          <ac:picMkLst>
            <pc:docMk/>
            <pc:sldMk cId="2684947872" sldId="297"/>
            <ac:picMk id="11" creationId="{7E455709-AEFB-AD0F-7DA4-1BABDE8A3C82}"/>
          </ac:picMkLst>
        </pc:picChg>
        <pc:picChg chg="add">
          <ac:chgData name="Rossana Curci" userId="S::rossana.curci@specialglue.it::0a4e08ef-21fd-48d4-af12-5169d6d9a57a" providerId="AD" clId="Web-{00000000-0000-0000-0000-000000000000}" dt="2026-10-22T07:51:02.957" v="45"/>
          <ac:picMkLst>
            <pc:docMk/>
            <pc:sldMk cId="2684947872" sldId="297"/>
            <ac:picMk id="15" creationId="{14194F2F-9512-3B0F-D4A9-515A8BB60AC9}"/>
          </ac:picMkLst>
        </pc:picChg>
        <pc:picChg chg="del">
          <ac:chgData name="Rossana Curci" userId="S::rossana.curci@specialglue.it::0a4e08ef-21fd-48d4-af12-5169d6d9a57a" providerId="AD" clId="Web-{00000000-0000-0000-0000-000000000000}" dt="2026-10-22T07:49:23.301" v="7"/>
          <ac:picMkLst>
            <pc:docMk/>
            <pc:sldMk cId="2684947872" sldId="297"/>
            <ac:picMk id="347" creationId="{64618E1D-293C-3761-8C2C-37E9EB5140DA}"/>
          </ac:picMkLst>
        </pc:picChg>
        <pc:picChg chg="ord">
          <ac:chgData name="Rossana Curci" userId="S::rossana.curci@specialglue.it::0a4e08ef-21fd-48d4-af12-5169d6d9a57a" providerId="AD" clId="Web-{00000000-0000-0000-0000-000000000000}" dt="2026-10-22T07:50:15.223" v="34"/>
          <ac:picMkLst>
            <pc:docMk/>
            <pc:sldMk cId="2684947872" sldId="297"/>
            <ac:picMk id="356" creationId="{EE3B075B-E08C-BFC9-C5EE-621E89834AC1}"/>
          </ac:picMkLst>
        </pc:picChg>
      </pc:sldChg>
      <pc:sldChg chg="del">
        <pc:chgData name="Rossana Curci" userId="S::rossana.curci@specialglue.it::0a4e08ef-21fd-48d4-af12-5169d6d9a57a" providerId="AD" clId="Web-{00000000-0000-0000-0000-000000000000}" dt="2026-10-22T07:57:49.816" v="132"/>
        <pc:sldMkLst>
          <pc:docMk/>
          <pc:sldMk cId="1228701223" sldId="298"/>
        </pc:sldMkLst>
      </pc:sldChg>
      <pc:sldChg chg="del">
        <pc:chgData name="Rossana Curci" userId="S::rossana.curci@specialglue.it::0a4e08ef-21fd-48d4-af12-5169d6d9a57a" providerId="AD" clId="Web-{00000000-0000-0000-0000-000000000000}" dt="2026-10-22T07:58:10.050" v="133"/>
        <pc:sldMkLst>
          <pc:docMk/>
          <pc:sldMk cId="1761903905" sldId="300"/>
        </pc:sldMkLst>
      </pc:sldChg>
      <pc:sldChg chg="add delAnim">
        <pc:chgData name="Rossana Curci" userId="S::rossana.curci@specialglue.it::0a4e08ef-21fd-48d4-af12-5169d6d9a57a" providerId="AD" clId="Web-{00000000-0000-0000-0000-000000000000}" dt="2026-10-22T07:59:17.316" v="140"/>
        <pc:sldMkLst>
          <pc:docMk/>
          <pc:sldMk cId="3578885137" sldId="301"/>
        </pc:sldMkLst>
      </pc:sldChg>
      <pc:sldChg chg="add delAnim">
        <pc:chgData name="Rossana Curci" userId="S::rossana.curci@specialglue.it::0a4e08ef-21fd-48d4-af12-5169d6d9a57a" providerId="AD" clId="Web-{00000000-0000-0000-0000-000000000000}" dt="2026-10-22T07:59:26.425" v="146"/>
        <pc:sldMkLst>
          <pc:docMk/>
          <pc:sldMk cId="2193605302" sldId="302"/>
        </pc:sldMkLst>
      </pc:sldChg>
    </pc:docChg>
  </pc:docChgLst>
  <pc:docChgLst>
    <pc:chgData name="Rossana Curci" userId="S::rossana.curci@specialglue.it::0a4e08ef-21fd-48d4-af12-5169d6d9a57a" providerId="AD" clId="Web-{04C9636E-EACF-3484-30D9-9FC6FE4E4A87}"/>
    <pc:docChg chg="modSld">
      <pc:chgData name="Rossana Curci" userId="S::rossana.curci@specialglue.it::0a4e08ef-21fd-48d4-af12-5169d6d9a57a" providerId="AD" clId="Web-{04C9636E-EACF-3484-30D9-9FC6FE4E4A87}" dt="2026-10-22T08:18:56.093" v="5"/>
      <pc:docMkLst>
        <pc:docMk/>
      </pc:docMkLst>
      <pc:sldChg chg="delAnim">
        <pc:chgData name="Rossana Curci" userId="S::rossana.curci@specialglue.it::0a4e08ef-21fd-48d4-af12-5169d6d9a57a" providerId="AD" clId="Web-{04C9636E-EACF-3484-30D9-9FC6FE4E4A87}" dt="2026-10-22T08:18:56.093" v="5"/>
        <pc:sldMkLst>
          <pc:docMk/>
          <pc:sldMk cId="0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h5341897bf32fee8a_1_2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h5341897bf32fee8a_1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h5341897bf32fee8a_1_2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h5341897bf32fee8a_1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>
          <a:extLst>
            <a:ext uri="{FF2B5EF4-FFF2-40B4-BE49-F238E27FC236}">
              <a16:creationId xmlns:a16="http://schemas.microsoft.com/office/drawing/2014/main" id="{4330CBB1-4C0E-EE36-8E48-CCD5E3ECF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2:notes">
            <a:extLst>
              <a:ext uri="{FF2B5EF4-FFF2-40B4-BE49-F238E27FC236}">
                <a16:creationId xmlns:a16="http://schemas.microsoft.com/office/drawing/2014/main" id="{4E5F302C-BFC2-2DE8-3491-BF53BA830A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12:notes">
            <a:extLst>
              <a:ext uri="{FF2B5EF4-FFF2-40B4-BE49-F238E27FC236}">
                <a16:creationId xmlns:a16="http://schemas.microsoft.com/office/drawing/2014/main" id="{4FC03E73-986A-03D4-3364-967114ECA7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491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>
          <a:extLst>
            <a:ext uri="{FF2B5EF4-FFF2-40B4-BE49-F238E27FC236}">
              <a16:creationId xmlns:a16="http://schemas.microsoft.com/office/drawing/2014/main" id="{E1F94109-880E-AC42-B1BF-D749E9ED3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2:notes">
            <a:extLst>
              <a:ext uri="{FF2B5EF4-FFF2-40B4-BE49-F238E27FC236}">
                <a16:creationId xmlns:a16="http://schemas.microsoft.com/office/drawing/2014/main" id="{870418BE-2DF8-1005-5AD5-66905657A6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12:notes">
            <a:extLst>
              <a:ext uri="{FF2B5EF4-FFF2-40B4-BE49-F238E27FC236}">
                <a16:creationId xmlns:a16="http://schemas.microsoft.com/office/drawing/2014/main" id="{669FF726-1213-7E16-0F7D-DCE5A08FF0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6588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>
          <a:extLst>
            <a:ext uri="{FF2B5EF4-FFF2-40B4-BE49-F238E27FC236}">
              <a16:creationId xmlns:a16="http://schemas.microsoft.com/office/drawing/2014/main" id="{3597B213-12CA-15E8-0145-CF8C0779A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h5341897bf32fee8a_1_236:notes">
            <a:extLst>
              <a:ext uri="{FF2B5EF4-FFF2-40B4-BE49-F238E27FC236}">
                <a16:creationId xmlns:a16="http://schemas.microsoft.com/office/drawing/2014/main" id="{93DE6062-A217-B569-38C3-72AA8B5641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h5341897bf32fee8a_1_236:notes">
            <a:extLst>
              <a:ext uri="{FF2B5EF4-FFF2-40B4-BE49-F238E27FC236}">
                <a16:creationId xmlns:a16="http://schemas.microsoft.com/office/drawing/2014/main" id="{DC0505E8-BA12-A084-4478-2B091128E9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7553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>
          <a:extLst>
            <a:ext uri="{FF2B5EF4-FFF2-40B4-BE49-F238E27FC236}">
              <a16:creationId xmlns:a16="http://schemas.microsoft.com/office/drawing/2014/main" id="{537DA1FA-A15D-727C-E05E-0EA720576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2:notes">
            <a:extLst>
              <a:ext uri="{FF2B5EF4-FFF2-40B4-BE49-F238E27FC236}">
                <a16:creationId xmlns:a16="http://schemas.microsoft.com/office/drawing/2014/main" id="{7E6EFFFB-EAD9-D1EB-8E3B-D64D812CF9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12:notes">
            <a:extLst>
              <a:ext uri="{FF2B5EF4-FFF2-40B4-BE49-F238E27FC236}">
                <a16:creationId xmlns:a16="http://schemas.microsoft.com/office/drawing/2014/main" id="{2669BD65-F392-DF89-EEF6-46DC8A5871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9591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>
          <a:extLst>
            <a:ext uri="{FF2B5EF4-FFF2-40B4-BE49-F238E27FC236}">
              <a16:creationId xmlns:a16="http://schemas.microsoft.com/office/drawing/2014/main" id="{2CA16739-1355-6774-348D-5F936AFF1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h5341897bf32fee8a_1_227:notes">
            <a:extLst>
              <a:ext uri="{FF2B5EF4-FFF2-40B4-BE49-F238E27FC236}">
                <a16:creationId xmlns:a16="http://schemas.microsoft.com/office/drawing/2014/main" id="{4EEDC091-006B-DDD0-3281-C0273E45C6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h5341897bf32fee8a_1_227:notes">
            <a:extLst>
              <a:ext uri="{FF2B5EF4-FFF2-40B4-BE49-F238E27FC236}">
                <a16:creationId xmlns:a16="http://schemas.microsoft.com/office/drawing/2014/main" id="{24DDA342-E5E9-289A-E162-13813C7449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9897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>
          <a:extLst>
            <a:ext uri="{FF2B5EF4-FFF2-40B4-BE49-F238E27FC236}">
              <a16:creationId xmlns:a16="http://schemas.microsoft.com/office/drawing/2014/main" id="{5FF555A9-8F16-F4B3-FF0E-86F5DFADD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h5341897bf32fee8a_1_236:notes">
            <a:extLst>
              <a:ext uri="{FF2B5EF4-FFF2-40B4-BE49-F238E27FC236}">
                <a16:creationId xmlns:a16="http://schemas.microsoft.com/office/drawing/2014/main" id="{98CF77FE-E320-CEF6-98F0-1183047439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h5341897bf32fee8a_1_236:notes">
            <a:extLst>
              <a:ext uri="{FF2B5EF4-FFF2-40B4-BE49-F238E27FC236}">
                <a16:creationId xmlns:a16="http://schemas.microsoft.com/office/drawing/2014/main" id="{70039218-5549-8E57-AD49-7A1A753A5D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1053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>
          <a:extLst>
            <a:ext uri="{FF2B5EF4-FFF2-40B4-BE49-F238E27FC236}">
              <a16:creationId xmlns:a16="http://schemas.microsoft.com/office/drawing/2014/main" id="{3BA6CB1A-41A6-F635-D3A4-3F3C6A1FB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h5341897bf32fee8a_1_227:notes">
            <a:extLst>
              <a:ext uri="{FF2B5EF4-FFF2-40B4-BE49-F238E27FC236}">
                <a16:creationId xmlns:a16="http://schemas.microsoft.com/office/drawing/2014/main" id="{8B0B42FE-9F84-BF05-CF71-37BDF42884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h5341897bf32fee8a_1_227:notes">
            <a:extLst>
              <a:ext uri="{FF2B5EF4-FFF2-40B4-BE49-F238E27FC236}">
                <a16:creationId xmlns:a16="http://schemas.microsoft.com/office/drawing/2014/main" id="{AFA2E9A2-D745-C393-5ABF-B44A0CFB85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2583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3" title="logoFCP.png"/>
          <p:cNvPicPr preferRelativeResize="0"/>
          <p:nvPr/>
        </p:nvPicPr>
        <p:blipFill rotWithShape="1">
          <a:blip r:embed="rId4">
            <a:alphaModFix/>
          </a:blip>
          <a:srcRect l="22882" t="23734" r="22882" b="28807"/>
          <a:stretch/>
        </p:blipFill>
        <p:spPr>
          <a:xfrm>
            <a:off x="8855275" y="5247718"/>
            <a:ext cx="3067152" cy="150962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3"/>
          <p:cNvSpPr/>
          <p:nvPr/>
        </p:nvSpPr>
        <p:spPr>
          <a:xfrm rot="-1417017">
            <a:off x="1938965" y="-2983600"/>
            <a:ext cx="11793470" cy="8824622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1" name="Google Shape;251;p33" title="ragazza.png"/>
          <p:cNvPicPr preferRelativeResize="0"/>
          <p:nvPr/>
        </p:nvPicPr>
        <p:blipFill rotWithShape="1">
          <a:blip r:embed="rId5">
            <a:alphaModFix/>
          </a:blip>
          <a:srcRect t="4425" r="46723"/>
          <a:stretch/>
        </p:blipFill>
        <p:spPr>
          <a:xfrm>
            <a:off x="0" y="1592850"/>
            <a:ext cx="3198950" cy="526515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3"/>
          <p:cNvSpPr txBox="1"/>
          <p:nvPr/>
        </p:nvSpPr>
        <p:spPr>
          <a:xfrm>
            <a:off x="2146820" y="4"/>
            <a:ext cx="7862400" cy="77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0000" b="1">
                <a:solidFill>
                  <a:srgbClr val="F18A10"/>
                </a:solidFill>
              </a:rPr>
              <a:t>1</a:t>
            </a:r>
            <a:endParaRPr sz="50000">
              <a:solidFill>
                <a:srgbClr val="F18A1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3"/>
          <p:cNvSpPr txBox="1"/>
          <p:nvPr/>
        </p:nvSpPr>
        <p:spPr>
          <a:xfrm rot="20183982">
            <a:off x="5591720" y="1525660"/>
            <a:ext cx="8225473" cy="250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86666"/>
              </a:lnSpc>
            </a:pPr>
            <a:r>
              <a:rPr lang="it-IT" sz="6000" b="1" dirty="0">
                <a:solidFill>
                  <a:schemeClr val="lt1"/>
                </a:solidFill>
                <a:latin typeface="Montserrat"/>
                <a:sym typeface="Montserrat"/>
              </a:rPr>
              <a:t>DOVE </a:t>
            </a:r>
            <a:br>
              <a:rPr lang="it-IT" sz="6000" b="1" dirty="0">
                <a:solidFill>
                  <a:schemeClr val="lt1"/>
                </a:solidFill>
                <a:latin typeface="Montserrat"/>
                <a:sym typeface="Montserrat"/>
              </a:rPr>
            </a:br>
            <a:r>
              <a:rPr lang="it-IT" sz="6000" b="1">
                <a:solidFill>
                  <a:schemeClr val="lt1"/>
                </a:solidFill>
                <a:latin typeface="Montserrat"/>
                <a:sym typeface="Montserrat"/>
              </a:rPr>
              <a:t>ERAVAMO </a:t>
            </a:r>
            <a:r>
              <a:rPr lang="it-IT" sz="6000" b="1" dirty="0">
                <a:solidFill>
                  <a:schemeClr val="lt1"/>
                </a:solidFill>
                <a:latin typeface="Montserrat"/>
                <a:sym typeface="Montserrat"/>
              </a:rPr>
              <a:t>RIMASTI? </a:t>
            </a:r>
            <a:endParaRPr sz="1200" dirty="0">
              <a:solidFill>
                <a:schemeClr val="lt1"/>
              </a:solidFill>
            </a:endParaRPr>
          </a:p>
        </p:txBody>
      </p:sp>
      <p:pic>
        <p:nvPicPr>
          <p:cNvPr id="254" name="Google Shape;25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4" title="sfondotagliato.png"/>
          <p:cNvPicPr preferRelativeResize="0"/>
          <p:nvPr/>
        </p:nvPicPr>
        <p:blipFill rotWithShape="1">
          <a:blip r:embed="rId3">
            <a:alphaModFix/>
          </a:blip>
          <a:srcRect r="64078"/>
          <a:stretch/>
        </p:blipFill>
        <p:spPr>
          <a:xfrm>
            <a:off x="-204625" y="0"/>
            <a:ext cx="42529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4"/>
          <p:cNvSpPr txBox="1"/>
          <p:nvPr/>
        </p:nvSpPr>
        <p:spPr>
          <a:xfrm>
            <a:off x="2065357" y="1126750"/>
            <a:ext cx="9534764" cy="1855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021835"/>
                </a:solidFill>
                <a:latin typeface="Montserrat"/>
                <a:sym typeface="Montserrat"/>
              </a:rPr>
              <a:t>RADIOPLUS+ 2024  - IMPRESCINDIBILITA’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dirty="0"/>
          </a:p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LA RADIO COME MEZZO IMPRESCINDIBILE NELLE PIANIFICAZIONI</a:t>
            </a:r>
            <a:endParaRPr lang="it-IT" dirty="0"/>
          </a:p>
        </p:txBody>
      </p:sp>
      <p:pic>
        <p:nvPicPr>
          <p:cNvPr id="262" name="Google Shape;262;p34" title="logoFCP_ner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66250" y="0"/>
            <a:ext cx="2790542" cy="156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4"/>
          <p:cNvSpPr/>
          <p:nvPr/>
        </p:nvSpPr>
        <p:spPr>
          <a:xfrm rot="-1417011">
            <a:off x="6590685" y="6125940"/>
            <a:ext cx="6523911" cy="1832956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66238" y="6217700"/>
            <a:ext cx="2178576" cy="30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4"/>
          <p:cNvSpPr/>
          <p:nvPr/>
        </p:nvSpPr>
        <p:spPr>
          <a:xfrm rot="-1417011">
            <a:off x="-2569565" y="-884935"/>
            <a:ext cx="6523911" cy="1832956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6" name="Google Shape;266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>
          <a:extLst>
            <a:ext uri="{FF2B5EF4-FFF2-40B4-BE49-F238E27FC236}">
              <a16:creationId xmlns:a16="http://schemas.microsoft.com/office/drawing/2014/main" id="{00FC743F-3937-6B08-70E5-2165A5106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347;p40">
            <a:extLst>
              <a:ext uri="{FF2B5EF4-FFF2-40B4-BE49-F238E27FC236}">
                <a16:creationId xmlns:a16="http://schemas.microsoft.com/office/drawing/2014/main" id="{038C469A-25C2-7AC9-B5BC-67021F0805E8}"/>
              </a:ext>
            </a:extLst>
          </p:cNvPr>
          <p:cNvPicPr preferRelativeResize="0"/>
          <p:nvPr/>
        </p:nvPicPr>
        <p:blipFill rotWithShape="1">
          <a:blip r:embed="rId3"/>
          <a:srcRect t="2223" b="2223"/>
          <a:stretch/>
        </p:blipFill>
        <p:spPr>
          <a:xfrm>
            <a:off x="7416800" y="0"/>
            <a:ext cx="4789899" cy="6865367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0">
            <a:extLst>
              <a:ext uri="{FF2B5EF4-FFF2-40B4-BE49-F238E27FC236}">
                <a16:creationId xmlns:a16="http://schemas.microsoft.com/office/drawing/2014/main" id="{4AA69637-68D4-0CDA-4539-AD981C8904CF}"/>
              </a:ext>
            </a:extLst>
          </p:cNvPr>
          <p:cNvSpPr txBox="1"/>
          <p:nvPr/>
        </p:nvSpPr>
        <p:spPr>
          <a:xfrm>
            <a:off x="554148" y="1354000"/>
            <a:ext cx="540857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2024 – EVIDENZE </a:t>
            </a:r>
            <a:endParaRPr dirty="0"/>
          </a:p>
        </p:txBody>
      </p:sp>
      <p:pic>
        <p:nvPicPr>
          <p:cNvPr id="350" name="Google Shape;350;p40" title="logoFCP_nero.png">
            <a:extLst>
              <a:ext uri="{FF2B5EF4-FFF2-40B4-BE49-F238E27FC236}">
                <a16:creationId xmlns:a16="http://schemas.microsoft.com/office/drawing/2014/main" id="{71135174-EBB0-D208-68F9-1492F1DB804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5032"/>
          <a:stretch/>
        </p:blipFill>
        <p:spPr>
          <a:xfrm>
            <a:off x="-2" y="0"/>
            <a:ext cx="2092051" cy="15696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25C353B-BD3F-62C5-1C28-F94961768579}"/>
              </a:ext>
            </a:extLst>
          </p:cNvPr>
          <p:cNvSpPr txBox="1"/>
          <p:nvPr/>
        </p:nvSpPr>
        <p:spPr>
          <a:xfrm>
            <a:off x="553682" y="2100196"/>
            <a:ext cx="5532702" cy="418576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indent="-342900">
              <a:buFont typeface="Arial" panose="020B0604020202020204" pitchFamily="34" charset="0"/>
              <a:buChar char="•"/>
            </a:pPr>
            <a:r>
              <a:rPr lang="it-IT" b="1" dirty="0"/>
              <a:t>LA RADIO È ECUMENICA</a:t>
            </a:r>
            <a:r>
              <a:rPr lang="it-IT" b="1" dirty="0">
                <a:effectLst/>
                <a:latin typeface="Arial"/>
              </a:rPr>
              <a:t>:</a:t>
            </a:r>
            <a:r>
              <a:rPr lang="it-IT" dirty="0">
                <a:effectLst/>
                <a:latin typeface="Arial"/>
              </a:rPr>
              <a:t> Mezzo di massa eccezionale, con una penetrazione record del </a:t>
            </a:r>
            <a:r>
              <a:rPr lang="it-IT" b="1" dirty="0">
                <a:effectLst/>
                <a:latin typeface="Arial"/>
              </a:rPr>
              <a:t>77,1% sul </a:t>
            </a:r>
            <a:r>
              <a:rPr lang="it-IT" b="1">
                <a:effectLst/>
                <a:latin typeface="Arial"/>
              </a:rPr>
              <a:t>core target commercialmente attivo (25-54 anni)</a:t>
            </a:r>
            <a:br>
              <a:rPr lang="it-IT" b="1" dirty="0"/>
            </a:br>
            <a:endParaRPr lang="it-IT" dirty="0">
              <a:effectLst/>
              <a:latin typeface="Arial"/>
            </a:endParaRPr>
          </a:p>
          <a:p>
            <a:pPr indent="-342900">
              <a:buFont typeface="Arial" panose="020B0604020202020204" pitchFamily="34" charset="0"/>
              <a:buChar char="•"/>
            </a:pPr>
            <a:r>
              <a:rPr lang="it-IT" b="1" dirty="0"/>
              <a:t>LA RADIO È CONTEMPORANEA:</a:t>
            </a:r>
            <a:r>
              <a:rPr lang="it-IT" dirty="0">
                <a:effectLst/>
                <a:latin typeface="Arial"/>
              </a:rPr>
              <a:t> Cresce l'ascolto su </a:t>
            </a:r>
            <a:r>
              <a:rPr lang="it-IT" b="1" dirty="0">
                <a:effectLst/>
                <a:latin typeface="Arial"/>
              </a:rPr>
              <a:t>nuovi device (+57 min dal 2018)</a:t>
            </a:r>
            <a:r>
              <a:rPr lang="it-IT" dirty="0">
                <a:effectLst/>
                <a:latin typeface="Arial"/>
              </a:rPr>
              <a:t>. L'autoradio domina, ma smart speaker, smartphone e PC/tablet coprono oltre il 20% del tempo speso. </a:t>
            </a:r>
          </a:p>
          <a:p>
            <a:pPr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indent="-342900">
              <a:buFont typeface="Arial" panose="020B0604020202020204" pitchFamily="34" charset="0"/>
              <a:buChar char="•"/>
            </a:pPr>
            <a:r>
              <a:rPr lang="it-IT" b="1" dirty="0"/>
              <a:t>LA RADIO È ASCOLTO CONTINUO</a:t>
            </a:r>
            <a:r>
              <a:rPr lang="it-IT" b="1" dirty="0">
                <a:effectLst/>
                <a:latin typeface="Arial"/>
              </a:rPr>
              <a:t>:</a:t>
            </a:r>
            <a:r>
              <a:rPr lang="it-IT" dirty="0">
                <a:effectLst/>
                <a:latin typeface="Arial"/>
              </a:rPr>
              <a:t> Presenza costante durante l'arco della giornata: dal </a:t>
            </a:r>
            <a:r>
              <a:rPr lang="it-IT" dirty="0" err="1">
                <a:effectLst/>
                <a:latin typeface="Arial"/>
              </a:rPr>
              <a:t>peak</a:t>
            </a:r>
            <a:r>
              <a:rPr lang="it-IT" dirty="0">
                <a:effectLst/>
                <a:latin typeface="Arial"/>
              </a:rPr>
              <a:t> time mattutino dell'auto alla continuità d'ascolto su altri device in casa/ufficio. </a:t>
            </a:r>
          </a:p>
          <a:p>
            <a:pPr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indent="-342900">
              <a:buFont typeface="Arial" panose="020B0604020202020204" pitchFamily="34" charset="0"/>
              <a:buChar char="•"/>
            </a:pPr>
            <a:r>
              <a:rPr lang="it-IT" b="1" dirty="0"/>
              <a:t>LA RADIO HA UN PUBBLICO SMART</a:t>
            </a:r>
            <a:r>
              <a:rPr lang="it-IT" b="1" dirty="0">
                <a:effectLst/>
                <a:latin typeface="Arial"/>
              </a:rPr>
              <a:t>:</a:t>
            </a:r>
            <a:r>
              <a:rPr lang="it-IT" dirty="0">
                <a:effectLst/>
                <a:latin typeface="Arial"/>
              </a:rPr>
              <a:t> Raggiunge ascoltatori attivi, curiosi e "Shopper 2.0" con indici di affinità superiori rispetto alla media della popolazione su professionisti e innovatori. </a:t>
            </a:r>
          </a:p>
          <a:p>
            <a:pPr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indent="-342900">
              <a:buFont typeface="Arial" panose="020B0604020202020204" pitchFamily="34" charset="0"/>
              <a:buChar char="•"/>
            </a:pPr>
            <a:r>
              <a:rPr lang="it-IT" b="1" dirty="0">
                <a:effectLst/>
                <a:latin typeface="Arial"/>
              </a:rPr>
              <a:t>È </a:t>
            </a:r>
            <a:r>
              <a:rPr lang="it-IT" b="1" dirty="0"/>
              <a:t>IL COMPLEMENTO NECESSARIO DEL MEDIA MIX</a:t>
            </a:r>
            <a:r>
              <a:rPr lang="it-IT" b="1" dirty="0">
                <a:effectLst/>
                <a:latin typeface="Arial"/>
              </a:rPr>
              <a:t>:</a:t>
            </a:r>
            <a:r>
              <a:rPr lang="it-IT" dirty="0">
                <a:effectLst/>
                <a:latin typeface="Arial"/>
              </a:rPr>
              <a:t> Intercetta i </a:t>
            </a:r>
            <a:r>
              <a:rPr lang="it-IT" i="1" dirty="0">
                <a:effectLst/>
                <a:latin typeface="Arial"/>
              </a:rPr>
              <a:t>Light TV </a:t>
            </a:r>
            <a:r>
              <a:rPr lang="it-IT" i="1" dirty="0" err="1">
                <a:effectLst/>
                <a:latin typeface="Arial"/>
              </a:rPr>
              <a:t>Viewers</a:t>
            </a:r>
            <a:r>
              <a:rPr lang="it-IT" dirty="0">
                <a:effectLst/>
                <a:latin typeface="Arial"/>
              </a:rPr>
              <a:t> (il 41% ha tra i 20 e i 44 anni e alta scolarizzazione/occupazione) che non guardano la TV tradizionale.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D73EAF8-D877-2195-8363-6070D5ED42E7}"/>
              </a:ext>
            </a:extLst>
          </p:cNvPr>
          <p:cNvSpPr txBox="1"/>
          <p:nvPr/>
        </p:nvSpPr>
        <p:spPr>
          <a:xfrm>
            <a:off x="701749" y="6546841"/>
            <a:ext cx="2076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*Fonte: </a:t>
            </a:r>
            <a:r>
              <a:rPr lang="it-IT" dirty="0" err="1"/>
              <a:t>RadioPlus</a:t>
            </a:r>
            <a:r>
              <a:rPr lang="it-IT" dirty="0"/>
              <a:t> 2024</a:t>
            </a:r>
          </a:p>
        </p:txBody>
      </p:sp>
      <p:sp>
        <p:nvSpPr>
          <p:cNvPr id="13" name="Google Shape;263;p34">
            <a:extLst>
              <a:ext uri="{FF2B5EF4-FFF2-40B4-BE49-F238E27FC236}">
                <a16:creationId xmlns:a16="http://schemas.microsoft.com/office/drawing/2014/main" id="{0A8D5328-4DA9-8BBF-BF46-82E3A869C097}"/>
              </a:ext>
            </a:extLst>
          </p:cNvPr>
          <p:cNvSpPr/>
          <p:nvPr/>
        </p:nvSpPr>
        <p:spPr>
          <a:xfrm rot="20182989">
            <a:off x="6590685" y="6125940"/>
            <a:ext cx="6523911" cy="1832956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" name="Google Shape;264;p34" descr="Immagine che contiene Elementi grafici, Carattere, grafica, testo&#10;&#10;Il contenuto generato dall&amp;#39;IA potrebbe non essere corretto.">
            <a:extLst>
              <a:ext uri="{FF2B5EF4-FFF2-40B4-BE49-F238E27FC236}">
                <a16:creationId xmlns:a16="http://schemas.microsoft.com/office/drawing/2014/main" id="{14194F2F-9512-3B0F-D4A9-515A8BB60AC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66238" y="6217700"/>
            <a:ext cx="2178576" cy="308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4947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>
          <a:extLst>
            <a:ext uri="{FF2B5EF4-FFF2-40B4-BE49-F238E27FC236}">
              <a16:creationId xmlns:a16="http://schemas.microsoft.com/office/drawing/2014/main" id="{935ED6BF-AE60-9DB8-B04B-AA77E2A77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40" title="logoFCP_nero.png">
            <a:extLst>
              <a:ext uri="{FF2B5EF4-FFF2-40B4-BE49-F238E27FC236}">
                <a16:creationId xmlns:a16="http://schemas.microsoft.com/office/drawing/2014/main" id="{4CBA44B3-EF07-7CA5-2D3C-99270FA890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5032"/>
          <a:stretch/>
        </p:blipFill>
        <p:spPr>
          <a:xfrm>
            <a:off x="-2" y="0"/>
            <a:ext cx="2092051" cy="15696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98D4EA6-6662-F176-3BB5-444DAED51E40}"/>
              </a:ext>
            </a:extLst>
          </p:cNvPr>
          <p:cNvSpPr txBox="1"/>
          <p:nvPr/>
        </p:nvSpPr>
        <p:spPr>
          <a:xfrm>
            <a:off x="695956" y="2266907"/>
            <a:ext cx="5794305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indent="-342900">
              <a:buFont typeface="Arial" panose="020B0604020202020204" pitchFamily="34" charset="0"/>
              <a:buChar char="•"/>
            </a:pPr>
            <a:r>
              <a:rPr lang="it-IT" b="1" dirty="0">
                <a:effectLst/>
                <a:latin typeface="Arial"/>
              </a:rPr>
              <a:t>È </a:t>
            </a:r>
            <a:r>
              <a:rPr lang="it-IT" b="1" dirty="0"/>
              <a:t>UN BRAND BUILDER</a:t>
            </a:r>
            <a:r>
              <a:rPr lang="it-IT" b="1" dirty="0">
                <a:effectLst/>
                <a:latin typeface="Arial"/>
              </a:rPr>
              <a:t>:</a:t>
            </a:r>
            <a:r>
              <a:rPr lang="it-IT" dirty="0">
                <a:effectLst/>
                <a:latin typeface="Arial"/>
              </a:rPr>
              <a:t> Aggiunge valore a tutti i livelli del </a:t>
            </a:r>
            <a:r>
              <a:rPr lang="it-IT" dirty="0" err="1">
                <a:effectLst/>
                <a:latin typeface="Arial"/>
              </a:rPr>
              <a:t>funnel</a:t>
            </a:r>
            <a:endParaRPr lang="it-IT" dirty="0">
              <a:effectLst/>
              <a:latin typeface="Arial"/>
            </a:endParaRPr>
          </a:p>
          <a:p>
            <a:pPr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indent="-342900">
              <a:buFont typeface="Arial" panose="020B0604020202020204" pitchFamily="34" charset="0"/>
              <a:buChar char="•"/>
            </a:pPr>
            <a:r>
              <a:rPr lang="it-IT" b="1" dirty="0"/>
              <a:t>SPINGE IL DRIVE TO STORE</a:t>
            </a:r>
            <a:r>
              <a:rPr lang="it-IT" b="1" dirty="0">
                <a:effectLst/>
                <a:latin typeface="Arial"/>
              </a:rPr>
              <a:t>:</a:t>
            </a:r>
            <a:r>
              <a:rPr lang="it-IT" dirty="0">
                <a:effectLst/>
                <a:latin typeface="Arial"/>
              </a:rPr>
              <a:t> Un incremento di budget radio in campagne retail genera </a:t>
            </a:r>
            <a:r>
              <a:rPr lang="it-IT" dirty="0"/>
              <a:t>un incremento delle vendite </a:t>
            </a:r>
            <a:r>
              <a:rPr lang="it-IT" dirty="0" err="1"/>
              <a:t>piu’</a:t>
            </a:r>
            <a:r>
              <a:rPr lang="it-IT" dirty="0"/>
              <a:t> che proporzionale </a:t>
            </a:r>
            <a:r>
              <a:rPr lang="it-IT" dirty="0">
                <a:effectLst/>
                <a:latin typeface="Arial"/>
              </a:rPr>
              <a:t>(online/offline) e del traffico pedonale. </a:t>
            </a:r>
          </a:p>
          <a:p>
            <a:pPr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indent="-342900">
              <a:buFont typeface="Arial" panose="020B0604020202020204" pitchFamily="34" charset="0"/>
              <a:buChar char="•"/>
            </a:pPr>
            <a:r>
              <a:rPr lang="it-IT" b="1" dirty="0"/>
              <a:t>LA RADIO RENDE </a:t>
            </a:r>
            <a:r>
              <a:rPr lang="it-IT" b="1" dirty="0">
                <a:effectLst/>
                <a:latin typeface="Arial"/>
              </a:rPr>
              <a:t>(ROI </a:t>
            </a:r>
            <a:r>
              <a:rPr lang="it-IT" b="1" dirty="0"/>
              <a:t>ELEVATO</a:t>
            </a:r>
            <a:r>
              <a:rPr lang="it-IT" b="1" dirty="0">
                <a:effectLst/>
                <a:latin typeface="Arial"/>
              </a:rPr>
              <a:t>):</a:t>
            </a:r>
            <a:r>
              <a:rPr lang="it-IT" dirty="0">
                <a:effectLst/>
                <a:latin typeface="Arial"/>
              </a:rPr>
              <a:t> In settori come </a:t>
            </a:r>
            <a:r>
              <a:rPr lang="it-IT" i="1" dirty="0">
                <a:effectLst/>
                <a:latin typeface="Arial"/>
              </a:rPr>
              <a:t>Retail</a:t>
            </a:r>
            <a:r>
              <a:rPr lang="it-IT" dirty="0">
                <a:effectLst/>
                <a:latin typeface="Arial"/>
              </a:rPr>
              <a:t> e </a:t>
            </a:r>
            <a:r>
              <a:rPr lang="it-IT" i="1" dirty="0">
                <a:effectLst/>
                <a:latin typeface="Arial"/>
              </a:rPr>
              <a:t>Beauty</a:t>
            </a:r>
            <a:r>
              <a:rPr lang="it-IT" dirty="0">
                <a:effectLst/>
                <a:latin typeface="Arial"/>
              </a:rPr>
              <a:t>, il dato di vendita è sempre superiore rispetto al peso della radio nel media mix anche in settori che faticano a rinunciare alla comunicazione visual. </a:t>
            </a:r>
          </a:p>
          <a:p>
            <a:pPr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indent="-342900">
              <a:buFont typeface="Arial" panose="020B0604020202020204" pitchFamily="34" charset="0"/>
              <a:buChar char="•"/>
            </a:pPr>
            <a:r>
              <a:rPr lang="it-IT" b="1" dirty="0"/>
              <a:t>LA RADIO È ESPERIENZA</a:t>
            </a:r>
            <a:r>
              <a:rPr lang="it-IT" b="1" dirty="0">
                <a:effectLst/>
                <a:latin typeface="Arial"/>
              </a:rPr>
              <a:t>:</a:t>
            </a:r>
            <a:r>
              <a:rPr lang="it-IT" dirty="0">
                <a:effectLst/>
                <a:latin typeface="Arial"/>
              </a:rPr>
              <a:t> Forte presenza sul territorio con 15 milioni di persone coinvolte nei grandi eventi live. </a:t>
            </a:r>
          </a:p>
          <a:p>
            <a:pPr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indent="-342900">
              <a:buFont typeface="Arial" panose="020B0604020202020204" pitchFamily="34" charset="0"/>
              <a:buChar char="•"/>
            </a:pPr>
            <a:r>
              <a:rPr lang="it-IT" b="1" dirty="0"/>
              <a:t>LA RADIO ACCENDE LA MENTE</a:t>
            </a:r>
            <a:r>
              <a:rPr lang="it-IT" b="1" dirty="0">
                <a:effectLst/>
                <a:latin typeface="Arial"/>
              </a:rPr>
              <a:t>:</a:t>
            </a:r>
            <a:r>
              <a:rPr lang="it-IT" dirty="0">
                <a:effectLst/>
                <a:latin typeface="Arial"/>
              </a:rPr>
              <a:t> Genera </a:t>
            </a:r>
            <a:r>
              <a:rPr lang="it-IT" i="1" dirty="0" err="1">
                <a:effectLst/>
                <a:latin typeface="Arial"/>
              </a:rPr>
              <a:t>Attention</a:t>
            </a:r>
            <a:r>
              <a:rPr lang="it-IT" dirty="0">
                <a:effectLst/>
                <a:latin typeface="Arial"/>
              </a:rPr>
              <a:t> ed emozioni; l'ascolto radiofonico incrementa del </a:t>
            </a:r>
            <a:r>
              <a:rPr lang="it-IT" b="1" dirty="0">
                <a:effectLst/>
                <a:latin typeface="Arial"/>
              </a:rPr>
              <a:t>+60/70% l'attenzione verso la TV</a:t>
            </a:r>
            <a:r>
              <a:rPr lang="it-IT" dirty="0">
                <a:effectLst/>
                <a:latin typeface="Arial"/>
              </a:rPr>
              <a:t> nelle pianificazioni sinergiche e velocizza il riconoscimento delle parole (+22%). </a:t>
            </a:r>
            <a:endParaRPr lang="it-IT" dirty="0">
              <a:effectLst/>
              <a:latin typeface="Google Sans Text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A57D528-F18D-A294-3639-A1EEAC056800}"/>
              </a:ext>
            </a:extLst>
          </p:cNvPr>
          <p:cNvSpPr txBox="1"/>
          <p:nvPr/>
        </p:nvSpPr>
        <p:spPr>
          <a:xfrm>
            <a:off x="701749" y="6546841"/>
            <a:ext cx="2076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*Fonte: </a:t>
            </a:r>
            <a:r>
              <a:rPr lang="it-IT" dirty="0" err="1"/>
              <a:t>RadioPlus</a:t>
            </a:r>
            <a:r>
              <a:rPr lang="it-IT" dirty="0"/>
              <a:t> 2024</a:t>
            </a:r>
          </a:p>
        </p:txBody>
      </p:sp>
      <p:sp>
        <p:nvSpPr>
          <p:cNvPr id="3" name="Google Shape;348;p40">
            <a:extLst>
              <a:ext uri="{FF2B5EF4-FFF2-40B4-BE49-F238E27FC236}">
                <a16:creationId xmlns:a16="http://schemas.microsoft.com/office/drawing/2014/main" id="{5458094F-9C01-7DBA-68D2-7E663AC868B7}"/>
              </a:ext>
            </a:extLst>
          </p:cNvPr>
          <p:cNvSpPr txBox="1"/>
          <p:nvPr/>
        </p:nvSpPr>
        <p:spPr>
          <a:xfrm>
            <a:off x="554148" y="1354000"/>
            <a:ext cx="540857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2024 – EVIDENZE </a:t>
            </a:r>
            <a:endParaRPr dirty="0"/>
          </a:p>
        </p:txBody>
      </p:sp>
      <p:pic>
        <p:nvPicPr>
          <p:cNvPr id="7" name="Google Shape;347;p40" descr="Immagine che contiene microfono, bianco e nero, Apparecchiature audio, Auricolari&#10;&#10;Il contenuto generato dall&amp;#39;IA potrebbe non essere corretto.">
            <a:extLst>
              <a:ext uri="{FF2B5EF4-FFF2-40B4-BE49-F238E27FC236}">
                <a16:creationId xmlns:a16="http://schemas.microsoft.com/office/drawing/2014/main" id="{A9728CDE-C9EF-D215-DEBA-F68697B18B83}"/>
              </a:ext>
            </a:extLst>
          </p:cNvPr>
          <p:cNvPicPr preferRelativeResize="0"/>
          <p:nvPr/>
        </p:nvPicPr>
        <p:blipFill rotWithShape="1">
          <a:blip r:embed="rId4"/>
          <a:srcRect t="2223" b="2223"/>
          <a:stretch/>
        </p:blipFill>
        <p:spPr>
          <a:xfrm>
            <a:off x="7416800" y="0"/>
            <a:ext cx="4789899" cy="68653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63;p34">
            <a:extLst>
              <a:ext uri="{FF2B5EF4-FFF2-40B4-BE49-F238E27FC236}">
                <a16:creationId xmlns:a16="http://schemas.microsoft.com/office/drawing/2014/main" id="{2E526457-EC1A-2633-E3D9-E22F5D36775A}"/>
              </a:ext>
            </a:extLst>
          </p:cNvPr>
          <p:cNvSpPr/>
          <p:nvPr/>
        </p:nvSpPr>
        <p:spPr>
          <a:xfrm rot="20182989">
            <a:off x="6590685" y="6125940"/>
            <a:ext cx="6523911" cy="1832956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Google Shape;264;p34" descr="Immagine che contiene Elementi grafici, Carattere, grafica, testo&#10;&#10;Il contenuto generato dall&amp;#39;IA potrebbe non essere corretto.">
            <a:extLst>
              <a:ext uri="{FF2B5EF4-FFF2-40B4-BE49-F238E27FC236}">
                <a16:creationId xmlns:a16="http://schemas.microsoft.com/office/drawing/2014/main" id="{966F60AB-A67C-F9F5-0E32-79E8066F9DB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66238" y="6217700"/>
            <a:ext cx="2178576" cy="308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2362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>
          <a:extLst>
            <a:ext uri="{FF2B5EF4-FFF2-40B4-BE49-F238E27FC236}">
              <a16:creationId xmlns:a16="http://schemas.microsoft.com/office/drawing/2014/main" id="{5170D17A-0D59-7C92-A216-7BC33F137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4" title="sfondotagliato.png">
            <a:extLst>
              <a:ext uri="{FF2B5EF4-FFF2-40B4-BE49-F238E27FC236}">
                <a16:creationId xmlns:a16="http://schemas.microsoft.com/office/drawing/2014/main" id="{B2FB89F3-537B-AE97-BF74-B288E8B77E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64078"/>
          <a:stretch/>
        </p:blipFill>
        <p:spPr>
          <a:xfrm>
            <a:off x="-204625" y="0"/>
            <a:ext cx="42529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4">
            <a:extLst>
              <a:ext uri="{FF2B5EF4-FFF2-40B4-BE49-F238E27FC236}">
                <a16:creationId xmlns:a16="http://schemas.microsoft.com/office/drawing/2014/main" id="{7984D65E-C02A-12F9-0780-DA5C73F7B2CC}"/>
              </a:ext>
            </a:extLst>
          </p:cNvPr>
          <p:cNvSpPr txBox="1"/>
          <p:nvPr/>
        </p:nvSpPr>
        <p:spPr>
          <a:xfrm>
            <a:off x="2553037" y="1086110"/>
            <a:ext cx="8524671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021835"/>
                </a:solidFill>
                <a:latin typeface="Montserrat"/>
                <a:sym typeface="Montserrat"/>
              </a:rPr>
              <a:t>2025 – LA RADIO FA MIRACOLI </a:t>
            </a:r>
          </a:p>
          <a:p>
            <a:pPr lvl="0"/>
            <a:endParaRPr lang="it-IT"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sz="4800" b="1" dirty="0">
              <a:solidFill>
                <a:srgbClr val="021835"/>
              </a:solidFill>
              <a:latin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sz="1800" dirty="0"/>
          </a:p>
        </p:txBody>
      </p:sp>
      <p:pic>
        <p:nvPicPr>
          <p:cNvPr id="262" name="Google Shape;262;p34" title="logoFCP_nero.png">
            <a:extLst>
              <a:ext uri="{FF2B5EF4-FFF2-40B4-BE49-F238E27FC236}">
                <a16:creationId xmlns:a16="http://schemas.microsoft.com/office/drawing/2014/main" id="{FFC707B6-68F7-EAE1-0FF7-100AED24D71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66250" y="0"/>
            <a:ext cx="2790542" cy="156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4">
            <a:extLst>
              <a:ext uri="{FF2B5EF4-FFF2-40B4-BE49-F238E27FC236}">
                <a16:creationId xmlns:a16="http://schemas.microsoft.com/office/drawing/2014/main" id="{6EF8C3C2-08B2-ACC9-109B-11C77E7CA8C6}"/>
              </a:ext>
            </a:extLst>
          </p:cNvPr>
          <p:cNvSpPr/>
          <p:nvPr/>
        </p:nvSpPr>
        <p:spPr>
          <a:xfrm rot="-1417011">
            <a:off x="6590685" y="6125940"/>
            <a:ext cx="6523911" cy="1832956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4">
            <a:extLst>
              <a:ext uri="{FF2B5EF4-FFF2-40B4-BE49-F238E27FC236}">
                <a16:creationId xmlns:a16="http://schemas.microsoft.com/office/drawing/2014/main" id="{A7AEA775-1D45-8B1F-B8E8-43B4B594A85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66238" y="6217700"/>
            <a:ext cx="2178576" cy="30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4">
            <a:extLst>
              <a:ext uri="{FF2B5EF4-FFF2-40B4-BE49-F238E27FC236}">
                <a16:creationId xmlns:a16="http://schemas.microsoft.com/office/drawing/2014/main" id="{EFACC2B6-9EC3-EA1F-1EB6-3C6C64EDF8DD}"/>
              </a:ext>
            </a:extLst>
          </p:cNvPr>
          <p:cNvSpPr/>
          <p:nvPr/>
        </p:nvSpPr>
        <p:spPr>
          <a:xfrm rot="-1417011">
            <a:off x="-2569565" y="-884935"/>
            <a:ext cx="6523911" cy="1832956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6" name="Google Shape;266;p34">
            <a:extLst>
              <a:ext uri="{FF2B5EF4-FFF2-40B4-BE49-F238E27FC236}">
                <a16:creationId xmlns:a16="http://schemas.microsoft.com/office/drawing/2014/main" id="{FF05CB37-7F60-EF4F-6DA4-1B60D32AA6D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895A437-8E4E-2F52-C25C-A43C7578EDFA}"/>
              </a:ext>
            </a:extLst>
          </p:cNvPr>
          <p:cNvSpPr txBox="1"/>
          <p:nvPr/>
        </p:nvSpPr>
        <p:spPr>
          <a:xfrm>
            <a:off x="2549189" y="2087966"/>
            <a:ext cx="852467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it-IT" sz="1800" dirty="0">
                <a:effectLst/>
                <a:latin typeface="Arial"/>
              </a:rPr>
              <a:t>Un esperimento condotto per misurare l'efficacia della pubblicità radiofonica nel generare traffico online in uno </a:t>
            </a:r>
            <a:r>
              <a:rPr lang="it-IT" sz="1800" b="1" dirty="0">
                <a:effectLst/>
                <a:latin typeface="Arial"/>
              </a:rPr>
              <a:t>scenario limite ed estremo</a:t>
            </a:r>
            <a:r>
              <a:rPr lang="it-IT" sz="1800" dirty="0">
                <a:effectLst/>
                <a:latin typeface="Arial"/>
              </a:rPr>
              <a:t>: </a:t>
            </a:r>
          </a:p>
          <a:p>
            <a:pPr marL="0" marR="0">
              <a:buNone/>
            </a:pPr>
            <a:endParaRPr lang="it-IT" sz="1800" dirty="0">
              <a:effectLst/>
              <a:latin typeface="Arial"/>
            </a:endParaRP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it-IT" sz="1800" b="1" dirty="0">
                <a:effectLst/>
                <a:latin typeface="Arial"/>
              </a:rPr>
              <a:t>Brand del tutto sconosciuto</a:t>
            </a:r>
            <a:r>
              <a:rPr lang="it-IT" sz="1800" dirty="0">
                <a:effectLst/>
                <a:latin typeface="Arial"/>
              </a:rPr>
              <a:t> (</a:t>
            </a:r>
            <a:r>
              <a:rPr lang="it-IT" sz="1800" i="1" dirty="0">
                <a:effectLst/>
                <a:latin typeface="Arial"/>
              </a:rPr>
              <a:t>"Un Posto in Paradiso"</a:t>
            </a:r>
            <a:r>
              <a:rPr lang="it-IT" sz="1800" dirty="0">
                <a:effectLst/>
                <a:latin typeface="Arial"/>
              </a:rPr>
              <a:t>), sito web creato ad hoc, </a:t>
            </a:r>
            <a:r>
              <a:rPr lang="it-IT" sz="1800" b="1" dirty="0">
                <a:effectLst/>
                <a:latin typeface="Arial"/>
              </a:rPr>
              <a:t>nessuna leva promozionale o incentivo tattico</a:t>
            </a:r>
            <a:r>
              <a:rPr lang="it-IT" sz="1800" dirty="0">
                <a:effectLst/>
                <a:latin typeface="Arial"/>
              </a:rPr>
              <a:t>, call to action evocativa e misteriosa. 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endParaRPr lang="it-IT" sz="1800" dirty="0">
              <a:effectLst/>
              <a:latin typeface="Arial"/>
            </a:endParaRP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it-IT" sz="1800" b="1" dirty="0">
                <a:effectLst/>
                <a:latin typeface="Arial"/>
              </a:rPr>
              <a:t>Obiettivo:</a:t>
            </a:r>
            <a:r>
              <a:rPr lang="it-IT" sz="1800" dirty="0">
                <a:effectLst/>
                <a:latin typeface="Arial"/>
              </a:rPr>
              <a:t> Isolare la forza pura della radio (fiducia, creatività, capacità d'attivazione) senza il supporto di notorietà pregresse o sconti. 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endParaRPr lang="it-IT" sz="1800" dirty="0">
              <a:effectLst/>
              <a:latin typeface="Arial"/>
            </a:endParaRP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it-IT" sz="1800" b="1" dirty="0">
                <a:effectLst/>
                <a:latin typeface="Arial"/>
              </a:rPr>
              <a:t>Pianificazione multipiattaforma:</a:t>
            </a:r>
            <a:r>
              <a:rPr lang="it-IT" sz="1800" dirty="0">
                <a:effectLst/>
                <a:latin typeface="Arial"/>
              </a:rPr>
              <a:t> Radio lineare (nazionale + locale), audio digitale e display </a:t>
            </a:r>
            <a:r>
              <a:rPr lang="it-IT" sz="1800" dirty="0" err="1">
                <a:effectLst/>
                <a:latin typeface="Arial"/>
              </a:rPr>
              <a:t>adv</a:t>
            </a:r>
            <a:r>
              <a:rPr lang="it-IT" sz="1800" dirty="0">
                <a:effectLst/>
                <a:latin typeface="Arial"/>
              </a:rPr>
              <a:t> sui siti delle emittenti. </a:t>
            </a:r>
            <a:endParaRPr lang="it-IT" sz="1800" dirty="0">
              <a:effectLst/>
              <a:latin typeface="Google Sans Text"/>
            </a:endParaRPr>
          </a:p>
        </p:txBody>
      </p:sp>
    </p:spTree>
    <p:extLst>
      <p:ext uri="{BB962C8B-B14F-4D97-AF65-F5344CB8AC3E}">
        <p14:creationId xmlns:p14="http://schemas.microsoft.com/office/powerpoint/2010/main" val="2216924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40"/>
          <p:cNvPicPr preferRelativeResize="0"/>
          <p:nvPr/>
        </p:nvPicPr>
        <p:blipFill rotWithShape="1">
          <a:blip r:embed="rId3">
            <a:alphaModFix/>
          </a:blip>
          <a:srcRect l="19659" r="19135"/>
          <a:stretch/>
        </p:blipFill>
        <p:spPr>
          <a:xfrm>
            <a:off x="7416800" y="0"/>
            <a:ext cx="4789899" cy="6865367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0"/>
          <p:cNvSpPr txBox="1"/>
          <p:nvPr/>
        </p:nvSpPr>
        <p:spPr>
          <a:xfrm>
            <a:off x="909748" y="1303200"/>
            <a:ext cx="540857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2025 – EVIDENZE </a:t>
            </a:r>
            <a:endParaRPr dirty="0"/>
          </a:p>
        </p:txBody>
      </p:sp>
      <p:pic>
        <p:nvPicPr>
          <p:cNvPr id="350" name="Google Shape;350;p40" title="logoFCP_nero.png"/>
          <p:cNvPicPr preferRelativeResize="0"/>
          <p:nvPr/>
        </p:nvPicPr>
        <p:blipFill rotWithShape="1">
          <a:blip r:embed="rId4">
            <a:alphaModFix/>
          </a:blip>
          <a:srcRect l="25032"/>
          <a:stretch/>
        </p:blipFill>
        <p:spPr>
          <a:xfrm>
            <a:off x="-2" y="0"/>
            <a:ext cx="2092051" cy="156967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40"/>
          <p:cNvSpPr/>
          <p:nvPr/>
        </p:nvSpPr>
        <p:spPr>
          <a:xfrm rot="-1417011">
            <a:off x="7611610" y="5676715"/>
            <a:ext cx="6523911" cy="1832956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2" name="Google Shape;352;p40"/>
          <p:cNvGrpSpPr/>
          <p:nvPr/>
        </p:nvGrpSpPr>
        <p:grpSpPr>
          <a:xfrm>
            <a:off x="5003801" y="2661049"/>
            <a:ext cx="6636253" cy="3885792"/>
            <a:chOff x="1192805" y="1871773"/>
            <a:chExt cx="5574761" cy="3264245"/>
          </a:xfrm>
        </p:grpSpPr>
        <p:pic>
          <p:nvPicPr>
            <p:cNvPr id="353" name="Google Shape;353;p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92805" y="1871773"/>
              <a:ext cx="5574761" cy="326424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54" name="Google Shape;354;p40"/>
            <p:cNvGrpSpPr/>
            <p:nvPr/>
          </p:nvGrpSpPr>
          <p:grpSpPr>
            <a:xfrm>
              <a:off x="1876775" y="2086708"/>
              <a:ext cx="4204258" cy="2601774"/>
              <a:chOff x="1876775" y="2086708"/>
              <a:chExt cx="4204258" cy="2601774"/>
            </a:xfrm>
          </p:grpSpPr>
          <p:sp>
            <p:nvSpPr>
              <p:cNvPr id="355" name="Google Shape;355;p40"/>
              <p:cNvSpPr/>
              <p:nvPr/>
            </p:nvSpPr>
            <p:spPr>
              <a:xfrm>
                <a:off x="1888498" y="2086708"/>
                <a:ext cx="4156702" cy="260177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56" name="Google Shape;356;p40" descr="Immagine che contiene elettronica, schermata, interno, circuito&#10;&#10;Descrizione generata automaticamente"/>
              <p:cNvPicPr preferRelativeResize="0"/>
              <p:nvPr/>
            </p:nvPicPr>
            <p:blipFill rotWithShape="1">
              <a:blip r:embed="rId6">
                <a:alphaModFix/>
              </a:blip>
              <a:srcRect t="26452" b="24676"/>
              <a:stretch/>
            </p:blipFill>
            <p:spPr>
              <a:xfrm>
                <a:off x="1876775" y="3516923"/>
                <a:ext cx="4198716" cy="1171559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357" name="Google Shape;357;p40"/>
              <p:cNvCxnSpPr/>
              <p:nvPr/>
            </p:nvCxnSpPr>
            <p:spPr>
              <a:xfrm>
                <a:off x="1882317" y="3515011"/>
                <a:ext cx="4198716" cy="0"/>
              </a:xfrm>
              <a:prstGeom prst="straightConnector1">
                <a:avLst/>
              </a:prstGeom>
              <a:noFill/>
              <a:ln w="76200" cap="flat" cmpd="thinThick">
                <a:solidFill>
                  <a:srgbClr val="F18A1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cxnSp>
          <p:grpSp>
            <p:nvGrpSpPr>
              <p:cNvPr id="358" name="Google Shape;358;p40"/>
              <p:cNvGrpSpPr/>
              <p:nvPr/>
            </p:nvGrpSpPr>
            <p:grpSpPr>
              <a:xfrm>
                <a:off x="2525333" y="2385505"/>
                <a:ext cx="1264771" cy="501335"/>
                <a:chOff x="2350975" y="1553133"/>
                <a:chExt cx="2556772" cy="1013462"/>
              </a:xfrm>
            </p:grpSpPr>
            <p:sp>
              <p:nvSpPr>
                <p:cNvPr id="359" name="Google Shape;359;p40"/>
                <p:cNvSpPr/>
                <p:nvPr/>
              </p:nvSpPr>
              <p:spPr>
                <a:xfrm>
                  <a:off x="2350975" y="1553133"/>
                  <a:ext cx="679513" cy="679508"/>
                </a:xfrm>
                <a:prstGeom prst="ellipse">
                  <a:avLst/>
                </a:prstGeom>
                <a:noFill/>
                <a:ln w="66675" cap="flat" cmpd="thickThin">
                  <a:solidFill>
                    <a:srgbClr val="F18A1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0" name="Google Shape;360;p40"/>
                <p:cNvSpPr txBox="1"/>
                <p:nvPr/>
              </p:nvSpPr>
              <p:spPr>
                <a:xfrm>
                  <a:off x="2554547" y="1782395"/>
                  <a:ext cx="2353200" cy="784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600" b="1">
                      <a:solidFill>
                        <a:srgbClr val="021835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Questo è solamente un finto testo, impaginato per darvi l'idea di come sarà graficamente il risultato</a:t>
                  </a:r>
                  <a:endParaRPr/>
                </a:p>
              </p:txBody>
            </p:sp>
          </p:grpSp>
          <p:grpSp>
            <p:nvGrpSpPr>
              <p:cNvPr id="361" name="Google Shape;361;p40"/>
              <p:cNvGrpSpPr/>
              <p:nvPr/>
            </p:nvGrpSpPr>
            <p:grpSpPr>
              <a:xfrm>
                <a:off x="4324718" y="2385506"/>
                <a:ext cx="1360491" cy="656415"/>
                <a:chOff x="1887053" y="1553133"/>
                <a:chExt cx="2750273" cy="1326962"/>
              </a:xfrm>
            </p:grpSpPr>
            <p:sp>
              <p:nvSpPr>
                <p:cNvPr id="362" name="Google Shape;362;p40"/>
                <p:cNvSpPr/>
                <p:nvPr/>
              </p:nvSpPr>
              <p:spPr>
                <a:xfrm>
                  <a:off x="1887053" y="1553133"/>
                  <a:ext cx="679514" cy="679509"/>
                </a:xfrm>
                <a:prstGeom prst="ellipse">
                  <a:avLst/>
                </a:prstGeom>
                <a:noFill/>
                <a:ln w="66675" cap="flat" cmpd="thickThin">
                  <a:solidFill>
                    <a:srgbClr val="F18A1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" name="Google Shape;363;p40"/>
                <p:cNvSpPr txBox="1"/>
                <p:nvPr/>
              </p:nvSpPr>
              <p:spPr>
                <a:xfrm>
                  <a:off x="2090626" y="1782395"/>
                  <a:ext cx="2546700" cy="1097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600" b="1">
                      <a:solidFill>
                        <a:srgbClr val="021835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Questo è solamente un finto testo, impaginato per darvi l'idea di come sarà graficamente il risultato finale, e per rendere più verosimile e gradevole il bozzetto.</a:t>
                  </a:r>
                  <a:endParaRPr/>
                </a:p>
              </p:txBody>
            </p:sp>
          </p:grpSp>
        </p:grpSp>
      </p:grpSp>
      <p:grpSp>
        <p:nvGrpSpPr>
          <p:cNvPr id="364" name="Google Shape;364;p40"/>
          <p:cNvGrpSpPr/>
          <p:nvPr/>
        </p:nvGrpSpPr>
        <p:grpSpPr>
          <a:xfrm>
            <a:off x="5980116" y="1518860"/>
            <a:ext cx="2771268" cy="3097179"/>
            <a:chOff x="4332524" y="687914"/>
            <a:chExt cx="2809206" cy="3139577"/>
          </a:xfrm>
        </p:grpSpPr>
        <p:pic>
          <p:nvPicPr>
            <p:cNvPr id="365" name="Google Shape;365;p40"/>
            <p:cNvPicPr preferRelativeResize="0"/>
            <p:nvPr/>
          </p:nvPicPr>
          <p:blipFill rotWithShape="1">
            <a:blip r:embed="rId7">
              <a:alphaModFix/>
            </a:blip>
            <a:srcRect l="-45863" t="-3062" r="-45863" b="-3062"/>
            <a:stretch/>
          </p:blipFill>
          <p:spPr>
            <a:xfrm>
              <a:off x="4332524" y="687914"/>
              <a:ext cx="2809206" cy="313957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66" name="Google Shape;366;p40"/>
            <p:cNvSpPr/>
            <p:nvPr/>
          </p:nvSpPr>
          <p:spPr>
            <a:xfrm>
              <a:off x="5061391" y="827383"/>
              <a:ext cx="1351472" cy="2860637"/>
            </a:xfrm>
            <a:prstGeom prst="roundRect">
              <a:avLst>
                <a:gd name="adj" fmla="val 16667"/>
              </a:avLst>
            </a:prstGeom>
            <a:blipFill rotWithShape="1">
              <a:blip r:embed="rId8">
                <a:alphaModFix/>
              </a:blip>
              <a:stretch>
                <a:fillRect t="1000"/>
              </a:stretch>
            </a:blipFill>
            <a:ln w="3492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Google Shape;285;p36">
            <a:extLst>
              <a:ext uri="{FF2B5EF4-FFF2-40B4-BE49-F238E27FC236}">
                <a16:creationId xmlns:a16="http://schemas.microsoft.com/office/drawing/2014/main" id="{596259E4-A677-ADF7-4114-BF0B15811313}"/>
              </a:ext>
            </a:extLst>
          </p:cNvPr>
          <p:cNvSpPr txBox="1"/>
          <p:nvPr/>
        </p:nvSpPr>
        <p:spPr>
          <a:xfrm>
            <a:off x="912728" y="2200856"/>
            <a:ext cx="4626139" cy="3754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it-IT" b="1" u="sng" dirty="0"/>
              <a:t>DRIVE TO SITE &amp; CONVERSIONI IMMEDIATE:</a:t>
            </a:r>
          </a:p>
          <a:p>
            <a:pPr lvl="0"/>
            <a:endParaRPr lang="it-IT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it-IT" b="1" dirty="0"/>
              <a:t>+129.000 SESSIONI</a:t>
            </a:r>
            <a:r>
              <a:rPr lang="it-IT" dirty="0"/>
              <a:t> E </a:t>
            </a:r>
            <a:r>
              <a:rPr lang="it-IT" b="1" dirty="0"/>
              <a:t>+99.000 NUOVI UTENTI SUL SITO</a:t>
            </a:r>
            <a:r>
              <a:rPr lang="it-IT" dirty="0"/>
              <a:t>.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it-IT" dirty="0"/>
              <a:t>IL </a:t>
            </a:r>
            <a:r>
              <a:rPr lang="it-IT" b="1" dirty="0"/>
              <a:t>75% DEL TRAFFICO È ARRIVATO DA DISPOSITIVI MOBILE</a:t>
            </a:r>
            <a:r>
              <a:rPr lang="it-IT" dirty="0"/>
              <a:t>, confermando che l'ascolto radiofonico porta all'azione immediata sullo smartphone, con un tempo di risposta rapidissimo: la </a:t>
            </a:r>
            <a:r>
              <a:rPr lang="it-IT" b="1" dirty="0" err="1"/>
              <a:t>half</a:t>
            </a:r>
            <a:r>
              <a:rPr lang="it-IT" b="1" dirty="0"/>
              <a:t>-life del traffico è di circa 1 ora e 33 minuti</a:t>
            </a:r>
            <a:r>
              <a:rPr lang="it-IT" dirty="0"/>
              <a:t> dalla trasmissione dello spot.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it-IT" dirty="0"/>
          </a:p>
          <a:p>
            <a:r>
              <a:rPr lang="it-IT" b="1" u="sng" dirty="0"/>
              <a:t>NOTORIETÀ DI MARCA (BRAND </a:t>
            </a:r>
            <a:r>
              <a:rPr lang="it-IT" b="1" u="sng" dirty="0" err="1"/>
              <a:t>AWARENESS</a:t>
            </a:r>
            <a:r>
              <a:rPr lang="it-IT" b="1" u="sng" dirty="0"/>
              <a:t>):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it-IT" dirty="0"/>
              <a:t>Nonostante fosse un marchio inesistente, a 1 settimana dall'ascolto la </a:t>
            </a:r>
            <a:r>
              <a:rPr lang="it-IT" b="1" dirty="0"/>
              <a:t>Brand </a:t>
            </a:r>
            <a:r>
              <a:rPr lang="it-IT" b="1" dirty="0" err="1"/>
              <a:t>Awareness</a:t>
            </a:r>
            <a:r>
              <a:rPr lang="it-IT" b="1" dirty="0"/>
              <a:t> assistita ha raggiunto l'11,8%</a:t>
            </a:r>
            <a:r>
              <a:rPr lang="it-IT" dirty="0"/>
              <a:t> nel target core </a:t>
            </a:r>
            <a:br>
              <a:rPr lang="it-IT" dirty="0"/>
            </a:br>
            <a:r>
              <a:rPr lang="it-IT" dirty="0"/>
              <a:t>25-54 anni (con picchi del 13,3% nelle </a:t>
            </a:r>
            <a:r>
              <a:rPr lang="it-IT" dirty="0" err="1"/>
              <a:t>wave</a:t>
            </a:r>
            <a:r>
              <a:rPr lang="it-IT" dirty="0"/>
              <a:t> estive).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2378D54-72BE-06FA-E066-5E2D077BFCBD}"/>
              </a:ext>
            </a:extLst>
          </p:cNvPr>
          <p:cNvSpPr txBox="1"/>
          <p:nvPr/>
        </p:nvSpPr>
        <p:spPr>
          <a:xfrm>
            <a:off x="701749" y="6546841"/>
            <a:ext cx="20762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*Fonte: </a:t>
            </a:r>
            <a:r>
              <a:rPr lang="it-IT" dirty="0" err="1"/>
              <a:t>RadioPlus</a:t>
            </a:r>
            <a:r>
              <a:rPr lang="it-IT" dirty="0"/>
              <a:t> 2025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>
          <a:extLst>
            <a:ext uri="{FF2B5EF4-FFF2-40B4-BE49-F238E27FC236}">
              <a16:creationId xmlns:a16="http://schemas.microsoft.com/office/drawing/2014/main" id="{A997ABB8-22B2-B5B8-65BC-D4F94B1BD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40">
            <a:extLst>
              <a:ext uri="{FF2B5EF4-FFF2-40B4-BE49-F238E27FC236}">
                <a16:creationId xmlns:a16="http://schemas.microsoft.com/office/drawing/2014/main" id="{D9742E63-11CD-54F8-A55C-5C1C9AF50E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9659" r="19135"/>
          <a:stretch/>
        </p:blipFill>
        <p:spPr>
          <a:xfrm>
            <a:off x="7416800" y="0"/>
            <a:ext cx="4789899" cy="6865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0" title="logoFCP_nero.png">
            <a:extLst>
              <a:ext uri="{FF2B5EF4-FFF2-40B4-BE49-F238E27FC236}">
                <a16:creationId xmlns:a16="http://schemas.microsoft.com/office/drawing/2014/main" id="{EEA6464F-858E-94DC-4EFF-85D374E5D07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5032"/>
          <a:stretch/>
        </p:blipFill>
        <p:spPr>
          <a:xfrm>
            <a:off x="-2" y="0"/>
            <a:ext cx="2092051" cy="156967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40">
            <a:extLst>
              <a:ext uri="{FF2B5EF4-FFF2-40B4-BE49-F238E27FC236}">
                <a16:creationId xmlns:a16="http://schemas.microsoft.com/office/drawing/2014/main" id="{2D258227-2583-3B05-74C7-E12444CDFD9D}"/>
              </a:ext>
            </a:extLst>
          </p:cNvPr>
          <p:cNvSpPr/>
          <p:nvPr/>
        </p:nvSpPr>
        <p:spPr>
          <a:xfrm rot="-1417011">
            <a:off x="7611610" y="5676715"/>
            <a:ext cx="6523911" cy="1832956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2" name="Google Shape;352;p40">
            <a:extLst>
              <a:ext uri="{FF2B5EF4-FFF2-40B4-BE49-F238E27FC236}">
                <a16:creationId xmlns:a16="http://schemas.microsoft.com/office/drawing/2014/main" id="{6011D659-74E5-8E11-3D22-386C2CA8C968}"/>
              </a:ext>
            </a:extLst>
          </p:cNvPr>
          <p:cNvGrpSpPr/>
          <p:nvPr/>
        </p:nvGrpSpPr>
        <p:grpSpPr>
          <a:xfrm>
            <a:off x="5003801" y="2661049"/>
            <a:ext cx="6636253" cy="3885792"/>
            <a:chOff x="1192805" y="1871773"/>
            <a:chExt cx="5574761" cy="3264245"/>
          </a:xfrm>
        </p:grpSpPr>
        <p:pic>
          <p:nvPicPr>
            <p:cNvPr id="353" name="Google Shape;353;p40">
              <a:extLst>
                <a:ext uri="{FF2B5EF4-FFF2-40B4-BE49-F238E27FC236}">
                  <a16:creationId xmlns:a16="http://schemas.microsoft.com/office/drawing/2014/main" id="{A7C9B436-D3AA-B50C-98FA-198E20F9329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92805" y="1871773"/>
              <a:ext cx="5574761" cy="326424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54" name="Google Shape;354;p40">
              <a:extLst>
                <a:ext uri="{FF2B5EF4-FFF2-40B4-BE49-F238E27FC236}">
                  <a16:creationId xmlns:a16="http://schemas.microsoft.com/office/drawing/2014/main" id="{1659230D-FBD9-12AE-E010-835D9A639047}"/>
                </a:ext>
              </a:extLst>
            </p:cNvPr>
            <p:cNvGrpSpPr/>
            <p:nvPr/>
          </p:nvGrpSpPr>
          <p:grpSpPr>
            <a:xfrm>
              <a:off x="1876775" y="2086708"/>
              <a:ext cx="4204258" cy="2601774"/>
              <a:chOff x="1876775" y="2086708"/>
              <a:chExt cx="4204258" cy="2601774"/>
            </a:xfrm>
          </p:grpSpPr>
          <p:sp>
            <p:nvSpPr>
              <p:cNvPr id="355" name="Google Shape;355;p40">
                <a:extLst>
                  <a:ext uri="{FF2B5EF4-FFF2-40B4-BE49-F238E27FC236}">
                    <a16:creationId xmlns:a16="http://schemas.microsoft.com/office/drawing/2014/main" id="{C0EE22B3-4F30-BD05-C181-9EAABA14480B}"/>
                  </a:ext>
                </a:extLst>
              </p:cNvPr>
              <p:cNvSpPr/>
              <p:nvPr/>
            </p:nvSpPr>
            <p:spPr>
              <a:xfrm>
                <a:off x="1888498" y="2086708"/>
                <a:ext cx="4156702" cy="260177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56" name="Google Shape;356;p40" descr="Immagine che contiene elettronica, schermata, interno, circuito&#10;&#10;Descrizione generata automaticamente">
                <a:extLst>
                  <a:ext uri="{FF2B5EF4-FFF2-40B4-BE49-F238E27FC236}">
                    <a16:creationId xmlns:a16="http://schemas.microsoft.com/office/drawing/2014/main" id="{40A14446-547D-7FB6-8F6D-144DD9CC2A6F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t="26452" b="24676"/>
              <a:stretch/>
            </p:blipFill>
            <p:spPr>
              <a:xfrm>
                <a:off x="1876775" y="3516923"/>
                <a:ext cx="4198716" cy="1171559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357" name="Google Shape;357;p40">
                <a:extLst>
                  <a:ext uri="{FF2B5EF4-FFF2-40B4-BE49-F238E27FC236}">
                    <a16:creationId xmlns:a16="http://schemas.microsoft.com/office/drawing/2014/main" id="{B01265F3-AE4C-430B-BFC7-C9AB2F324E70}"/>
                  </a:ext>
                </a:extLst>
              </p:cNvPr>
              <p:cNvCxnSpPr/>
              <p:nvPr/>
            </p:nvCxnSpPr>
            <p:spPr>
              <a:xfrm>
                <a:off x="1882317" y="3515011"/>
                <a:ext cx="4198716" cy="0"/>
              </a:xfrm>
              <a:prstGeom prst="straightConnector1">
                <a:avLst/>
              </a:prstGeom>
              <a:noFill/>
              <a:ln w="76200" cap="flat" cmpd="thinThick">
                <a:solidFill>
                  <a:srgbClr val="F18A1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cxnSp>
          <p:grpSp>
            <p:nvGrpSpPr>
              <p:cNvPr id="358" name="Google Shape;358;p40">
                <a:extLst>
                  <a:ext uri="{FF2B5EF4-FFF2-40B4-BE49-F238E27FC236}">
                    <a16:creationId xmlns:a16="http://schemas.microsoft.com/office/drawing/2014/main" id="{F7C7F9BE-CE8B-FD40-5FA3-6E34A91E6A2E}"/>
                  </a:ext>
                </a:extLst>
              </p:cNvPr>
              <p:cNvGrpSpPr/>
              <p:nvPr/>
            </p:nvGrpSpPr>
            <p:grpSpPr>
              <a:xfrm>
                <a:off x="2525333" y="2385505"/>
                <a:ext cx="1264771" cy="501335"/>
                <a:chOff x="2350975" y="1553133"/>
                <a:chExt cx="2556772" cy="1013462"/>
              </a:xfrm>
            </p:grpSpPr>
            <p:sp>
              <p:nvSpPr>
                <p:cNvPr id="359" name="Google Shape;359;p40">
                  <a:extLst>
                    <a:ext uri="{FF2B5EF4-FFF2-40B4-BE49-F238E27FC236}">
                      <a16:creationId xmlns:a16="http://schemas.microsoft.com/office/drawing/2014/main" id="{C690AB05-45CF-A647-EB52-62BE39C78E2D}"/>
                    </a:ext>
                  </a:extLst>
                </p:cNvPr>
                <p:cNvSpPr/>
                <p:nvPr/>
              </p:nvSpPr>
              <p:spPr>
                <a:xfrm>
                  <a:off x="2350975" y="1553133"/>
                  <a:ext cx="679513" cy="679508"/>
                </a:xfrm>
                <a:prstGeom prst="ellipse">
                  <a:avLst/>
                </a:prstGeom>
                <a:noFill/>
                <a:ln w="66675" cap="flat" cmpd="thickThin">
                  <a:solidFill>
                    <a:srgbClr val="F18A1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0" name="Google Shape;360;p40">
                  <a:extLst>
                    <a:ext uri="{FF2B5EF4-FFF2-40B4-BE49-F238E27FC236}">
                      <a16:creationId xmlns:a16="http://schemas.microsoft.com/office/drawing/2014/main" id="{9DBE326B-6865-0F41-F2A0-D70BEC1EB631}"/>
                    </a:ext>
                  </a:extLst>
                </p:cNvPr>
                <p:cNvSpPr txBox="1"/>
                <p:nvPr/>
              </p:nvSpPr>
              <p:spPr>
                <a:xfrm>
                  <a:off x="2554547" y="1782395"/>
                  <a:ext cx="2353200" cy="784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600" b="1">
                      <a:solidFill>
                        <a:srgbClr val="021835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Questo è solamente un finto testo, impaginato per darvi l'idea di come sarà graficamente il risultato</a:t>
                  </a:r>
                  <a:endParaRPr/>
                </a:p>
              </p:txBody>
            </p:sp>
          </p:grpSp>
          <p:grpSp>
            <p:nvGrpSpPr>
              <p:cNvPr id="361" name="Google Shape;361;p40">
                <a:extLst>
                  <a:ext uri="{FF2B5EF4-FFF2-40B4-BE49-F238E27FC236}">
                    <a16:creationId xmlns:a16="http://schemas.microsoft.com/office/drawing/2014/main" id="{ABFBB857-E92D-803D-9168-9BE5608616E1}"/>
                  </a:ext>
                </a:extLst>
              </p:cNvPr>
              <p:cNvGrpSpPr/>
              <p:nvPr/>
            </p:nvGrpSpPr>
            <p:grpSpPr>
              <a:xfrm>
                <a:off x="4324718" y="2385506"/>
                <a:ext cx="1360491" cy="656415"/>
                <a:chOff x="1887053" y="1553133"/>
                <a:chExt cx="2750273" cy="1326962"/>
              </a:xfrm>
            </p:grpSpPr>
            <p:sp>
              <p:nvSpPr>
                <p:cNvPr id="362" name="Google Shape;362;p40">
                  <a:extLst>
                    <a:ext uri="{FF2B5EF4-FFF2-40B4-BE49-F238E27FC236}">
                      <a16:creationId xmlns:a16="http://schemas.microsoft.com/office/drawing/2014/main" id="{635D7F1B-5017-57F9-FA93-C3FB469FFFD7}"/>
                    </a:ext>
                  </a:extLst>
                </p:cNvPr>
                <p:cNvSpPr/>
                <p:nvPr/>
              </p:nvSpPr>
              <p:spPr>
                <a:xfrm>
                  <a:off x="1887053" y="1553133"/>
                  <a:ext cx="679514" cy="679509"/>
                </a:xfrm>
                <a:prstGeom prst="ellipse">
                  <a:avLst/>
                </a:prstGeom>
                <a:noFill/>
                <a:ln w="66675" cap="flat" cmpd="thickThin">
                  <a:solidFill>
                    <a:srgbClr val="F18A1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" name="Google Shape;363;p40">
                  <a:extLst>
                    <a:ext uri="{FF2B5EF4-FFF2-40B4-BE49-F238E27FC236}">
                      <a16:creationId xmlns:a16="http://schemas.microsoft.com/office/drawing/2014/main" id="{E68ED9B0-E678-4DC6-EB50-C0E218E79EC0}"/>
                    </a:ext>
                  </a:extLst>
                </p:cNvPr>
                <p:cNvSpPr txBox="1"/>
                <p:nvPr/>
              </p:nvSpPr>
              <p:spPr>
                <a:xfrm>
                  <a:off x="2090626" y="1782395"/>
                  <a:ext cx="2546700" cy="1097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600" b="1">
                      <a:solidFill>
                        <a:srgbClr val="021835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Questo è solamente un finto testo, impaginato per darvi l'idea di come sarà graficamente il risultato finale, e per rendere più verosimile e gradevole il bozzetto.</a:t>
                  </a:r>
                  <a:endParaRPr/>
                </a:p>
              </p:txBody>
            </p:sp>
          </p:grpSp>
        </p:grpSp>
      </p:grpSp>
      <p:grpSp>
        <p:nvGrpSpPr>
          <p:cNvPr id="364" name="Google Shape;364;p40">
            <a:extLst>
              <a:ext uri="{FF2B5EF4-FFF2-40B4-BE49-F238E27FC236}">
                <a16:creationId xmlns:a16="http://schemas.microsoft.com/office/drawing/2014/main" id="{022E01AB-F266-119C-771F-4C58743D8702}"/>
              </a:ext>
            </a:extLst>
          </p:cNvPr>
          <p:cNvGrpSpPr/>
          <p:nvPr/>
        </p:nvGrpSpPr>
        <p:grpSpPr>
          <a:xfrm>
            <a:off x="5980116" y="1518860"/>
            <a:ext cx="2771268" cy="3097179"/>
            <a:chOff x="4332524" y="687914"/>
            <a:chExt cx="2809206" cy="3139577"/>
          </a:xfrm>
        </p:grpSpPr>
        <p:pic>
          <p:nvPicPr>
            <p:cNvPr id="365" name="Google Shape;365;p40">
              <a:extLst>
                <a:ext uri="{FF2B5EF4-FFF2-40B4-BE49-F238E27FC236}">
                  <a16:creationId xmlns:a16="http://schemas.microsoft.com/office/drawing/2014/main" id="{7D1A8E98-D579-15B6-20D2-885CD1DDE870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-45863" t="-3062" r="-45863" b="-3062"/>
            <a:stretch/>
          </p:blipFill>
          <p:spPr>
            <a:xfrm>
              <a:off x="4332524" y="687914"/>
              <a:ext cx="2809206" cy="313957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66" name="Google Shape;366;p40">
              <a:extLst>
                <a:ext uri="{FF2B5EF4-FFF2-40B4-BE49-F238E27FC236}">
                  <a16:creationId xmlns:a16="http://schemas.microsoft.com/office/drawing/2014/main" id="{73B0568A-082D-C3E4-9064-3A5D0FC82417}"/>
                </a:ext>
              </a:extLst>
            </p:cNvPr>
            <p:cNvSpPr/>
            <p:nvPr/>
          </p:nvSpPr>
          <p:spPr>
            <a:xfrm>
              <a:off x="5061391" y="827383"/>
              <a:ext cx="1351472" cy="2860637"/>
            </a:xfrm>
            <a:prstGeom prst="roundRect">
              <a:avLst>
                <a:gd name="adj" fmla="val 16667"/>
              </a:avLst>
            </a:prstGeom>
            <a:blipFill rotWithShape="1">
              <a:blip r:embed="rId8">
                <a:alphaModFix/>
              </a:blip>
              <a:stretch>
                <a:fillRect t="1000"/>
              </a:stretch>
            </a:blipFill>
            <a:ln w="3492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Google Shape;285;p36">
            <a:extLst>
              <a:ext uri="{FF2B5EF4-FFF2-40B4-BE49-F238E27FC236}">
                <a16:creationId xmlns:a16="http://schemas.microsoft.com/office/drawing/2014/main" id="{266D35D4-6E4D-315F-FB42-BA9F0D5166BC}"/>
              </a:ext>
            </a:extLst>
          </p:cNvPr>
          <p:cNvSpPr txBox="1"/>
          <p:nvPr/>
        </p:nvSpPr>
        <p:spPr>
          <a:xfrm>
            <a:off x="918681" y="2368369"/>
            <a:ext cx="4525100" cy="427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it-IT" sz="1600" b="1" u="sng" dirty="0"/>
              <a:t>Coinvolgimento Attivo (Engagement):</a:t>
            </a:r>
          </a:p>
          <a:p>
            <a:pPr lvl="0"/>
            <a:endParaRPr lang="it-IT" sz="1600" u="sng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L'</a:t>
            </a:r>
            <a:r>
              <a:rPr lang="it-IT" sz="1600" b="1" dirty="0"/>
              <a:t>11,5% degli utenti (oltre 11.300 persone)</a:t>
            </a:r>
            <a:r>
              <a:rPr lang="it-IT" sz="1600" dirty="0"/>
              <a:t> ha risposto attivamente alla survey presente sul sito per "costruire e prenotare il proprio paradiso".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Oltre all'accesso al sito, il </a:t>
            </a:r>
            <a:r>
              <a:rPr lang="it-IT" sz="1600" b="1" dirty="0"/>
              <a:t>26% ha cercato maggiori informazioni</a:t>
            </a:r>
            <a:r>
              <a:rPr lang="it-IT" sz="1600" dirty="0"/>
              <a:t> e il </a:t>
            </a:r>
            <a:r>
              <a:rPr lang="it-IT" sz="1600" b="1" dirty="0"/>
              <a:t>14% ne ha parlato con amici e parenti</a:t>
            </a:r>
            <a:r>
              <a:rPr lang="it-IT" sz="1600" dirty="0"/>
              <a:t>.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it-IT" sz="1600" dirty="0"/>
          </a:p>
          <a:p>
            <a:pPr lvl="0"/>
            <a:r>
              <a:rPr lang="it-IT" sz="1600" b="1" u="sng" dirty="0"/>
              <a:t>"La Radio non va in vacanza" (Focus Agosto):</a:t>
            </a:r>
            <a:endParaRPr lang="it-IT" sz="1600" u="sng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it-IT" sz="1600" dirty="0"/>
              <a:t>Nel mese di agosto la risposta si è mantenuta elevata, dimostrando che il pubblico estivo (in auto, viaggio o spiaggia) è ancora più rilassato, ricettivo e disposto all'ingaggio</a:t>
            </a:r>
          </a:p>
        </p:txBody>
      </p:sp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E50E8DD0-FCD8-B9AD-3920-A1120D04A29E}"/>
              </a:ext>
            </a:extLst>
          </p:cNvPr>
          <p:cNvSpPr txBox="1"/>
          <p:nvPr/>
        </p:nvSpPr>
        <p:spPr>
          <a:xfrm>
            <a:off x="909748" y="1303200"/>
            <a:ext cx="540857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021835"/>
                </a:solidFill>
                <a:latin typeface="Montserrat"/>
                <a:ea typeface="Montserrat"/>
                <a:cs typeface="Montserrat"/>
                <a:sym typeface="Montserrat"/>
              </a:rPr>
              <a:t>2025 – EVIDENZE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7093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>
          <a:extLst>
            <a:ext uri="{FF2B5EF4-FFF2-40B4-BE49-F238E27FC236}">
              <a16:creationId xmlns:a16="http://schemas.microsoft.com/office/drawing/2014/main" id="{C15EB3EA-FDA7-BD46-9132-CA1564EA7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3" title="logoFCP.png">
            <a:extLst>
              <a:ext uri="{FF2B5EF4-FFF2-40B4-BE49-F238E27FC236}">
                <a16:creationId xmlns:a16="http://schemas.microsoft.com/office/drawing/2014/main" id="{A853E895-8275-D1DF-9714-CE4DD8E7E1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882" t="23734" r="22882" b="28807"/>
          <a:stretch/>
        </p:blipFill>
        <p:spPr>
          <a:xfrm>
            <a:off x="8855275" y="5247718"/>
            <a:ext cx="3067152" cy="150962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3">
            <a:extLst>
              <a:ext uri="{FF2B5EF4-FFF2-40B4-BE49-F238E27FC236}">
                <a16:creationId xmlns:a16="http://schemas.microsoft.com/office/drawing/2014/main" id="{F826B2D7-56D7-8C7A-E215-8DFC8958B4BF}"/>
              </a:ext>
            </a:extLst>
          </p:cNvPr>
          <p:cNvSpPr/>
          <p:nvPr/>
        </p:nvSpPr>
        <p:spPr>
          <a:xfrm rot="-1417017">
            <a:off x="1938965" y="-2983600"/>
            <a:ext cx="11793470" cy="8824622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1" name="Google Shape;251;p33" title="ragazza.png">
            <a:extLst>
              <a:ext uri="{FF2B5EF4-FFF2-40B4-BE49-F238E27FC236}">
                <a16:creationId xmlns:a16="http://schemas.microsoft.com/office/drawing/2014/main" id="{FEEA7E71-B28B-702C-A116-E3FB3C5F6A0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4425" r="46723"/>
          <a:stretch/>
        </p:blipFill>
        <p:spPr>
          <a:xfrm>
            <a:off x="0" y="1592850"/>
            <a:ext cx="3198950" cy="526515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3">
            <a:extLst>
              <a:ext uri="{FF2B5EF4-FFF2-40B4-BE49-F238E27FC236}">
                <a16:creationId xmlns:a16="http://schemas.microsoft.com/office/drawing/2014/main" id="{01CDE5A1-B112-5AC3-AB7F-9943DC28E6D4}"/>
              </a:ext>
            </a:extLst>
          </p:cNvPr>
          <p:cNvSpPr txBox="1"/>
          <p:nvPr/>
        </p:nvSpPr>
        <p:spPr>
          <a:xfrm>
            <a:off x="2146820" y="4"/>
            <a:ext cx="7862400" cy="77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0000" b="1">
                <a:solidFill>
                  <a:srgbClr val="F18A10"/>
                </a:solidFill>
              </a:rPr>
              <a:t>2</a:t>
            </a:r>
            <a:endParaRPr lang="it-IT"/>
          </a:p>
        </p:txBody>
      </p:sp>
      <p:sp>
        <p:nvSpPr>
          <p:cNvPr id="253" name="Google Shape;253;p33">
            <a:extLst>
              <a:ext uri="{FF2B5EF4-FFF2-40B4-BE49-F238E27FC236}">
                <a16:creationId xmlns:a16="http://schemas.microsoft.com/office/drawing/2014/main" id="{CEE58F8A-ABE9-92E6-5059-CE1E67AB6A48}"/>
              </a:ext>
            </a:extLst>
          </p:cNvPr>
          <p:cNvSpPr txBox="1"/>
          <p:nvPr/>
        </p:nvSpPr>
        <p:spPr>
          <a:xfrm rot="20183982">
            <a:off x="5764440" y="2117504"/>
            <a:ext cx="8225473" cy="1216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86666"/>
              </a:lnSpc>
            </a:pPr>
            <a:r>
              <a:rPr lang="it-IT" sz="6000" b="1">
                <a:solidFill>
                  <a:schemeClr val="lt1"/>
                </a:solidFill>
                <a:latin typeface="Montserrat"/>
                <a:sym typeface="Montserrat"/>
              </a:rPr>
              <a:t>2026?</a:t>
            </a:r>
            <a:endParaRPr lang="it-IT" sz="1200">
              <a:solidFill>
                <a:schemeClr val="lt1"/>
              </a:solidFill>
              <a:latin typeface="Arial Black"/>
              <a:sym typeface="Montserrat"/>
            </a:endParaRPr>
          </a:p>
          <a:p>
            <a:pPr>
              <a:lnSpc>
                <a:spcPct val="86666"/>
              </a:lnSpc>
            </a:pPr>
            <a:r>
              <a:rPr lang="it-IT" sz="2400">
                <a:solidFill>
                  <a:schemeClr val="lt1"/>
                </a:solidFill>
                <a:latin typeface="Montserrat"/>
              </a:rPr>
              <a:t>MONICA GALLERINI</a:t>
            </a:r>
          </a:p>
        </p:txBody>
      </p:sp>
      <p:pic>
        <p:nvPicPr>
          <p:cNvPr id="254" name="Google Shape;254;p33">
            <a:extLst>
              <a:ext uri="{FF2B5EF4-FFF2-40B4-BE49-F238E27FC236}">
                <a16:creationId xmlns:a16="http://schemas.microsoft.com/office/drawing/2014/main" id="{52331CE7-72A0-9EC4-4151-86EB4E6B73C1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8885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>
          <a:extLst>
            <a:ext uri="{FF2B5EF4-FFF2-40B4-BE49-F238E27FC236}">
              <a16:creationId xmlns:a16="http://schemas.microsoft.com/office/drawing/2014/main" id="{B13419C1-9BC0-B1DA-54A2-A69C29592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4" title="sfondotagliato.png">
            <a:extLst>
              <a:ext uri="{FF2B5EF4-FFF2-40B4-BE49-F238E27FC236}">
                <a16:creationId xmlns:a16="http://schemas.microsoft.com/office/drawing/2014/main" id="{211E3E09-AA91-9813-D07F-75E5A419AF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64078"/>
          <a:stretch/>
        </p:blipFill>
        <p:spPr>
          <a:xfrm>
            <a:off x="-204625" y="0"/>
            <a:ext cx="42529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4">
            <a:extLst>
              <a:ext uri="{FF2B5EF4-FFF2-40B4-BE49-F238E27FC236}">
                <a16:creationId xmlns:a16="http://schemas.microsoft.com/office/drawing/2014/main" id="{14726BB9-CA96-F0BB-D34D-7BC55A7761F0}"/>
              </a:ext>
            </a:extLst>
          </p:cNvPr>
          <p:cNvSpPr txBox="1"/>
          <p:nvPr/>
        </p:nvSpPr>
        <p:spPr>
          <a:xfrm>
            <a:off x="2434855" y="1126750"/>
            <a:ext cx="9165265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021835"/>
                </a:solidFill>
                <a:latin typeface="Montserrat"/>
                <a:sym typeface="Montserrat"/>
              </a:rPr>
              <a:t>RADIOPLUS+2026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sz="4000" b="1" dirty="0">
              <a:solidFill>
                <a:srgbClr val="021835"/>
              </a:solidFill>
              <a:latin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021835"/>
                </a:solidFill>
                <a:latin typeface="Montserrat"/>
                <a:sym typeface="Montserrat"/>
              </a:rPr>
              <a:t>FAKE OR FACT?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sz="4000" b="1" dirty="0">
              <a:solidFill>
                <a:srgbClr val="021835"/>
              </a:solidFill>
              <a:latin typeface="Montserrat"/>
              <a:sym typeface="Montserrat"/>
            </a:endParaRPr>
          </a:p>
          <a:p>
            <a:pPr lvl="0"/>
            <a:r>
              <a:rPr lang="it-IT" sz="2400" dirty="0"/>
              <a:t>Per comprendere il nostro mercato siamo partiti da uno studio illuminante condotto negli Stati Uniti da </a:t>
            </a:r>
            <a:r>
              <a:rPr lang="it-IT" sz="2400" dirty="0" err="1"/>
              <a:t>Cumulus</a:t>
            </a:r>
            <a:r>
              <a:rPr lang="it-IT" sz="2400" dirty="0"/>
              <a:t> Media e Westwood One. Negli USA hanno messo a confronto quello che gli inserzionisti «credono» accada e quello che i dati Nielsen e Edison dimostrano realmente</a:t>
            </a:r>
          </a:p>
        </p:txBody>
      </p:sp>
      <p:pic>
        <p:nvPicPr>
          <p:cNvPr id="262" name="Google Shape;262;p34" title="logoFCP_nero.png">
            <a:extLst>
              <a:ext uri="{FF2B5EF4-FFF2-40B4-BE49-F238E27FC236}">
                <a16:creationId xmlns:a16="http://schemas.microsoft.com/office/drawing/2014/main" id="{E23E2B9C-523C-744E-08D6-FCD9F46B0FA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66250" y="0"/>
            <a:ext cx="2790542" cy="156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4">
            <a:extLst>
              <a:ext uri="{FF2B5EF4-FFF2-40B4-BE49-F238E27FC236}">
                <a16:creationId xmlns:a16="http://schemas.microsoft.com/office/drawing/2014/main" id="{DE6D5650-A081-73E7-11F3-FC6263C0F538}"/>
              </a:ext>
            </a:extLst>
          </p:cNvPr>
          <p:cNvSpPr/>
          <p:nvPr/>
        </p:nvSpPr>
        <p:spPr>
          <a:xfrm rot="-1417011">
            <a:off x="6590685" y="6125940"/>
            <a:ext cx="6523911" cy="1832956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4">
            <a:extLst>
              <a:ext uri="{FF2B5EF4-FFF2-40B4-BE49-F238E27FC236}">
                <a16:creationId xmlns:a16="http://schemas.microsoft.com/office/drawing/2014/main" id="{3DE8ADDF-DABF-DE83-D410-9E1E659E2ED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66238" y="6217700"/>
            <a:ext cx="2178576" cy="30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4">
            <a:extLst>
              <a:ext uri="{FF2B5EF4-FFF2-40B4-BE49-F238E27FC236}">
                <a16:creationId xmlns:a16="http://schemas.microsoft.com/office/drawing/2014/main" id="{FD6E42A2-121F-F0F9-93F2-BD712242FC01}"/>
              </a:ext>
            </a:extLst>
          </p:cNvPr>
          <p:cNvSpPr/>
          <p:nvPr/>
        </p:nvSpPr>
        <p:spPr>
          <a:xfrm rot="-1417011">
            <a:off x="-2569565" y="-884935"/>
            <a:ext cx="6523911" cy="1832956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6" name="Google Shape;266;p34">
            <a:extLst>
              <a:ext uri="{FF2B5EF4-FFF2-40B4-BE49-F238E27FC236}">
                <a16:creationId xmlns:a16="http://schemas.microsoft.com/office/drawing/2014/main" id="{3B88F877-7CD3-1B72-091E-11A4E208BA3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3577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7575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39" title="sfondotagliato.png"/>
          <p:cNvPicPr preferRelativeResize="0"/>
          <p:nvPr/>
        </p:nvPicPr>
        <p:blipFill rotWithShape="1">
          <a:blip r:embed="rId3">
            <a:alphaModFix/>
          </a:blip>
          <a:srcRect l="100000" t="-2291" r="100000"/>
          <a:stretch/>
        </p:blipFill>
        <p:spPr>
          <a:xfrm flipH="1">
            <a:off x="-586737" y="-829750"/>
            <a:ext cx="12975174" cy="768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9" title="ragazza.png"/>
          <p:cNvPicPr preferRelativeResize="0"/>
          <p:nvPr/>
        </p:nvPicPr>
        <p:blipFill rotWithShape="1">
          <a:blip r:embed="rId4">
            <a:alphaModFix/>
          </a:blip>
          <a:srcRect t="4425" r="46723"/>
          <a:stretch/>
        </p:blipFill>
        <p:spPr>
          <a:xfrm>
            <a:off x="-804325" y="1592850"/>
            <a:ext cx="3198950" cy="5265151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9"/>
          <p:cNvSpPr txBox="1"/>
          <p:nvPr/>
        </p:nvSpPr>
        <p:spPr>
          <a:xfrm>
            <a:off x="2646000" y="1594206"/>
            <a:ext cx="8250175" cy="3683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it-IT" sz="1800" b="1">
                <a:solidFill>
                  <a:schemeClr val="bg1"/>
                </a:solidFill>
              </a:rPr>
              <a:t>Gli investitori pensano che la radio raggiunga il 40% degli americani, quando </a:t>
            </a:r>
            <a:r>
              <a:rPr lang="it-IT" sz="1800" b="1" dirty="0">
                <a:solidFill>
                  <a:schemeClr val="bg1"/>
                </a:solidFill>
              </a:rPr>
              <a:t>la realtà </a:t>
            </a:r>
            <a:r>
              <a:rPr lang="it-IT" sz="1800" b="1" dirty="0">
                <a:solidFill>
                  <a:srgbClr val="F18A10"/>
                </a:solidFill>
              </a:rPr>
              <a:t>è l'87%. </a:t>
            </a:r>
          </a:p>
          <a:p>
            <a:endParaRPr lang="it-IT" sz="1800" b="1" dirty="0">
              <a:solidFill>
                <a:schemeClr val="bg1"/>
              </a:solidFill>
            </a:endParaRPr>
          </a:p>
          <a:p>
            <a:r>
              <a:rPr lang="it-IT" sz="1800" b="1" dirty="0">
                <a:solidFill>
                  <a:schemeClr val="bg1"/>
                </a:solidFill>
              </a:rPr>
              <a:t>Pensano che i giovani sotto i 35 anni non la ascoltino, mentre la fascia </a:t>
            </a:r>
            <a:br>
              <a:rPr lang="it-IT" sz="1800" b="1" dirty="0">
                <a:solidFill>
                  <a:schemeClr val="bg1"/>
                </a:solidFill>
              </a:rPr>
            </a:br>
            <a:r>
              <a:rPr lang="it-IT" sz="1800" b="1">
                <a:solidFill>
                  <a:srgbClr val="F18A10"/>
                </a:solidFill>
              </a:rPr>
              <a:t>18-34</a:t>
            </a:r>
            <a:r>
              <a:rPr lang="it-IT" sz="1800" b="1" dirty="0">
                <a:solidFill>
                  <a:schemeClr val="bg1"/>
                </a:solidFill>
              </a:rPr>
              <a:t> è la più numerosa in assoluto</a:t>
            </a:r>
          </a:p>
          <a:p>
            <a:endParaRPr lang="it-IT" sz="1800" b="1" dirty="0">
              <a:solidFill>
                <a:schemeClr val="bg1"/>
              </a:solidFill>
            </a:endParaRPr>
          </a:p>
          <a:p>
            <a:r>
              <a:rPr lang="it-IT" sz="1800" b="1" dirty="0">
                <a:solidFill>
                  <a:schemeClr val="bg1"/>
                </a:solidFill>
              </a:rPr>
              <a:t>Ma il dato più emblematico riguarda l'efficacia: nei sondaggi tra i CMO, </a:t>
            </a:r>
            <a:br>
              <a:rPr lang="it-IT" sz="1800" b="1" dirty="0">
                <a:solidFill>
                  <a:schemeClr val="bg1"/>
                </a:solidFill>
              </a:rPr>
            </a:br>
            <a:r>
              <a:rPr lang="it-IT" sz="1800" b="1">
                <a:solidFill>
                  <a:schemeClr val="bg1"/>
                </a:solidFill>
              </a:rPr>
              <a:t>la </a:t>
            </a:r>
            <a:r>
              <a:rPr lang="it-IT" sz="1800" b="1" dirty="0">
                <a:solidFill>
                  <a:schemeClr val="bg1"/>
                </a:solidFill>
              </a:rPr>
              <a:t>radio viene percepita come l'ultimo mezzo per efficacia pubblicitaria. Nei dati storici Nielsen sul ROI effettivo, la radio si posiziona </a:t>
            </a:r>
            <a:r>
              <a:rPr lang="it-IT" sz="1800" b="1" dirty="0">
                <a:solidFill>
                  <a:srgbClr val="F18A10"/>
                </a:solidFill>
              </a:rPr>
              <a:t>al secondo posto</a:t>
            </a:r>
            <a:r>
              <a:rPr lang="it-IT" sz="1800" b="1" dirty="0">
                <a:solidFill>
                  <a:srgbClr val="FFC000"/>
                </a:solidFill>
              </a:rPr>
              <a:t> </a:t>
            </a:r>
            <a:r>
              <a:rPr lang="it-IT" sz="1800" b="1" dirty="0">
                <a:solidFill>
                  <a:schemeClr val="bg1"/>
                </a:solidFill>
              </a:rPr>
              <a:t>assoluto per ritorno sull'investimento. </a:t>
            </a:r>
          </a:p>
          <a:p>
            <a:endParaRPr lang="it-IT" sz="1800" b="1" dirty="0">
              <a:solidFill>
                <a:schemeClr val="bg1"/>
              </a:solidFill>
            </a:endParaRPr>
          </a:p>
          <a:p>
            <a:r>
              <a:rPr lang="it-IT" sz="1800" b="1">
                <a:solidFill>
                  <a:schemeClr val="bg1"/>
                </a:solidFill>
              </a:rPr>
              <a:t>I pianificatori negli USA non guardano i dati perché domina la narrazione </a:t>
            </a:r>
            <a:r>
              <a:rPr lang="it-IT" sz="1800" b="1" dirty="0">
                <a:solidFill>
                  <a:schemeClr val="bg1"/>
                </a:solidFill>
              </a:rPr>
              <a:t>che "il nuovo uccide il vecchio".»</a:t>
            </a:r>
            <a:endParaRPr sz="1800" b="1" dirty="0">
              <a:solidFill>
                <a:schemeClr val="bg1"/>
              </a:solidFill>
            </a:endParaRPr>
          </a:p>
        </p:txBody>
      </p:sp>
      <p:pic>
        <p:nvPicPr>
          <p:cNvPr id="340" name="Google Shape;340;p39" title="logoFCP.png"/>
          <p:cNvPicPr preferRelativeResize="0"/>
          <p:nvPr/>
        </p:nvPicPr>
        <p:blipFill rotWithShape="1">
          <a:blip r:embed="rId5">
            <a:alphaModFix/>
          </a:blip>
          <a:srcRect l="22882" t="23734" r="22882" b="28807"/>
          <a:stretch/>
        </p:blipFill>
        <p:spPr>
          <a:xfrm>
            <a:off x="10052011" y="5715025"/>
            <a:ext cx="1688328" cy="831001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9"/>
          <p:cNvSpPr/>
          <p:nvPr/>
        </p:nvSpPr>
        <p:spPr>
          <a:xfrm rot="-1417011">
            <a:off x="-2569565" y="-884935"/>
            <a:ext cx="6523911" cy="1832956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2" name="Google Shape;342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6130442-3D22-91EE-316E-3C36D6C421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1073" y="1597342"/>
            <a:ext cx="333375" cy="3714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5DBA6F-7BA8-9832-4D3E-85771E1C68E3}"/>
              </a:ext>
            </a:extLst>
          </p:cNvPr>
          <p:cNvSpPr txBox="1"/>
          <p:nvPr/>
        </p:nvSpPr>
        <p:spPr>
          <a:xfrm>
            <a:off x="2560320" y="645160"/>
            <a:ext cx="836168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4000" b="1" i="0" u="none" strike="noStrike" baseline="0">
                <a:solidFill>
                  <a:srgbClr val="FFFFFF"/>
                </a:solidFill>
                <a:latin typeface="Montserrat"/>
              </a:rPr>
              <a:t>USA - RISULTATI CLAMOROSI </a:t>
            </a:r>
            <a:r>
              <a:rPr sz="4000" b="0" i="0">
                <a:solidFill>
                  <a:srgbClr val="000000"/>
                </a:solidFill>
                <a:latin typeface="Montserrat"/>
              </a:rPr>
              <a:t>​</a:t>
            </a:r>
            <a:endParaRPr lang="en-US" sz="4000">
              <a:latin typeface="Montserrat"/>
            </a:endParaRPr>
          </a:p>
          <a:p>
            <a:pPr algn="ctr"/>
            <a:endParaRPr lang="en-US" sz="4000" dirty="0">
              <a:latin typeface="Montserrat"/>
            </a:endParaRPr>
          </a:p>
        </p:txBody>
      </p:sp>
      <p:pic>
        <p:nvPicPr>
          <p:cNvPr id="4" name="Picture 3" descr="Immagine che contiene cerchio, Ambra&#10;&#10;Il contenuto generato dall&amp;#39;IA potrebbe non essere corretto.">
            <a:extLst>
              <a:ext uri="{FF2B5EF4-FFF2-40B4-BE49-F238E27FC236}">
                <a16:creationId xmlns:a16="http://schemas.microsoft.com/office/drawing/2014/main" id="{3BE20A11-A613-0E35-62D8-CB057310C7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1073" y="2460941"/>
            <a:ext cx="333375" cy="371475"/>
          </a:xfrm>
          <a:prstGeom prst="rect">
            <a:avLst/>
          </a:prstGeom>
        </p:spPr>
      </p:pic>
      <p:pic>
        <p:nvPicPr>
          <p:cNvPr id="5" name="Picture 4" descr="Immagine che contiene cerchio, Ambra&#10;&#10;Il contenuto generato dall&amp;#39;IA potrebbe non essere corretto.">
            <a:extLst>
              <a:ext uri="{FF2B5EF4-FFF2-40B4-BE49-F238E27FC236}">
                <a16:creationId xmlns:a16="http://schemas.microsoft.com/office/drawing/2014/main" id="{760A4968-1838-F6C1-BAC3-80BC223020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1073" y="3243260"/>
            <a:ext cx="333375" cy="371475"/>
          </a:xfrm>
          <a:prstGeom prst="rect">
            <a:avLst/>
          </a:prstGeom>
        </p:spPr>
      </p:pic>
      <p:pic>
        <p:nvPicPr>
          <p:cNvPr id="6" name="Picture 5" descr="Immagine che contiene cerchio, Ambra&#10;&#10;Il contenuto generato dall&amp;#39;IA potrebbe non essere corretto.">
            <a:extLst>
              <a:ext uri="{FF2B5EF4-FFF2-40B4-BE49-F238E27FC236}">
                <a16:creationId xmlns:a16="http://schemas.microsoft.com/office/drawing/2014/main" id="{F7F629D9-A5DF-87C3-A79C-C82B19E343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2513" y="4564060"/>
            <a:ext cx="333375" cy="371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>
          <a:extLst>
            <a:ext uri="{FF2B5EF4-FFF2-40B4-BE49-F238E27FC236}">
              <a16:creationId xmlns:a16="http://schemas.microsoft.com/office/drawing/2014/main" id="{9D2E0393-75C0-85A1-1FB6-EA09B5D18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3" title="logoFCP.png">
            <a:extLst>
              <a:ext uri="{FF2B5EF4-FFF2-40B4-BE49-F238E27FC236}">
                <a16:creationId xmlns:a16="http://schemas.microsoft.com/office/drawing/2014/main" id="{B4D27868-73F6-D850-C3CF-0D6DDEFBF9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882" t="23734" r="22882" b="28807"/>
          <a:stretch/>
        </p:blipFill>
        <p:spPr>
          <a:xfrm>
            <a:off x="8855275" y="5247718"/>
            <a:ext cx="3067152" cy="150962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3">
            <a:extLst>
              <a:ext uri="{FF2B5EF4-FFF2-40B4-BE49-F238E27FC236}">
                <a16:creationId xmlns:a16="http://schemas.microsoft.com/office/drawing/2014/main" id="{22095FF7-7561-4AF1-C8BF-A3DB771BF549}"/>
              </a:ext>
            </a:extLst>
          </p:cNvPr>
          <p:cNvSpPr/>
          <p:nvPr/>
        </p:nvSpPr>
        <p:spPr>
          <a:xfrm rot="-1417017">
            <a:off x="1938965" y="-2983600"/>
            <a:ext cx="11793470" cy="8824622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1" name="Google Shape;251;p33" title="ragazza.png">
            <a:extLst>
              <a:ext uri="{FF2B5EF4-FFF2-40B4-BE49-F238E27FC236}">
                <a16:creationId xmlns:a16="http://schemas.microsoft.com/office/drawing/2014/main" id="{0D57E849-32D9-C94B-85FC-7D9373498BF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4425" r="46723"/>
          <a:stretch/>
        </p:blipFill>
        <p:spPr>
          <a:xfrm>
            <a:off x="0" y="1592850"/>
            <a:ext cx="3198950" cy="526515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3">
            <a:extLst>
              <a:ext uri="{FF2B5EF4-FFF2-40B4-BE49-F238E27FC236}">
                <a16:creationId xmlns:a16="http://schemas.microsoft.com/office/drawing/2014/main" id="{59AF457E-BC23-70F1-400F-27A78B134B61}"/>
              </a:ext>
            </a:extLst>
          </p:cNvPr>
          <p:cNvSpPr txBox="1"/>
          <p:nvPr/>
        </p:nvSpPr>
        <p:spPr>
          <a:xfrm>
            <a:off x="2146820" y="4"/>
            <a:ext cx="7862400" cy="77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0000" b="1">
                <a:solidFill>
                  <a:srgbClr val="F18A10"/>
                </a:solidFill>
              </a:rPr>
              <a:t>2</a:t>
            </a:r>
            <a:endParaRPr lang="it-IT"/>
          </a:p>
        </p:txBody>
      </p:sp>
      <p:sp>
        <p:nvSpPr>
          <p:cNvPr id="253" name="Google Shape;253;p33">
            <a:extLst>
              <a:ext uri="{FF2B5EF4-FFF2-40B4-BE49-F238E27FC236}">
                <a16:creationId xmlns:a16="http://schemas.microsoft.com/office/drawing/2014/main" id="{61341459-6330-59A1-9FC4-8E3A224950CB}"/>
              </a:ext>
            </a:extLst>
          </p:cNvPr>
          <p:cNvSpPr txBox="1"/>
          <p:nvPr/>
        </p:nvSpPr>
        <p:spPr>
          <a:xfrm rot="20183982">
            <a:off x="5765510" y="2367030"/>
            <a:ext cx="8225473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r>
              <a:rPr lang="it-IT" sz="6000" b="1" err="1">
                <a:solidFill>
                  <a:schemeClr val="lt1"/>
                </a:solidFill>
                <a:latin typeface="Montserrat"/>
                <a:sym typeface="Montserrat"/>
              </a:rPr>
              <a:t>PAT</a:t>
            </a:r>
            <a:r>
              <a:rPr lang="it-IT" sz="6000" b="1">
                <a:solidFill>
                  <a:schemeClr val="lt1"/>
                </a:solidFill>
                <a:latin typeface="Montserrat"/>
                <a:sym typeface="Montserrat"/>
              </a:rPr>
              <a:t> </a:t>
            </a:r>
            <a:r>
              <a:rPr lang="it-IT" sz="6000" b="1" err="1">
                <a:solidFill>
                  <a:schemeClr val="lt1"/>
                </a:solidFill>
                <a:latin typeface="Montserrat"/>
                <a:sym typeface="Montserrat"/>
              </a:rPr>
              <a:t>WELSH</a:t>
            </a:r>
            <a:r>
              <a:rPr lang="it-IT" sz="6000" b="1">
                <a:solidFill>
                  <a:schemeClr val="lt1"/>
                </a:solidFill>
                <a:latin typeface="Montserrat"/>
                <a:sym typeface="Montserrat"/>
              </a:rPr>
              <a:t> </a:t>
            </a:r>
            <a:endParaRPr lang="it-IT">
              <a:solidFill>
                <a:schemeClr val="lt1"/>
              </a:solidFill>
            </a:endParaRPr>
          </a:p>
          <a:p>
            <a:r>
              <a:rPr lang="it-IT" sz="2400">
                <a:solidFill>
                  <a:schemeClr val="lt1"/>
                </a:solidFill>
                <a:latin typeface="Montserrat"/>
                <a:sym typeface="Montserrat"/>
              </a:rPr>
              <a:t>SVP POLLACK MEDIA GROUP</a:t>
            </a:r>
            <a:endParaRPr lang="it-IT" sz="2400">
              <a:solidFill>
                <a:schemeClr val="lt1"/>
              </a:solidFill>
              <a:latin typeface="Montserrat"/>
            </a:endParaRPr>
          </a:p>
        </p:txBody>
      </p:sp>
      <p:pic>
        <p:nvPicPr>
          <p:cNvPr id="254" name="Google Shape;254;p33">
            <a:extLst>
              <a:ext uri="{FF2B5EF4-FFF2-40B4-BE49-F238E27FC236}">
                <a16:creationId xmlns:a16="http://schemas.microsoft.com/office/drawing/2014/main" id="{DAB1C355-EC37-2480-BBC0-E95CDFC55B4C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150" y="6282974"/>
            <a:ext cx="1860423" cy="263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36053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133CD787BD9234F8C873ECB4B49CE0B" ma:contentTypeVersion="14" ma:contentTypeDescription="Creare un nuovo documento." ma:contentTypeScope="" ma:versionID="1f158c4656e6d55e016b53146f8e867e">
  <xsd:schema xmlns:xsd="http://www.w3.org/2001/XMLSchema" xmlns:xs="http://www.w3.org/2001/XMLSchema" xmlns:p="http://schemas.microsoft.com/office/2006/metadata/properties" xmlns:ns2="12fd3412-8809-4997-a4f4-0307e8332930" xmlns:ns3="97198037-29da-4d00-8084-8ecf718dc215" targetNamespace="http://schemas.microsoft.com/office/2006/metadata/properties" ma:root="true" ma:fieldsID="451b2b720d29ceb0f151759ce75495b9" ns2:_="" ns3:_="">
    <xsd:import namespace="12fd3412-8809-4997-a4f4-0307e8332930"/>
    <xsd:import namespace="97198037-29da-4d00-8084-8ecf718dc2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fd3412-8809-4997-a4f4-0307e83329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 immagine" ma:readOnly="false" ma:fieldId="{5cf76f15-5ced-4ddc-b409-7134ff3c332f}" ma:taxonomyMulti="true" ma:sspId="0f2f2bb7-1a6d-492a-8c87-1d710bfdc0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198037-29da-4d00-8084-8ecf718dc21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36fda25-6ddc-4d76-b7e4-34cd0dc4a10c}" ma:internalName="TaxCatchAll" ma:showField="CatchAllData" ma:web="97198037-29da-4d00-8084-8ecf718dc2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fd3412-8809-4997-a4f4-0307e8332930">
      <Terms xmlns="http://schemas.microsoft.com/office/infopath/2007/PartnerControls"/>
    </lcf76f155ced4ddcb4097134ff3c332f>
    <TaxCatchAll xmlns="97198037-29da-4d00-8084-8ecf718dc215" xsi:nil="true"/>
  </documentManagement>
</p:properties>
</file>

<file path=customXml/itemProps1.xml><?xml version="1.0" encoding="utf-8"?>
<ds:datastoreItem xmlns:ds="http://schemas.openxmlformats.org/officeDocument/2006/customXml" ds:itemID="{A5BC1AE2-1234-4A58-8B67-91F8614B87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01B513-C74B-457A-A3CC-3C75A45270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fd3412-8809-4997-a4f4-0307e8332930"/>
    <ds:schemaRef ds:uri="97198037-29da-4d00-8084-8ecf718dc2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1C83E2-7BA5-45EA-93F1-570598791A81}">
  <ds:schemaRefs>
    <ds:schemaRef ds:uri="http://schemas.microsoft.com/office/2006/metadata/properties"/>
    <ds:schemaRef ds:uri="http://schemas.microsoft.com/office/infopath/2007/PartnerControls"/>
    <ds:schemaRef ds:uri="12fd3412-8809-4997-a4f4-0307e8332930"/>
    <ds:schemaRef ds:uri="97198037-29da-4d00-8084-8ecf718dc21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3153</TotalTime>
  <Words>1009</Words>
  <Application>Microsoft Office PowerPoint</Application>
  <PresentationFormat>Widescreen</PresentationFormat>
  <Paragraphs>71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Monica Gallerini</cp:lastModifiedBy>
  <cp:revision>135</cp:revision>
  <dcterms:modified xsi:type="dcterms:W3CDTF">2026-10-22T08:19:01Z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0x0101000133CD787BD9234F8C873ECB4B49CE0B</vt:lpwstr>
  </property>
  <property fmtid="{D5CDD505-2E9C-101B-9397-08002B2CF9AE}" pid="3" name="MediaServiceImageTags">
    <vt:lpwstr/>
  </property>
</Properties>
</file>