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5"/>
  </p:notesMasterIdLst>
  <p:sldIdLst>
    <p:sldId id="1002" r:id="rId2"/>
    <p:sldId id="1004" r:id="rId3"/>
    <p:sldId id="1005" r:id="rId4"/>
  </p:sldIdLst>
  <p:sldSz cx="10693400" cy="75628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8507"/>
    <a:srgbClr val="E2AC00"/>
    <a:srgbClr val="FFFFFF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0" autoAdjust="0"/>
    <p:restoredTop sz="94658"/>
  </p:normalViewPr>
  <p:slideViewPr>
    <p:cSldViewPr>
      <p:cViewPr varScale="1">
        <p:scale>
          <a:sx n="105" d="100"/>
          <a:sy n="105" d="100"/>
        </p:scale>
        <p:origin x="178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642" cy="341026"/>
          </a:xfrm>
          <a:prstGeom prst="rect">
            <a:avLst/>
          </a:prstGeom>
        </p:spPr>
        <p:txBody>
          <a:bodyPr vert="horz" lIns="83759" tIns="41880" rIns="83759" bIns="41880" rtlCol="0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3523" y="0"/>
            <a:ext cx="4300168" cy="341026"/>
          </a:xfrm>
          <a:prstGeom prst="rect">
            <a:avLst/>
          </a:prstGeom>
        </p:spPr>
        <p:txBody>
          <a:bodyPr vert="horz" lIns="83759" tIns="41880" rIns="83759" bIns="41880" rtlCol="0"/>
          <a:lstStyle>
            <a:lvl1pPr algn="r">
              <a:defRPr sz="1100"/>
            </a:lvl1pPr>
          </a:lstStyle>
          <a:p>
            <a:fld id="{949D25FA-A7E0-4B05-ABE4-8D6683D85E73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850900"/>
            <a:ext cx="324008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59" tIns="41880" rIns="83759" bIns="4188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3254" y="3271845"/>
            <a:ext cx="7940131" cy="2676834"/>
          </a:xfrm>
          <a:prstGeom prst="rect">
            <a:avLst/>
          </a:prstGeom>
        </p:spPr>
        <p:txBody>
          <a:bodyPr vert="horz" lIns="83759" tIns="41880" rIns="83759" bIns="4188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6650"/>
            <a:ext cx="4301642" cy="341025"/>
          </a:xfrm>
          <a:prstGeom prst="rect">
            <a:avLst/>
          </a:prstGeom>
        </p:spPr>
        <p:txBody>
          <a:bodyPr vert="horz" lIns="83759" tIns="41880" rIns="83759" bIns="41880" rtlCol="0" anchor="b"/>
          <a:lstStyle>
            <a:lvl1pPr algn="l">
              <a:defRPr sz="11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3523" y="6456650"/>
            <a:ext cx="4300168" cy="341025"/>
          </a:xfrm>
          <a:prstGeom prst="rect">
            <a:avLst/>
          </a:prstGeom>
        </p:spPr>
        <p:txBody>
          <a:bodyPr vert="horz" lIns="83759" tIns="41880" rIns="83759" bIns="41880" rtlCol="0" anchor="b"/>
          <a:lstStyle>
            <a:lvl1pPr algn="r">
              <a:defRPr sz="1100"/>
            </a:lvl1pPr>
          </a:lstStyle>
          <a:p>
            <a:fld id="{1D3DA0CC-C9D1-4CB4-8785-60FE9306604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276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73B2FED1-2AA1-BC5C-EC78-7BDCA0D2C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:notes">
            <a:extLst>
              <a:ext uri="{FF2B5EF4-FFF2-40B4-BE49-F238E27FC236}">
                <a16:creationId xmlns:a16="http://schemas.microsoft.com/office/drawing/2014/main" id="{D3DAFEF5-B483-8A0F-33A6-C09F47FEF3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it-IT" sz="1200" dirty="0"/>
          </a:p>
        </p:txBody>
      </p:sp>
      <p:sp>
        <p:nvSpPr>
          <p:cNvPr id="528" name="Google Shape;528;p23:notes">
            <a:extLst>
              <a:ext uri="{FF2B5EF4-FFF2-40B4-BE49-F238E27FC236}">
                <a16:creationId xmlns:a16="http://schemas.microsoft.com/office/drawing/2014/main" id="{3A9F22DA-3F57-CA66-AB77-8B9730F179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740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Diapositiva tito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336675" y="1237717"/>
            <a:ext cx="8020050" cy="2632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526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05"/>
            </a:lvl1pPr>
            <a:lvl2pPr lvl="1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754"/>
            </a:lvl2pPr>
            <a:lvl3pPr lvl="2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79"/>
            </a:lvl3pPr>
            <a:lvl4pPr lvl="3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4pPr>
            <a:lvl5pPr lvl="4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5pPr>
            <a:lvl6pPr lvl="5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6pPr>
            <a:lvl7pPr lvl="6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7pPr>
            <a:lvl8pPr lvl="7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8pPr>
            <a:lvl9pPr lvl="8" algn="ctr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352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Titolo e contenut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735171" y="402652"/>
            <a:ext cx="9223058" cy="146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2734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Intestazione sezion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602" y="1885462"/>
            <a:ext cx="9223058" cy="314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526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602" y="5061158"/>
            <a:ext cx="9223058" cy="1654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200505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105">
                <a:solidFill>
                  <a:srgbClr val="757575"/>
                </a:solidFill>
              </a:defRPr>
            </a:lvl1pPr>
            <a:lvl2pPr marL="802020" lvl="1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1754">
                <a:solidFill>
                  <a:srgbClr val="757575"/>
                </a:solidFill>
              </a:defRPr>
            </a:lvl2pPr>
            <a:lvl3pPr marL="1203030" lvl="2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579">
                <a:solidFill>
                  <a:srgbClr val="757575"/>
                </a:solidFill>
              </a:defRPr>
            </a:lvl3pPr>
            <a:lvl4pPr marL="1604040" lvl="3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403">
                <a:solidFill>
                  <a:srgbClr val="757575"/>
                </a:solidFill>
              </a:defRPr>
            </a:lvl4pPr>
            <a:lvl5pPr marL="2005051" lvl="4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403">
                <a:solidFill>
                  <a:srgbClr val="757575"/>
                </a:solidFill>
              </a:defRPr>
            </a:lvl5pPr>
            <a:lvl6pPr marL="2406061" lvl="5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403">
                <a:solidFill>
                  <a:srgbClr val="757575"/>
                </a:solidFill>
              </a:defRPr>
            </a:lvl6pPr>
            <a:lvl7pPr marL="2807071" lvl="6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403">
                <a:solidFill>
                  <a:srgbClr val="757575"/>
                </a:solidFill>
              </a:defRPr>
            </a:lvl7pPr>
            <a:lvl8pPr marL="3208081" lvl="7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403">
                <a:solidFill>
                  <a:srgbClr val="757575"/>
                </a:solidFill>
              </a:defRPr>
            </a:lvl8pPr>
            <a:lvl9pPr marL="3609091" lvl="8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403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783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Due contenuti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735171" y="402652"/>
            <a:ext cx="9223058" cy="146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735171" y="2013259"/>
            <a:ext cx="4544695" cy="479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5413534" y="2013259"/>
            <a:ext cx="4544695" cy="479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19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Confront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736564" y="402652"/>
            <a:ext cx="9223058" cy="146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01010" lvl="0" indent="-200505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05" b="1"/>
            </a:lvl1pPr>
            <a:lvl2pPr marL="802020" lvl="1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754" b="1"/>
            </a:lvl2pPr>
            <a:lvl3pPr marL="1203030" lvl="2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79" b="1"/>
            </a:lvl3pPr>
            <a:lvl4pPr marL="1604040" lvl="3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4pPr>
            <a:lvl5pPr marL="2005051" lvl="4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5pPr>
            <a:lvl6pPr marL="2406061" lvl="5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6pPr>
            <a:lvl7pPr marL="2807071" lvl="6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7pPr>
            <a:lvl8pPr marL="3208081" lvl="7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8pPr>
            <a:lvl9pPr marL="3609091" lvl="8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736565" y="2762541"/>
            <a:ext cx="4523809" cy="4063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5413534" y="1853949"/>
            <a:ext cx="4546088" cy="908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01010" lvl="0" indent="-200505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05" b="1"/>
            </a:lvl1pPr>
            <a:lvl2pPr marL="802020" lvl="1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754" b="1"/>
            </a:lvl2pPr>
            <a:lvl3pPr marL="1203030" lvl="2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79" b="1"/>
            </a:lvl3pPr>
            <a:lvl4pPr marL="1604040" lvl="3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4pPr>
            <a:lvl5pPr marL="2005051" lvl="4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5pPr>
            <a:lvl6pPr marL="2406061" lvl="5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6pPr>
            <a:lvl7pPr marL="2807071" lvl="6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7pPr>
            <a:lvl8pPr marL="3208081" lvl="7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8pPr>
            <a:lvl9pPr marL="3609091" lvl="8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5413534" y="2762541"/>
            <a:ext cx="4546088" cy="4063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65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Solo tito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735171" y="402652"/>
            <a:ext cx="9223058" cy="146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1585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Vuot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35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Contenuto con didascalia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280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4546088" y="1088911"/>
            <a:ext cx="5413534" cy="537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78732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807"/>
            </a:lvl1pPr>
            <a:lvl2pPr marL="802020" lvl="1" indent="-356453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456"/>
            </a:lvl2pPr>
            <a:lvl3pPr marL="1203030" lvl="2" indent="-33417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105"/>
            </a:lvl3pPr>
            <a:lvl4pPr marL="1604040" lvl="3" indent="-311897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754"/>
            </a:lvl4pPr>
            <a:lvl5pPr marL="2005051" lvl="4" indent="-311897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754"/>
            </a:lvl5pPr>
            <a:lvl6pPr marL="2406061" lvl="5" indent="-311897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754"/>
            </a:lvl6pPr>
            <a:lvl7pPr marL="2807071" lvl="6" indent="-311897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754"/>
            </a:lvl7pPr>
            <a:lvl8pPr marL="3208081" lvl="7" indent="-311897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754"/>
            </a:lvl8pPr>
            <a:lvl9pPr marL="3609091" lvl="8" indent="-311897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754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736564" y="2268855"/>
            <a:ext cx="3448900" cy="4203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200505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1pPr>
            <a:lvl2pPr marL="802020" lvl="1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28"/>
            </a:lvl2pPr>
            <a:lvl3pPr marL="1203030" lvl="2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53"/>
            </a:lvl3pPr>
            <a:lvl4pPr marL="1604040" lvl="3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4pPr>
            <a:lvl5pPr marL="2005051" lvl="4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5pPr>
            <a:lvl6pPr marL="2406061" lvl="5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6pPr>
            <a:lvl7pPr marL="2807071" lvl="6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7pPr>
            <a:lvl8pPr marL="3208081" lvl="7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8pPr>
            <a:lvl9pPr marL="3609091" lvl="8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037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Immagine con didascali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280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4546088" y="1088911"/>
            <a:ext cx="5413534" cy="53745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736564" y="2268855"/>
            <a:ext cx="3448900" cy="4203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200505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03"/>
            </a:lvl1pPr>
            <a:lvl2pPr marL="802020" lvl="1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28"/>
            </a:lvl2pPr>
            <a:lvl3pPr marL="1203030" lvl="2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53"/>
            </a:lvl3pPr>
            <a:lvl4pPr marL="1604040" lvl="3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4pPr>
            <a:lvl5pPr marL="2005051" lvl="4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5pPr>
            <a:lvl6pPr marL="2406061" lvl="5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6pPr>
            <a:lvl7pPr marL="2807071" lvl="6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7pPr>
            <a:lvl8pPr marL="3208081" lvl="7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8pPr>
            <a:lvl9pPr marL="3609091" lvl="8" indent="-200505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77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00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Titolo e testo vertical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35171" y="402652"/>
            <a:ext cx="9223058" cy="146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947421" y="-198991"/>
            <a:ext cx="4798559" cy="9223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791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1_Titolo e testo vertica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600764" y="2454353"/>
            <a:ext cx="6409166" cy="230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922401" y="215422"/>
            <a:ext cx="6409166" cy="678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01010" lvl="0" indent="-300758" algn="l">
              <a:lnSpc>
                <a:spcPct val="90000"/>
              </a:lnSpc>
              <a:spcBef>
                <a:spcPts val="8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2020" lvl="1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03030" lvl="2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04040" lvl="3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05051" lvl="4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06061" lvl="5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07071" lvl="6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08081" lvl="7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09091" lvl="8" indent="-300758" algn="l">
              <a:lnSpc>
                <a:spcPct val="90000"/>
              </a:lnSpc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03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35171" y="402652"/>
            <a:ext cx="9223058" cy="146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735171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542189" y="7009642"/>
            <a:ext cx="3609023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7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7552214" y="7009642"/>
            <a:ext cx="2406015" cy="40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3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75515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28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11.jpg"/><Relationship Id="rId4" Type="http://schemas.openxmlformats.org/officeDocument/2006/relationships/image" Target="../media/image6.png"/><Relationship Id="rId9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 title="ragazza.png"/>
          <p:cNvPicPr preferRelativeResize="0"/>
          <p:nvPr/>
        </p:nvPicPr>
        <p:blipFill rotWithShape="1">
          <a:blip r:embed="rId4">
            <a:alphaModFix/>
          </a:blip>
          <a:srcRect t="4425" r="46723"/>
          <a:stretch/>
        </p:blipFill>
        <p:spPr>
          <a:xfrm>
            <a:off x="0" y="458661"/>
            <a:ext cx="3846099" cy="6330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logoFCP.png"/>
          <p:cNvPicPr preferRelativeResize="0"/>
          <p:nvPr/>
        </p:nvPicPr>
        <p:blipFill rotWithShape="1">
          <a:blip r:embed="rId5">
            <a:alphaModFix/>
          </a:blip>
          <a:srcRect l="22882" t="23734" r="22882" b="28807"/>
          <a:stretch/>
        </p:blipFill>
        <p:spPr>
          <a:xfrm>
            <a:off x="3513443" y="2242616"/>
            <a:ext cx="6252835" cy="307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536" y="6284598"/>
            <a:ext cx="1631746" cy="23071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 rot="-1379635">
            <a:off x="6777885" y="1373113"/>
            <a:ext cx="4129754" cy="10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87" tIns="80187" rIns="80187" bIns="80187" anchor="t" anchorCtr="0">
            <a:spAutoFit/>
          </a:bodyPr>
          <a:lstStyle/>
          <a:p>
            <a:pPr algn="l" defTabSz="802020" rtl="0">
              <a:buClr>
                <a:srgbClr val="000000"/>
              </a:buClr>
            </a:pPr>
            <a:r>
              <a:rPr lang="it-IT" sz="2017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Sfatiamo i falsi miti.</a:t>
            </a:r>
            <a:r>
              <a:rPr lang="it-IT" sz="2017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br>
              <a:rPr lang="it-IT" sz="2017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</a:br>
            <a:r>
              <a:rPr lang="it-IT" sz="2017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Scopriamo se davvero </a:t>
            </a:r>
            <a:br>
              <a:rPr lang="it-IT" sz="2017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</a:br>
            <a:r>
              <a:rPr lang="it-IT" sz="2017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conosci la radio.</a:t>
            </a:r>
            <a:endParaRPr sz="2017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0E803E75-FF1B-6B39-5905-F2B89AE76C7D}"/>
              </a:ext>
            </a:extLst>
          </p:cNvPr>
          <p:cNvSpPr txBox="1"/>
          <p:nvPr/>
        </p:nvSpPr>
        <p:spPr>
          <a:xfrm>
            <a:off x="3365500" y="5779817"/>
            <a:ext cx="7327900" cy="1240277"/>
          </a:xfrm>
          <a:prstGeom prst="rect">
            <a:avLst/>
          </a:prstGeom>
          <a:solidFill>
            <a:srgbClr val="FB8A1C">
              <a:alpha val="90194"/>
            </a:srgbClr>
          </a:solidFill>
        </p:spPr>
        <p:txBody>
          <a:bodyPr vert="horz" wrap="square" lIns="0" tIns="166562" rIns="0" bIns="0" rtlCol="0">
            <a:spAutoFit/>
          </a:bodyPr>
          <a:lstStyle/>
          <a:p>
            <a:pPr marL="172313">
              <a:spcBef>
                <a:spcPts val="1312"/>
              </a:spcBef>
            </a:pPr>
            <a:r>
              <a:rPr sz="2800" b="1" spc="-58" dirty="0">
                <a:solidFill>
                  <a:schemeClr val="tx1"/>
                </a:solidFill>
                <a:latin typeface="Arial"/>
                <a:cs typeface="Arial"/>
              </a:rPr>
              <a:t>F</a:t>
            </a:r>
            <a:r>
              <a:rPr lang="it-IT" sz="2800" b="1" spc="-58" dirty="0" err="1">
                <a:solidFill>
                  <a:schemeClr val="tx1"/>
                </a:solidFill>
                <a:latin typeface="Arial"/>
                <a:cs typeface="Arial"/>
              </a:rPr>
              <a:t>ederazione</a:t>
            </a:r>
            <a:r>
              <a:rPr lang="it-IT" sz="2800" b="1" spc="-58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2800" b="1" spc="-58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it-IT" sz="2800" b="1" spc="-58" dirty="0" err="1">
                <a:solidFill>
                  <a:schemeClr val="tx1"/>
                </a:solidFill>
                <a:latin typeface="Arial"/>
                <a:cs typeface="Arial"/>
              </a:rPr>
              <a:t>oncessionarie</a:t>
            </a:r>
            <a:r>
              <a:rPr lang="it-IT" sz="2800" b="1" spc="-58" dirty="0">
                <a:solidFill>
                  <a:schemeClr val="tx1"/>
                </a:solidFill>
                <a:latin typeface="Arial"/>
                <a:cs typeface="Arial"/>
              </a:rPr>
              <a:t> di </a:t>
            </a:r>
            <a:r>
              <a:rPr sz="2800" b="1" spc="-58" dirty="0">
                <a:solidFill>
                  <a:schemeClr val="tx1"/>
                </a:solidFill>
                <a:latin typeface="Arial"/>
                <a:cs typeface="Arial"/>
              </a:rPr>
              <a:t>P</a:t>
            </a:r>
            <a:r>
              <a:rPr lang="it-IT" sz="2800" b="1" spc="-90" dirty="0" err="1">
                <a:solidFill>
                  <a:schemeClr val="tx1"/>
                </a:solidFill>
                <a:latin typeface="Arial"/>
                <a:cs typeface="Arial"/>
              </a:rPr>
              <a:t>ubblicità</a:t>
            </a:r>
            <a:endParaRPr lang="it-IT" sz="2800" b="1" spc="-9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2313">
              <a:spcBef>
                <a:spcPts val="1312"/>
              </a:spcBef>
            </a:pPr>
            <a:r>
              <a:rPr lang="it-IT" b="1" spc="-62" dirty="0">
                <a:solidFill>
                  <a:schemeClr val="tx1"/>
                </a:solidFill>
                <a:latin typeface="Arial"/>
                <a:cs typeface="Arial"/>
              </a:rPr>
              <a:t>Mission ed iniziative associative</a:t>
            </a:r>
          </a:p>
          <a:p>
            <a:pPr marL="172313">
              <a:spcBef>
                <a:spcPts val="1312"/>
              </a:spcBef>
            </a:pPr>
            <a:endParaRPr lang="it-IT" sz="200" spc="-62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84;p42" descr="Immagine che contiene strada, nero, ruota, monocromatico&#10;&#10;Il contenuto generato dall&amp;#39;IA potrebbe non essere corretto." title="sfondotagliato.png">
            <a:extLst>
              <a:ext uri="{FF2B5EF4-FFF2-40B4-BE49-F238E27FC236}">
                <a16:creationId xmlns:a16="http://schemas.microsoft.com/office/drawing/2014/main" id="{52F16EFF-3A9C-352D-0955-6D8F0EC5BFB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0" y="9258"/>
            <a:ext cx="3289300" cy="7556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78;p41" title="logoFCP_nero.png">
            <a:extLst>
              <a:ext uri="{FF2B5EF4-FFF2-40B4-BE49-F238E27FC236}">
                <a16:creationId xmlns:a16="http://schemas.microsoft.com/office/drawing/2014/main" id="{99F2D22D-33FE-7C8C-6224-3AD18E0F16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8155431" y="6259540"/>
            <a:ext cx="2262433" cy="108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536" y="6284598"/>
            <a:ext cx="1631746" cy="230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59;p44">
            <a:extLst>
              <a:ext uri="{FF2B5EF4-FFF2-40B4-BE49-F238E27FC236}">
                <a16:creationId xmlns:a16="http://schemas.microsoft.com/office/drawing/2014/main" id="{2730DE67-942A-ED09-76F8-A6235DE9172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9970" y="1869399"/>
            <a:ext cx="362157" cy="3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565CCFE9-10F2-ABF7-D010-E25F59DC2F65}"/>
              </a:ext>
            </a:extLst>
          </p:cNvPr>
          <p:cNvSpPr txBox="1"/>
          <p:nvPr/>
        </p:nvSpPr>
        <p:spPr>
          <a:xfrm>
            <a:off x="2439865" y="2989574"/>
            <a:ext cx="8000999" cy="934045"/>
          </a:xfrm>
          <a:prstGeom prst="rect">
            <a:avLst/>
          </a:prstGeom>
        </p:spPr>
        <p:txBody>
          <a:bodyPr vert="horz" wrap="square" lIns="0" tIns="9596" rIns="0" bIns="0" rtlCol="0">
            <a:spAutoFit/>
          </a:bodyPr>
          <a:lstStyle/>
          <a:p>
            <a:pPr algn="l" defTabSz="802020" rtl="0">
              <a:spcBef>
                <a:spcPts val="568"/>
              </a:spcBef>
              <a:buClr>
                <a:srgbClr val="000000"/>
              </a:buClr>
            </a:pPr>
            <a:endParaRPr sz="1200" dirty="0">
              <a:solidFill>
                <a:srgbClr val="000000"/>
              </a:solidFill>
              <a:latin typeface="Calibri"/>
              <a:cs typeface="Calibri"/>
              <a:sym typeface="Arial"/>
            </a:endParaRPr>
          </a:p>
          <a:p>
            <a:pPr marL="24242" marR="302020" algn="just" defTabSz="802020" rtl="0">
              <a:lnSpc>
                <a:spcPct val="101899"/>
              </a:lnSpc>
              <a:buClr>
                <a:srgbClr val="000000"/>
              </a:buClr>
            </a:pPr>
            <a:r>
              <a:rPr sz="1600" spc="243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LE</a:t>
            </a:r>
            <a:r>
              <a:rPr sz="1600" spc="5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02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CONCESSIONARIE</a:t>
            </a:r>
            <a:r>
              <a:rPr sz="1600" spc="72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99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ASSOCIATE</a:t>
            </a:r>
            <a:r>
              <a:rPr sz="1600" spc="7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18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RAPPRESENTANO</a:t>
            </a:r>
            <a:r>
              <a:rPr sz="1600" spc="5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23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LA</a:t>
            </a:r>
            <a:r>
              <a:rPr sz="1600" spc="68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79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QUASI</a:t>
            </a:r>
            <a:r>
              <a:rPr sz="1600" spc="6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7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TOTALITÀ </a:t>
            </a:r>
            <a:r>
              <a:rPr sz="1600" spc="191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(OLTRE</a:t>
            </a:r>
            <a:r>
              <a:rPr sz="1600" spc="44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59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IL</a:t>
            </a:r>
            <a:r>
              <a:rPr sz="1600" spc="68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3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92%)</a:t>
            </a:r>
            <a:r>
              <a:rPr sz="1600" spc="8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4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DEL</a:t>
            </a:r>
            <a:r>
              <a:rPr sz="1600" spc="60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07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MERCATO</a:t>
            </a:r>
            <a:r>
              <a:rPr sz="1600" spc="5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91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PUBBLICITARIO</a:t>
            </a:r>
            <a:r>
              <a:rPr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07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NAZIONALE</a:t>
            </a:r>
            <a:r>
              <a:rPr sz="1600" spc="60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23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AL</a:t>
            </a:r>
            <a:r>
              <a:rPr sz="1600" spc="9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NETTO</a:t>
            </a:r>
            <a:r>
              <a:rPr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DEGLI </a:t>
            </a:r>
            <a:r>
              <a:rPr sz="1600" spc="15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OTT</a:t>
            </a:r>
            <a:r>
              <a:rPr lang="it-IT" sz="1600" spc="15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.</a:t>
            </a:r>
            <a:endParaRPr sz="1600" dirty="0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Arial"/>
            </a:endParaRPr>
          </a:p>
        </p:txBody>
      </p:sp>
      <p:pic>
        <p:nvPicPr>
          <p:cNvPr id="4" name="Google Shape;459;p44">
            <a:extLst>
              <a:ext uri="{FF2B5EF4-FFF2-40B4-BE49-F238E27FC236}">
                <a16:creationId xmlns:a16="http://schemas.microsoft.com/office/drawing/2014/main" id="{BA42A552-1712-BC4B-7512-459F0586B91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2451" y="3181809"/>
            <a:ext cx="362157" cy="3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59;p44">
            <a:extLst>
              <a:ext uri="{FF2B5EF4-FFF2-40B4-BE49-F238E27FC236}">
                <a16:creationId xmlns:a16="http://schemas.microsoft.com/office/drawing/2014/main" id="{FE8244D2-2598-19BD-5CD3-B3DEDA1CC50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4632" y="4573848"/>
            <a:ext cx="362157" cy="3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F8994925-0247-EAE9-E25B-875956109159}"/>
              </a:ext>
            </a:extLst>
          </p:cNvPr>
          <p:cNvSpPr txBox="1">
            <a:spLocks/>
          </p:cNvSpPr>
          <p:nvPr/>
        </p:nvSpPr>
        <p:spPr>
          <a:xfrm>
            <a:off x="1644651" y="191921"/>
            <a:ext cx="7853145" cy="7982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5875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5263" b="0" i="0" u="none" strike="noStrike" cap="none" spc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ts val="2975"/>
              </a:lnSpc>
              <a:spcBef>
                <a:spcPts val="125"/>
              </a:spcBef>
            </a:pPr>
            <a:r>
              <a:rPr lang="it-IT"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Federazione</a:t>
            </a:r>
            <a:r>
              <a:rPr lang="it-IT" sz="2400" b="1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Concessionarie</a:t>
            </a:r>
            <a:r>
              <a:rPr lang="it-IT" sz="2400" b="1" spc="1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it-IT" sz="2400" b="1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Pubblicità</a:t>
            </a:r>
          </a:p>
          <a:p>
            <a:pPr marL="12700">
              <a:lnSpc>
                <a:spcPts val="2975"/>
              </a:lnSpc>
            </a:pPr>
            <a:r>
              <a:rPr lang="it-IT" sz="2400" b="1" spc="275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it-IT" sz="2400" b="1" spc="175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70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it-IT" sz="2400" b="1" spc="160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300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assetto</a:t>
            </a:r>
            <a:r>
              <a:rPr lang="it-IT" sz="2400" b="1" spc="195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300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organizzativo</a:t>
            </a: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D61DAECE-648B-582C-CB53-F80618AFD1C1}"/>
              </a:ext>
            </a:extLst>
          </p:cNvPr>
          <p:cNvSpPr txBox="1"/>
          <p:nvPr/>
        </p:nvSpPr>
        <p:spPr>
          <a:xfrm>
            <a:off x="2070100" y="1840559"/>
            <a:ext cx="8458199" cy="749444"/>
          </a:xfrm>
          <a:prstGeom prst="rect">
            <a:avLst/>
          </a:prstGeom>
        </p:spPr>
        <p:txBody>
          <a:bodyPr vert="horz" wrap="square" lIns="0" tIns="9596" rIns="0" bIns="0" rtlCol="0">
            <a:spAutoFit/>
          </a:bodyPr>
          <a:lstStyle/>
          <a:p>
            <a:pPr marL="10101" marR="352020" algn="just" defTabSz="802020" rtl="0">
              <a:lnSpc>
                <a:spcPct val="101899"/>
              </a:lnSpc>
              <a:buClr>
                <a:srgbClr val="000000"/>
              </a:buClr>
            </a:pPr>
            <a:r>
              <a:rPr sz="1600" spc="251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FCP</a:t>
            </a:r>
            <a:r>
              <a:rPr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43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È</a:t>
            </a:r>
            <a:r>
              <a:rPr sz="1600" spc="44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5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L’ORGANISMO</a:t>
            </a:r>
            <a:r>
              <a:rPr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87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ASSOCIATIVO</a:t>
            </a:r>
            <a:r>
              <a:rPr sz="1600" spc="83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4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CHE</a:t>
            </a:r>
            <a:r>
              <a:rPr sz="1600" spc="1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1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RACCOGLIE</a:t>
            </a:r>
            <a:r>
              <a:rPr sz="1600" spc="72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LE</a:t>
            </a:r>
            <a:r>
              <a:rPr sz="1600" spc="32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143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PRINCIPALI CONCESSIONARIE PUBBLICITARIE OPERANTI SUL TERRITORIO NAZIONALE.</a:t>
            </a:r>
            <a:endParaRPr sz="1600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Arial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72BECC57-0A8C-BA20-480C-0F7B074454F9}"/>
              </a:ext>
            </a:extLst>
          </p:cNvPr>
          <p:cNvSpPr txBox="1"/>
          <p:nvPr/>
        </p:nvSpPr>
        <p:spPr>
          <a:xfrm>
            <a:off x="2733683" y="4577708"/>
            <a:ext cx="7457502" cy="1004449"/>
          </a:xfrm>
          <a:prstGeom prst="rect">
            <a:avLst/>
          </a:prstGeom>
        </p:spPr>
        <p:txBody>
          <a:bodyPr vert="horz" wrap="square" lIns="0" tIns="9596" rIns="0" bIns="0" rtlCol="0">
            <a:spAutoFit/>
          </a:bodyPr>
          <a:lstStyle/>
          <a:p>
            <a:pPr marL="24242" marR="417172" algn="just" defTabSz="802020" rtl="0">
              <a:lnSpc>
                <a:spcPct val="101899"/>
              </a:lnSpc>
              <a:buClr>
                <a:srgbClr val="000000"/>
              </a:buClr>
            </a:pPr>
            <a:r>
              <a:rPr lang="it-IT" sz="1600" spc="182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I </a:t>
            </a:r>
            <a:r>
              <a:rPr sz="1600" spc="182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MEDIA</a:t>
            </a:r>
            <a:r>
              <a:rPr sz="1600" spc="55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07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RAPPRESENTATI</a:t>
            </a:r>
            <a:r>
              <a:rPr sz="1600" spc="68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32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IN</a:t>
            </a:r>
            <a:r>
              <a:rPr sz="1600" spc="83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ASSOCIAZIONE</a:t>
            </a:r>
            <a:r>
              <a:rPr sz="1600" spc="80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223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COPRONO</a:t>
            </a:r>
            <a:r>
              <a:rPr sz="1600" spc="60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VERTICALMENTE</a:t>
            </a:r>
            <a:r>
              <a:rPr lang="it-IT" sz="16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64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I </a:t>
            </a:r>
            <a:r>
              <a:rPr lang="it-IT"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87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DIVERSI</a:t>
            </a:r>
            <a:r>
              <a:rPr sz="1600" spc="5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5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9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COMPARTI</a:t>
            </a:r>
            <a:r>
              <a:rPr sz="1600" spc="5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55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sz="1600" spc="159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COMUNICATIVI</a:t>
            </a:r>
            <a:endParaRPr lang="it-IT" sz="1600" dirty="0">
              <a:solidFill>
                <a:schemeClr val="tx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Arial"/>
            </a:endParaRPr>
          </a:p>
          <a:p>
            <a:pPr marL="24242" algn="just" defTabSz="802020" rtl="0">
              <a:spcBef>
                <a:spcPts val="39"/>
              </a:spcBef>
              <a:buClr>
                <a:srgbClr val="000000"/>
              </a:buClr>
            </a:pPr>
            <a:r>
              <a:rPr lang="it-IT" sz="1600" spc="1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(</a:t>
            </a:r>
            <a:r>
              <a:rPr lang="it-IT" sz="1600" spc="16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AssoQuotidiani</a:t>
            </a:r>
            <a:r>
              <a:rPr lang="it-IT" sz="1600" spc="1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</a:t>
            </a:r>
            <a:r>
              <a:rPr lang="it-IT" sz="1600" spc="3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16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AssoPeriodici</a:t>
            </a:r>
            <a:r>
              <a:rPr lang="it-IT" sz="1600" spc="1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</a:t>
            </a:r>
            <a:r>
              <a:rPr lang="it-IT" sz="1600" spc="52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36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AssoInternet</a:t>
            </a:r>
            <a:r>
              <a:rPr lang="it-IT" sz="1600" spc="3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</a:t>
            </a:r>
            <a:r>
              <a:rPr lang="it-IT"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16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AssoRadio</a:t>
            </a:r>
            <a:r>
              <a:rPr lang="it-IT" sz="1600" spc="1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</a:t>
            </a:r>
            <a:r>
              <a:rPr lang="it-IT" sz="1600" spc="3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36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AssoTv</a:t>
            </a:r>
            <a:r>
              <a:rPr lang="it-IT" sz="1600" spc="36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</a:t>
            </a:r>
            <a:r>
              <a:rPr lang="it-IT" sz="1600" spc="3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600" spc="8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AssoGotv</a:t>
            </a:r>
            <a:r>
              <a:rPr lang="it-IT" sz="1600" spc="8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</a:t>
            </a:r>
            <a:r>
              <a:rPr lang="it-IT" sz="1600" spc="28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 </a:t>
            </a:r>
            <a:r>
              <a:rPr lang="it-IT" sz="1600" spc="-8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AssoCinema</a:t>
            </a:r>
            <a:r>
              <a:rPr lang="it-IT" sz="1600" spc="-8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  </a:t>
            </a:r>
            <a:r>
              <a:rPr lang="it-IT" sz="1600" spc="-8" dirty="0" err="1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AssoOut</a:t>
            </a:r>
            <a:r>
              <a:rPr lang="it-IT" sz="1600" spc="-8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of home).</a:t>
            </a:r>
            <a:endParaRPr lang="it-IT" sz="1600" dirty="0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Arial"/>
            </a:endParaRPr>
          </a:p>
        </p:txBody>
      </p:sp>
      <p:sp>
        <p:nvSpPr>
          <p:cNvPr id="13" name="Google Shape;502;p47">
            <a:extLst>
              <a:ext uri="{FF2B5EF4-FFF2-40B4-BE49-F238E27FC236}">
                <a16:creationId xmlns:a16="http://schemas.microsoft.com/office/drawing/2014/main" id="{A0E999D0-3FAB-FE70-AAE5-268D2E872F2A}"/>
              </a:ext>
            </a:extLst>
          </p:cNvPr>
          <p:cNvSpPr/>
          <p:nvPr/>
        </p:nvSpPr>
        <p:spPr>
          <a:xfrm>
            <a:off x="698500" y="1190625"/>
            <a:ext cx="9984130" cy="45719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>
          <a:extLst>
            <a:ext uri="{FF2B5EF4-FFF2-40B4-BE49-F238E27FC236}">
              <a16:creationId xmlns:a16="http://schemas.microsoft.com/office/drawing/2014/main" id="{65FA2179-20C7-136B-5614-D7397BDC5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384;p42" descr="Immagine che contiene strada, nero, ruota, monocromatico&#10;&#10;Il contenuto generato dall&amp;#39;IA potrebbe non essere corretto." title="sfondotagliato.png">
            <a:extLst>
              <a:ext uri="{FF2B5EF4-FFF2-40B4-BE49-F238E27FC236}">
                <a16:creationId xmlns:a16="http://schemas.microsoft.com/office/drawing/2014/main" id="{074DCBF1-A85E-B321-449D-C203F6ABAE1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64078"/>
          <a:stretch/>
        </p:blipFill>
        <p:spPr>
          <a:xfrm>
            <a:off x="0" y="402021"/>
            <a:ext cx="3289300" cy="7556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78;p41" title="logoFCP_nero.png">
            <a:extLst>
              <a:ext uri="{FF2B5EF4-FFF2-40B4-BE49-F238E27FC236}">
                <a16:creationId xmlns:a16="http://schemas.microsoft.com/office/drawing/2014/main" id="{C0BE9C94-5CA4-E81B-9C27-437A726BBE6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6248" r="13367" b="19198"/>
          <a:stretch/>
        </p:blipFill>
        <p:spPr>
          <a:xfrm>
            <a:off x="8155431" y="6259540"/>
            <a:ext cx="2262433" cy="108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5">
            <a:extLst>
              <a:ext uri="{FF2B5EF4-FFF2-40B4-BE49-F238E27FC236}">
                <a16:creationId xmlns:a16="http://schemas.microsoft.com/office/drawing/2014/main" id="{2757E1E4-6B7F-7275-8047-07DB8A90C1C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536" y="6284598"/>
            <a:ext cx="1631746" cy="230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59;p44">
            <a:extLst>
              <a:ext uri="{FF2B5EF4-FFF2-40B4-BE49-F238E27FC236}">
                <a16:creationId xmlns:a16="http://schemas.microsoft.com/office/drawing/2014/main" id="{A33D39DD-DF1D-EEF6-FCBB-8F6E937CD09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6906" y="1582879"/>
            <a:ext cx="362157" cy="3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59;p44">
            <a:extLst>
              <a:ext uri="{FF2B5EF4-FFF2-40B4-BE49-F238E27FC236}">
                <a16:creationId xmlns:a16="http://schemas.microsoft.com/office/drawing/2014/main" id="{3A3F3957-FA8B-562B-9ED7-8828A439690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05246" y="2886610"/>
            <a:ext cx="362157" cy="3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59;p44">
            <a:extLst>
              <a:ext uri="{FF2B5EF4-FFF2-40B4-BE49-F238E27FC236}">
                <a16:creationId xmlns:a16="http://schemas.microsoft.com/office/drawing/2014/main" id="{845367E1-9BC2-DB86-21F7-938DF7ADA03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67403" y="4309626"/>
            <a:ext cx="362157" cy="399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25E80C96-2961-1B4E-ED3A-BEE023D3AD70}"/>
              </a:ext>
            </a:extLst>
          </p:cNvPr>
          <p:cNvSpPr txBox="1">
            <a:spLocks/>
          </p:cNvSpPr>
          <p:nvPr/>
        </p:nvSpPr>
        <p:spPr>
          <a:xfrm>
            <a:off x="1644651" y="191921"/>
            <a:ext cx="7853145" cy="7982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5875" rIns="0" bIns="0" rtlCol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5263" b="0" i="0" u="none" strike="noStrike" cap="none" spc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>
              <a:lnSpc>
                <a:spcPts val="2975"/>
              </a:lnSpc>
              <a:spcBef>
                <a:spcPts val="125"/>
              </a:spcBef>
            </a:pPr>
            <a:r>
              <a:rPr lang="it-IT" sz="2400" b="1" spc="55" dirty="0">
                <a:latin typeface="Arial" panose="020B0604020202020204" pitchFamily="34" charset="0"/>
                <a:cs typeface="Arial" panose="020B0604020202020204" pitchFamily="34" charset="0"/>
              </a:rPr>
              <a:t>Federazione</a:t>
            </a:r>
            <a:r>
              <a:rPr lang="it-IT" sz="2400" b="1" spc="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Concessionarie</a:t>
            </a:r>
            <a:r>
              <a:rPr lang="it-IT" sz="2400" b="1" spc="1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75" dirty="0"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it-IT" sz="2400" b="1" spc="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spc="65" dirty="0">
                <a:latin typeface="Arial" panose="020B0604020202020204" pitchFamily="34" charset="0"/>
                <a:cs typeface="Arial" panose="020B0604020202020204" pitchFamily="34" charset="0"/>
              </a:rPr>
              <a:t>Pubblicità</a:t>
            </a:r>
          </a:p>
          <a:p>
            <a:pPr marL="12700">
              <a:lnSpc>
                <a:spcPts val="2975"/>
              </a:lnSpc>
            </a:pPr>
            <a:r>
              <a:rPr lang="it-IT" sz="2400" b="1" spc="275" dirty="0">
                <a:solidFill>
                  <a:srgbClr val="DB85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 ed iniziative</a:t>
            </a:r>
            <a:endParaRPr lang="it-IT" sz="2400" b="1" spc="300" dirty="0">
              <a:solidFill>
                <a:srgbClr val="DB85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67DF9045-3131-E569-2553-6F541D8D7D18}"/>
              </a:ext>
            </a:extLst>
          </p:cNvPr>
          <p:cNvSpPr txBox="1"/>
          <p:nvPr/>
        </p:nvSpPr>
        <p:spPr>
          <a:xfrm>
            <a:off x="2374794" y="2876943"/>
            <a:ext cx="7950028" cy="938598"/>
          </a:xfrm>
          <a:prstGeom prst="rect">
            <a:avLst/>
          </a:prstGeom>
        </p:spPr>
        <p:txBody>
          <a:bodyPr vert="horz" wrap="square" lIns="0" tIns="9596" rIns="0" bIns="0" rtlCol="0">
            <a:spAutoFit/>
          </a:bodyPr>
          <a:lstStyle/>
          <a:p>
            <a:pPr marL="10101" marR="4041" algn="just" defTabSz="802020" rtl="0">
              <a:lnSpc>
                <a:spcPct val="101899"/>
              </a:lnSpc>
              <a:buClr>
                <a:srgbClr val="000000"/>
              </a:buClr>
            </a:pPr>
            <a:r>
              <a:rPr lang="it-IT" sz="15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LA FEDERAZIONE PROMUOVE E REALIZZA – ANCHE IN PARTNERSHIP CON ALTRI ORGANISMI DI SETTORE - </a:t>
            </a:r>
            <a:r>
              <a:rPr lang="it-IT" sz="1500" b="1" spc="199" dirty="0">
                <a:solidFill>
                  <a:schemeClr val="bg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STUDI</a:t>
            </a:r>
            <a:r>
              <a:rPr lang="it-IT" sz="1500" spc="199" dirty="0">
                <a:solidFill>
                  <a:schemeClr val="bg2">
                    <a:lumMod val="90000"/>
                    <a:lumOff val="1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, </a:t>
            </a:r>
            <a:r>
              <a:rPr lang="it-IT" sz="1500" b="1" spc="199" dirty="0">
                <a:solidFill>
                  <a:schemeClr val="bg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ELABORATI</a:t>
            </a:r>
            <a:r>
              <a:rPr lang="it-IT" sz="1500" spc="199" dirty="0">
                <a:solidFill>
                  <a:schemeClr val="bg2">
                    <a:lumMod val="90000"/>
                    <a:lumOff val="1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</a:t>
            </a:r>
            <a:r>
              <a:rPr lang="it-IT" sz="15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E </a:t>
            </a:r>
            <a:r>
              <a:rPr lang="it-IT" sz="1500" b="1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DOCUMENTAZIONE DI SUPPORTO</a:t>
            </a:r>
            <a:r>
              <a:rPr lang="it-IT" sz="15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PER IL COMPARTO DELLA COMUNICAZIONE.</a:t>
            </a:r>
            <a:endParaRPr sz="1500" dirty="0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3E027662-E841-4DEE-49D3-DE5456E2C69A}"/>
              </a:ext>
            </a:extLst>
          </p:cNvPr>
          <p:cNvSpPr txBox="1"/>
          <p:nvPr/>
        </p:nvSpPr>
        <p:spPr>
          <a:xfrm>
            <a:off x="1909417" y="1619731"/>
            <a:ext cx="8773213" cy="938598"/>
          </a:xfrm>
          <a:prstGeom prst="rect">
            <a:avLst/>
          </a:prstGeom>
        </p:spPr>
        <p:txBody>
          <a:bodyPr vert="horz" wrap="square" lIns="0" tIns="9596" rIns="0" bIns="0" rtlCol="0">
            <a:spAutoFit/>
          </a:bodyPr>
          <a:lstStyle/>
          <a:p>
            <a:pPr marL="10101" marR="352020" algn="just" defTabSz="802020" rtl="0">
              <a:lnSpc>
                <a:spcPct val="101899"/>
              </a:lnSpc>
              <a:buClr>
                <a:srgbClr val="000000"/>
              </a:buClr>
            </a:pPr>
            <a:r>
              <a:rPr lang="it-IT" sz="1500" spc="251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GLI </a:t>
            </a:r>
            <a:r>
              <a:rPr lang="it-IT" sz="1500" b="1" spc="251" dirty="0">
                <a:solidFill>
                  <a:schemeClr val="bg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OSSERVATORI</a:t>
            </a:r>
            <a:r>
              <a:rPr lang="it-IT" sz="1500" spc="251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DI RILEVAZIONE DEGLI INVESTIMENTI PUBBLICITARI, GESTITI DA ORGANISMO TERZO ED INDIPENDENTE,  RAPPRESENTANO ELEMENTO ESSENZIALE E DISTINTIVO DELL’ATTIVITA’ ASSOCIATIVA. </a:t>
            </a:r>
          </a:p>
        </p:txBody>
      </p:sp>
      <p:sp>
        <p:nvSpPr>
          <p:cNvPr id="13" name="Google Shape;502;p47">
            <a:extLst>
              <a:ext uri="{FF2B5EF4-FFF2-40B4-BE49-F238E27FC236}">
                <a16:creationId xmlns:a16="http://schemas.microsoft.com/office/drawing/2014/main" id="{1CE6001F-E7B5-79EF-8BCC-A2434F075537}"/>
              </a:ext>
            </a:extLst>
          </p:cNvPr>
          <p:cNvSpPr/>
          <p:nvPr/>
        </p:nvSpPr>
        <p:spPr>
          <a:xfrm>
            <a:off x="698500" y="1190625"/>
            <a:ext cx="9984130" cy="45719"/>
          </a:xfrm>
          <a:prstGeom prst="rect">
            <a:avLst/>
          </a:prstGeom>
          <a:solidFill>
            <a:srgbClr val="F18A1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37D9199F-B7FA-CEFF-B953-706351D24266}"/>
              </a:ext>
            </a:extLst>
          </p:cNvPr>
          <p:cNvSpPr txBox="1"/>
          <p:nvPr/>
        </p:nvSpPr>
        <p:spPr>
          <a:xfrm>
            <a:off x="2679700" y="4211344"/>
            <a:ext cx="7705144" cy="1000602"/>
          </a:xfrm>
          <a:prstGeom prst="rect">
            <a:avLst/>
          </a:prstGeom>
        </p:spPr>
        <p:txBody>
          <a:bodyPr vert="horz" wrap="square" lIns="0" tIns="9596" rIns="0" bIns="0" rtlCol="0">
            <a:spAutoFit/>
          </a:bodyPr>
          <a:lstStyle/>
          <a:p>
            <a:pPr marL="10101" marR="4041" algn="just" defTabSz="802020" rtl="0">
              <a:lnSpc>
                <a:spcPct val="101899"/>
              </a:lnSpc>
              <a:buClr>
                <a:srgbClr val="000000"/>
              </a:buClr>
            </a:pPr>
            <a:r>
              <a:rPr lang="it-IT" sz="16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CRESCENTE ATTENZIONE VIENE DEDICATA ALLA REALIZZAZIONE DI </a:t>
            </a:r>
            <a:r>
              <a:rPr lang="it-IT" sz="1600" b="1" spc="199" dirty="0">
                <a:solidFill>
                  <a:schemeClr val="bg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EVENTI FISICI</a:t>
            </a:r>
            <a:r>
              <a:rPr lang="it-IT" sz="1600" spc="199" dirty="0">
                <a:solidFill>
                  <a:schemeClr val="bg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E </a:t>
            </a:r>
            <a:r>
              <a:rPr lang="it-IT" sz="1600" b="1" spc="199" dirty="0">
                <a:solidFill>
                  <a:schemeClr val="bg2">
                    <a:lumMod val="75000"/>
                    <a:lumOff val="2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DIGITALI</a:t>
            </a:r>
            <a:r>
              <a:rPr lang="it-IT" sz="1600" spc="199" dirty="0">
                <a:solidFill>
                  <a:srgbClr val="00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Arial"/>
              </a:rPr>
              <a:t> DEDICATI ALLE TEMATICHE EMERGENTI DEL CONTESTO PUBBLICITARIO ED I DIVERSI MEDIA CHE LO RAPPRESENTANO.</a:t>
            </a:r>
            <a:endParaRPr sz="1600" dirty="0">
              <a:solidFill>
                <a:srgbClr val="000000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Arial"/>
            </a:endParaRPr>
          </a:p>
        </p:txBody>
      </p:sp>
      <p:grpSp>
        <p:nvGrpSpPr>
          <p:cNvPr id="17" name="object 15">
            <a:extLst>
              <a:ext uri="{FF2B5EF4-FFF2-40B4-BE49-F238E27FC236}">
                <a16:creationId xmlns:a16="http://schemas.microsoft.com/office/drawing/2014/main" id="{79AD30FA-C32B-A921-0D54-25FFA5B19DDE}"/>
              </a:ext>
            </a:extLst>
          </p:cNvPr>
          <p:cNvGrpSpPr/>
          <p:nvPr/>
        </p:nvGrpSpPr>
        <p:grpSpPr>
          <a:xfrm>
            <a:off x="2414674" y="5786806"/>
            <a:ext cx="5065626" cy="1364495"/>
            <a:chOff x="1226819" y="4759452"/>
            <a:chExt cx="5212980" cy="1129284"/>
          </a:xfrm>
        </p:grpSpPr>
        <p:pic>
          <p:nvPicPr>
            <p:cNvPr id="18" name="object 16">
              <a:extLst>
                <a:ext uri="{FF2B5EF4-FFF2-40B4-BE49-F238E27FC236}">
                  <a16:creationId xmlns:a16="http://schemas.microsoft.com/office/drawing/2014/main" id="{F63FA7C8-8159-AB1B-7159-593AC75C25A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0976" y="4759452"/>
              <a:ext cx="1748823" cy="1129284"/>
            </a:xfrm>
            <a:prstGeom prst="rect">
              <a:avLst/>
            </a:prstGeom>
          </p:spPr>
        </p:pic>
        <p:pic>
          <p:nvPicPr>
            <p:cNvPr id="19" name="object 17">
              <a:extLst>
                <a:ext uri="{FF2B5EF4-FFF2-40B4-BE49-F238E27FC236}">
                  <a16:creationId xmlns:a16="http://schemas.microsoft.com/office/drawing/2014/main" id="{C0E9B830-2D92-7A8B-99BA-1E72F5AFDDE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26819" y="4759452"/>
              <a:ext cx="3438040" cy="1129284"/>
            </a:xfrm>
            <a:prstGeom prst="rect">
              <a:avLst/>
            </a:prstGeom>
          </p:spPr>
        </p:pic>
      </p:grpSp>
      <p:grpSp>
        <p:nvGrpSpPr>
          <p:cNvPr id="20" name="object 18">
            <a:extLst>
              <a:ext uri="{FF2B5EF4-FFF2-40B4-BE49-F238E27FC236}">
                <a16:creationId xmlns:a16="http://schemas.microsoft.com/office/drawing/2014/main" id="{00130A2B-C67B-0BE5-3A0F-F684E46CE0ED}"/>
              </a:ext>
            </a:extLst>
          </p:cNvPr>
          <p:cNvGrpSpPr/>
          <p:nvPr/>
        </p:nvGrpSpPr>
        <p:grpSpPr>
          <a:xfrm>
            <a:off x="7505679" y="5727680"/>
            <a:ext cx="2988642" cy="1439410"/>
            <a:chOff x="10281198" y="3877760"/>
            <a:chExt cx="2704029" cy="1207363"/>
          </a:xfrm>
        </p:grpSpPr>
        <p:pic>
          <p:nvPicPr>
            <p:cNvPr id="21" name="object 19">
              <a:extLst>
                <a:ext uri="{FF2B5EF4-FFF2-40B4-BE49-F238E27FC236}">
                  <a16:creationId xmlns:a16="http://schemas.microsoft.com/office/drawing/2014/main" id="{DEF7FBC6-4359-A5FD-B04E-3ACDCD2E542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679160" y="3907071"/>
              <a:ext cx="1306067" cy="1178052"/>
            </a:xfrm>
            <a:prstGeom prst="rect">
              <a:avLst/>
            </a:prstGeom>
          </p:spPr>
        </p:pic>
        <p:pic>
          <p:nvPicPr>
            <p:cNvPr id="22" name="object 20">
              <a:extLst>
                <a:ext uri="{FF2B5EF4-FFF2-40B4-BE49-F238E27FC236}">
                  <a16:creationId xmlns:a16="http://schemas.microsoft.com/office/drawing/2014/main" id="{32AE5588-6308-81BC-6AE2-8DFD0E5AEDB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90797" y="3877760"/>
              <a:ext cx="1388363" cy="1144524"/>
            </a:xfrm>
            <a:prstGeom prst="rect">
              <a:avLst/>
            </a:prstGeom>
          </p:spPr>
        </p:pic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D5AAB95A-93F9-B962-C58B-68A45ADCC5EE}"/>
                </a:ext>
              </a:extLst>
            </p:cNvPr>
            <p:cNvSpPr/>
            <p:nvPr/>
          </p:nvSpPr>
          <p:spPr>
            <a:xfrm>
              <a:off x="10281198" y="3923797"/>
              <a:ext cx="1393190" cy="1148080"/>
            </a:xfrm>
            <a:custGeom>
              <a:avLst/>
              <a:gdLst/>
              <a:ahLst/>
              <a:cxnLst/>
              <a:rect l="l" t="t" r="r" b="b"/>
              <a:pathLst>
                <a:path w="1393190" h="1148079">
                  <a:moveTo>
                    <a:pt x="0" y="0"/>
                  </a:moveTo>
                  <a:lnTo>
                    <a:pt x="1392936" y="0"/>
                  </a:lnTo>
                  <a:lnTo>
                    <a:pt x="1392936" y="1147571"/>
                  </a:lnTo>
                  <a:lnTo>
                    <a:pt x="0" y="1147571"/>
                  </a:lnTo>
                  <a:lnTo>
                    <a:pt x="0" y="0"/>
                  </a:lnTo>
                  <a:close/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947135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184</Words>
  <Application>Microsoft Macintosh PowerPoint</Application>
  <PresentationFormat>Personalizzato</PresentationFormat>
  <Paragraphs>15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ADLaM Display</vt:lpstr>
      <vt:lpstr>Arial</vt:lpstr>
      <vt:lpstr>Calibri</vt:lpstr>
      <vt:lpstr>Play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FCP PROGETTO OUTDOOR 2025.pptx</dc:title>
  <dc:creator>Donatella sciacca</dc:creator>
  <cp:lastModifiedBy>Luca De Dominicis</cp:lastModifiedBy>
  <cp:revision>54</cp:revision>
  <cp:lastPrinted>2026-05-27T08:31:07Z</cp:lastPrinted>
  <dcterms:created xsi:type="dcterms:W3CDTF">2025-09-03T14:12:28Z</dcterms:created>
  <dcterms:modified xsi:type="dcterms:W3CDTF">2026-10-19T08:47:07Z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2025-04-10T00:00:00Z</vt:filetime>
  </property>
  <property fmtid="{D5CDD505-2E9C-101B-9397-08002B2CF9AE}" pid="3" name="LastSaved">
    <vt:filetime>2025-09-03T00:00:00Z</vt:filetime>
  </property>
  <property fmtid="{D5CDD505-2E9C-101B-9397-08002B2CF9AE}" pid="4" name="Producer">
    <vt:lpwstr>3-Heights(TM) PDF Security Shell 4.8.25.2 (http://www.pdf-tools.com)</vt:lpwstr>
  </property>
</Properties>
</file>