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9.xml" ContentType="application/vnd.openxmlformats-officedocument.drawingml.chart+xml"/>
  <Override PartName="/ppt/notesSlides/notesSlide26.xml" ContentType="application/vnd.openxmlformats-officedocument.presentationml.notesSlide+xml"/>
  <Override PartName="/ppt/charts/chart10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1.xml" ContentType="application/vnd.openxmlformats-officedocument.drawingml.chart+xml"/>
  <Override PartName="/ppt/notesSlides/notesSlide30.xml" ContentType="application/vnd.openxmlformats-officedocument.presentationml.notesSlide+xml"/>
  <Override PartName="/ppt/charts/chart12.xml" ContentType="application/vnd.openxmlformats-officedocument.drawingml.chart+xml"/>
  <Override PartName="/ppt/notesSlides/notesSlide31.xml" ContentType="application/vnd.openxmlformats-officedocument.presentationml.notesSlide+xml"/>
  <Override PartName="/ppt/charts/chart13.xml" ContentType="application/vnd.openxmlformats-officedocument.drawingml.chart+xml"/>
  <Override PartName="/ppt/notesSlides/notesSlide32.xml" ContentType="application/vnd.openxmlformats-officedocument.presentationml.notesSlide+xml"/>
  <Override PartName="/ppt/charts/chart14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5.xml" ContentType="application/vnd.openxmlformats-officedocument.drawingml.chart+xml"/>
  <Override PartName="/ppt/notesSlides/notesSlide36.xml" ContentType="application/vnd.openxmlformats-officedocument.presentationml.notesSlide+xml"/>
  <Override PartName="/ppt/charts/chart16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47"/>
  </p:notesMasterIdLst>
  <p:sldIdLst>
    <p:sldId id="1001" r:id="rId5"/>
    <p:sldId id="1002" r:id="rId6"/>
    <p:sldId id="1003" r:id="rId7"/>
    <p:sldId id="1004" r:id="rId8"/>
    <p:sldId id="1005" r:id="rId9"/>
    <p:sldId id="1006" r:id="rId10"/>
    <p:sldId id="1007" r:id="rId11"/>
    <p:sldId id="1008" r:id="rId12"/>
    <p:sldId id="1009" r:id="rId13"/>
    <p:sldId id="1010" r:id="rId14"/>
    <p:sldId id="1011" r:id="rId15"/>
    <p:sldId id="1013" r:id="rId16"/>
    <p:sldId id="1016" r:id="rId17"/>
    <p:sldId id="1017" r:id="rId18"/>
    <p:sldId id="1018" r:id="rId19"/>
    <p:sldId id="1055" r:id="rId20"/>
    <p:sldId id="1020" r:id="rId21"/>
    <p:sldId id="1021" r:id="rId22"/>
    <p:sldId id="1022" r:id="rId23"/>
    <p:sldId id="1023" r:id="rId24"/>
    <p:sldId id="1024" r:id="rId25"/>
    <p:sldId id="1025" r:id="rId26"/>
    <p:sldId id="1026" r:id="rId27"/>
    <p:sldId id="1027" r:id="rId28"/>
    <p:sldId id="1028" r:id="rId29"/>
    <p:sldId id="1030" r:id="rId30"/>
    <p:sldId id="1031" r:id="rId31"/>
    <p:sldId id="1032" r:id="rId32"/>
    <p:sldId id="1036" r:id="rId33"/>
    <p:sldId id="1034" r:id="rId34"/>
    <p:sldId id="1037" r:id="rId35"/>
    <p:sldId id="1039" r:id="rId36"/>
    <p:sldId id="1041" r:id="rId37"/>
    <p:sldId id="1042" r:id="rId38"/>
    <p:sldId id="1044" r:id="rId39"/>
    <p:sldId id="1047" r:id="rId40"/>
    <p:sldId id="1049" r:id="rId41"/>
    <p:sldId id="1050" r:id="rId42"/>
    <p:sldId id="1051" r:id="rId43"/>
    <p:sldId id="1052" r:id="rId44"/>
    <p:sldId id="1053" r:id="rId45"/>
    <p:sldId id="1054" r:id="rId46"/>
  </p:sldIdLst>
  <p:sldSz cx="12192000" cy="6858000"/>
  <p:notesSz cx="6858000" cy="9144000"/>
  <p:embeddedFontLst>
    <p:embeddedFont>
      <p:font typeface="Montserrat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346A00-9B65-E049-8B29-84BA2E7FE05F}" v="4" dt="2026-10-21T21:10:15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92"/>
    <p:restoredTop sz="94613"/>
  </p:normalViewPr>
  <p:slideViewPr>
    <p:cSldViewPr snapToGrid="0">
      <p:cViewPr varScale="1">
        <p:scale>
          <a:sx n="88" d="100"/>
          <a:sy n="88" d="100"/>
        </p:scale>
        <p:origin x="2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1.fntdata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font" Target="fonts/font4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Ascolto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4AE8-5941-ABFE-372A71F30644}"/>
              </c:ext>
            </c:extLst>
          </c:dPt>
          <c:dPt>
            <c:idx val="1"/>
            <c:invertIfNegative val="1"/>
            <c:bubble3D val="0"/>
            <c:spPr>
              <a:solidFill>
                <a:srgbClr val="F18A1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AE8-5941-ABFE-372A71F30644}"/>
              </c:ext>
            </c:extLst>
          </c:dPt>
          <c:dLbls>
            <c:numFmt formatCode="0.0&quot; mln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5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Nei 7 giorni</c:v>
                </c:pt>
                <c:pt idx="1">
                  <c:v>Nel giorno medio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44.5</c:v>
                </c:pt>
                <c:pt idx="1">
                  <c:v>35.1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4AE8-5941-ABFE-372A71F30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4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Ascolto settimanale</c:v>
                </c:pt>
              </c:strCache>
            </c:strRef>
          </c:tx>
          <c:spPr>
            <a:solidFill>
              <a:srgbClr val="9A9A9A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F18A1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2594-4F4B-B031-24EA34E8A1B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594-4F4B-B031-24EA34E8A1B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594-4F4B-B031-24EA34E8A1B0}"/>
              </c:ext>
            </c:extLst>
          </c:dPt>
          <c:dPt>
            <c:idx val="4"/>
            <c:invertIfNegative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2594-4F4B-B031-24EA34E8A1B0}"/>
              </c:ext>
            </c:extLst>
          </c:dPt>
          <c:dPt>
            <c:idx val="5"/>
            <c:invertIfNegative val="1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2594-4F4B-B031-24EA34E8A1B0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Radio FM/DAB</c:v>
                </c:pt>
                <c:pt idx="1">
                  <c:v>Piattaforme musicali on demand gratuite</c:v>
                </c:pt>
                <c:pt idx="2">
                  <c:v>Podcast</c:v>
                </c:pt>
                <c:pt idx="3">
                  <c:v>Musica di proprietà</c:v>
                </c:pt>
                <c:pt idx="4">
                  <c:v>Radio via app o sito</c:v>
                </c:pt>
                <c:pt idx="5">
                  <c:v>Piattaforme musicali on demand a pagamento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78.3</c:v>
                </c:pt>
                <c:pt idx="1">
                  <c:v>51</c:v>
                </c:pt>
                <c:pt idx="2">
                  <c:v>39.299999999999997</c:v>
                </c:pt>
                <c:pt idx="3">
                  <c:v>38.9</c:v>
                </c:pt>
                <c:pt idx="4">
                  <c:v>36.4</c:v>
                </c:pt>
                <c:pt idx="5">
                  <c:v>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2594-4F4B-B031-24EA34E8A1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Radio FM/DAB</c:v>
                </c:pt>
                <c:pt idx="1">
                  <c:v>Piattaforme musicali on demand gratuite</c:v>
                </c:pt>
                <c:pt idx="2">
                  <c:v>Podcast</c:v>
                </c:pt>
                <c:pt idx="3">
                  <c:v>Musica di proprietà</c:v>
                </c:pt>
                <c:pt idx="4">
                  <c:v>Radio via app o sito</c:v>
                </c:pt>
                <c:pt idx="5">
                  <c:v>Piattaforme musicali on demand a pagamento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B-2594-4F4B-B031-24EA34E8A1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4A5F8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Radio FM/DAB</c:v>
                </c:pt>
                <c:pt idx="1">
                  <c:v>Piattaforme musicali on demand gratuite</c:v>
                </c:pt>
                <c:pt idx="2">
                  <c:v>Podcast</c:v>
                </c:pt>
                <c:pt idx="3">
                  <c:v>Musica di proprietà</c:v>
                </c:pt>
                <c:pt idx="4">
                  <c:v>Radio via app o sito</c:v>
                </c:pt>
                <c:pt idx="5">
                  <c:v>Piattaforme musicali on demand a pagamento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C-2594-4F4B-B031-24EA34E8A1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9FB0C8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Radio FM/DAB</c:v>
                </c:pt>
                <c:pt idx="1">
                  <c:v>Piattaforme musicali on demand gratuite</c:v>
                </c:pt>
                <c:pt idx="2">
                  <c:v>Podcast</c:v>
                </c:pt>
                <c:pt idx="3">
                  <c:v>Musica di proprietà</c:v>
                </c:pt>
                <c:pt idx="4">
                  <c:v>Radio via app o sito</c:v>
                </c:pt>
                <c:pt idx="5">
                  <c:v>Piattaforme musicali on demand a pagamento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D-2594-4F4B-B031-24EA34E8A1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rgbClr val="D9D9D9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Radio FM/DAB</c:v>
                </c:pt>
                <c:pt idx="1">
                  <c:v>Piattaforme musicali on demand gratuite</c:v>
                </c:pt>
                <c:pt idx="2">
                  <c:v>Podcast</c:v>
                </c:pt>
                <c:pt idx="3">
                  <c:v>Musica di proprietà</c:v>
                </c:pt>
                <c:pt idx="4">
                  <c:v>Radio via app o sito</c:v>
                </c:pt>
                <c:pt idx="5">
                  <c:v>Piattaforme musicali on demand a pagamento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E-2594-4F4B-B031-24EA34E8A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Solo FM/DAB</c:v>
                </c:pt>
              </c:strCache>
            </c:strRef>
          </c:tx>
          <c:spPr>
            <a:solidFill>
              <a:srgbClr val="F7B66A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In auto</c:v>
                </c:pt>
                <c:pt idx="1">
                  <c:v>A casa, facendo altro</c:v>
                </c:pt>
                <c:pt idx="2">
                  <c:v>A casa, per rilassarsi</c:v>
                </c:pt>
                <c:pt idx="3">
                  <c:v>Per strada</c:v>
                </c:pt>
                <c:pt idx="4">
                  <c:v>Al lavoro</c:v>
                </c:pt>
                <c:pt idx="5">
                  <c:v>In palestra, correndo</c:v>
                </c:pt>
                <c:pt idx="6">
                  <c:v>Sui mezzi pubblici</c:v>
                </c:pt>
                <c:pt idx="7">
                  <c:v>A letto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85.14</c:v>
                </c:pt>
                <c:pt idx="1">
                  <c:v>30.73</c:v>
                </c:pt>
                <c:pt idx="2">
                  <c:v>16.88</c:v>
                </c:pt>
                <c:pt idx="3">
                  <c:v>6.8</c:v>
                </c:pt>
                <c:pt idx="4">
                  <c:v>9.32</c:v>
                </c:pt>
                <c:pt idx="5">
                  <c:v>6.8</c:v>
                </c:pt>
                <c:pt idx="6">
                  <c:v>2.77</c:v>
                </c:pt>
                <c:pt idx="7">
                  <c:v>3.27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E5F-8C46-B51A-13C7D4C0F0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FM/DAB e app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In auto</c:v>
                </c:pt>
                <c:pt idx="1">
                  <c:v>A casa, facendo altro</c:v>
                </c:pt>
                <c:pt idx="2">
                  <c:v>A casa, per rilassarsi</c:v>
                </c:pt>
                <c:pt idx="3">
                  <c:v>Per strada</c:v>
                </c:pt>
                <c:pt idx="4">
                  <c:v>Al lavoro</c:v>
                </c:pt>
                <c:pt idx="5">
                  <c:v>In palestra, correndo</c:v>
                </c:pt>
                <c:pt idx="6">
                  <c:v>Sui mezzi pubblici</c:v>
                </c:pt>
                <c:pt idx="7">
                  <c:v>A letto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73.25</c:v>
                </c:pt>
                <c:pt idx="1">
                  <c:v>50.96</c:v>
                </c:pt>
                <c:pt idx="2">
                  <c:v>36.94</c:v>
                </c:pt>
                <c:pt idx="3">
                  <c:v>20.7</c:v>
                </c:pt>
                <c:pt idx="4">
                  <c:v>18.149999999999999</c:v>
                </c:pt>
                <c:pt idx="5">
                  <c:v>17.2</c:v>
                </c:pt>
                <c:pt idx="6">
                  <c:v>15.61</c:v>
                </c:pt>
                <c:pt idx="7">
                  <c:v>8.92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AE5F-8C46-B51A-13C7D4C0F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Almeno una volta a settimana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72.8</c:v>
                </c:pt>
                <c:pt idx="1">
                  <c:v>72.900000000000006</c:v>
                </c:pt>
                <c:pt idx="2">
                  <c:v>80.8</c:v>
                </c:pt>
                <c:pt idx="3">
                  <c:v>80.5</c:v>
                </c:pt>
                <c:pt idx="4">
                  <c:v>86.8</c:v>
                </c:pt>
                <c:pt idx="5">
                  <c:v>77.599999999999994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CB4-2B49-B67E-8DC1FF7E1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Almeno una volta a settimana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72.8</c:v>
                </c:pt>
                <c:pt idx="1">
                  <c:v>72.900000000000006</c:v>
                </c:pt>
                <c:pt idx="2">
                  <c:v>80.8</c:v>
                </c:pt>
                <c:pt idx="3">
                  <c:v>80.5</c:v>
                </c:pt>
                <c:pt idx="4">
                  <c:v>86.8</c:v>
                </c:pt>
                <c:pt idx="5">
                  <c:v>77.599999999999994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CB4-2B49-B67E-8DC1FF7E10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Almeno 5 giorni a settimana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0</c:formatCode>
                <c:ptCount val="6"/>
                <c:pt idx="0">
                  <c:v>11.92</c:v>
                </c:pt>
                <c:pt idx="1">
                  <c:v>23.53</c:v>
                </c:pt>
                <c:pt idx="2">
                  <c:v>37.85</c:v>
                </c:pt>
                <c:pt idx="3">
                  <c:v>45.45</c:v>
                </c:pt>
                <c:pt idx="4">
                  <c:v>51.47</c:v>
                </c:pt>
                <c:pt idx="5">
                  <c:v>34.479999999999997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CCB4-2B49-B67E-8DC1FF7E1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Radio FM/DAB in auto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63.4</c:v>
                </c:pt>
                <c:pt idx="1">
                  <c:v>75</c:v>
                </c:pt>
                <c:pt idx="2">
                  <c:v>86.5</c:v>
                </c:pt>
                <c:pt idx="3">
                  <c:v>87.8</c:v>
                </c:pt>
                <c:pt idx="4">
                  <c:v>91.4</c:v>
                </c:pt>
                <c:pt idx="5">
                  <c:v>85.5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73E-5D46-BF6B-319D80AD4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5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FM/DAB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Prima mattina</c:v>
                </c:pt>
                <c:pt idx="1">
                  <c:v>Tarda mattinata</c:v>
                </c:pt>
                <c:pt idx="2">
                  <c:v>Ora di pranzo</c:v>
                </c:pt>
                <c:pt idx="3">
                  <c:v>Primo pomeriggio</c:v>
                </c:pt>
                <c:pt idx="4">
                  <c:v>Tardo pomeriggio</c:v>
                </c:pt>
                <c:pt idx="5">
                  <c:v>Sera</c:v>
                </c:pt>
                <c:pt idx="6">
                  <c:v>Notte</c:v>
                </c:pt>
              </c:strCache>
            </c:strRef>
          </c:cat>
          <c:val>
            <c:numRef>
              <c:f>Sheet1!$B$2:$B$8</c:f>
              <c:numCache>
                <c:formatCode>0</c:formatCode>
                <c:ptCount val="7"/>
                <c:pt idx="0">
                  <c:v>61.5</c:v>
                </c:pt>
                <c:pt idx="1">
                  <c:v>26.9</c:v>
                </c:pt>
                <c:pt idx="2">
                  <c:v>13</c:v>
                </c:pt>
                <c:pt idx="3">
                  <c:v>27.5</c:v>
                </c:pt>
                <c:pt idx="4">
                  <c:v>45.6</c:v>
                </c:pt>
                <c:pt idx="5">
                  <c:v>23</c:v>
                </c:pt>
                <c:pt idx="6">
                  <c:v>6.4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F2C-7343-8A98-9BC68D4620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Audio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Prima mattina</c:v>
                </c:pt>
                <c:pt idx="1">
                  <c:v>Tarda mattinata</c:v>
                </c:pt>
                <c:pt idx="2">
                  <c:v>Ora di pranzo</c:v>
                </c:pt>
                <c:pt idx="3">
                  <c:v>Primo pomeriggio</c:v>
                </c:pt>
                <c:pt idx="4">
                  <c:v>Tardo pomeriggio</c:v>
                </c:pt>
                <c:pt idx="5">
                  <c:v>Sera</c:v>
                </c:pt>
                <c:pt idx="6">
                  <c:v>Notte</c:v>
                </c:pt>
              </c:strCache>
            </c:strRef>
          </c:cat>
          <c:val>
            <c:numRef>
              <c:f>Sheet1!$C$2:$C$8</c:f>
              <c:numCache>
                <c:formatCode>0</c:formatCode>
                <c:ptCount val="7"/>
                <c:pt idx="0">
                  <c:v>34.5</c:v>
                </c:pt>
                <c:pt idx="1">
                  <c:v>25.5</c:v>
                </c:pt>
                <c:pt idx="2">
                  <c:v>15</c:v>
                </c:pt>
                <c:pt idx="3">
                  <c:v>26.9</c:v>
                </c:pt>
                <c:pt idx="4">
                  <c:v>47.9</c:v>
                </c:pt>
                <c:pt idx="5">
                  <c:v>42</c:v>
                </c:pt>
                <c:pt idx="6">
                  <c:v>11.4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DF2C-7343-8A98-9BC68D462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5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FM/DAB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In auto</c:v>
                </c:pt>
                <c:pt idx="1">
                  <c:v>A casa, facendo altro</c:v>
                </c:pt>
                <c:pt idx="2">
                  <c:v>A casa, per rilassarsi</c:v>
                </c:pt>
                <c:pt idx="3">
                  <c:v>Per strada</c:v>
                </c:pt>
                <c:pt idx="4">
                  <c:v>Sui mezzi pubblici</c:v>
                </c:pt>
                <c:pt idx="5">
                  <c:v>In palestra, correndo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79.400000000000006</c:v>
                </c:pt>
                <c:pt idx="1">
                  <c:v>40.200000000000003</c:v>
                </c:pt>
                <c:pt idx="2">
                  <c:v>25.7</c:v>
                </c:pt>
                <c:pt idx="3">
                  <c:v>13.3</c:v>
                </c:pt>
                <c:pt idx="4">
                  <c:v>9</c:v>
                </c:pt>
                <c:pt idx="5">
                  <c:v>11.6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334C-C948-9BFE-4B2E203AEE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Audio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In auto</c:v>
                </c:pt>
                <c:pt idx="1">
                  <c:v>A casa, facendo altro</c:v>
                </c:pt>
                <c:pt idx="2">
                  <c:v>A casa, per rilassarsi</c:v>
                </c:pt>
                <c:pt idx="3">
                  <c:v>Per strada</c:v>
                </c:pt>
                <c:pt idx="4">
                  <c:v>Sui mezzi pubblici</c:v>
                </c:pt>
                <c:pt idx="5">
                  <c:v>In palestra, correndo</c:v>
                </c:pt>
              </c:strCache>
            </c:strRef>
          </c:cat>
          <c:val>
            <c:numRef>
              <c:f>Sheet1!$C$2:$C$7</c:f>
              <c:numCache>
                <c:formatCode>0</c:formatCode>
                <c:ptCount val="6"/>
                <c:pt idx="0">
                  <c:v>44.4</c:v>
                </c:pt>
                <c:pt idx="1">
                  <c:v>53</c:v>
                </c:pt>
                <c:pt idx="2">
                  <c:v>51.2</c:v>
                </c:pt>
                <c:pt idx="3">
                  <c:v>26.2</c:v>
                </c:pt>
                <c:pt idx="4">
                  <c:v>22.6</c:v>
                </c:pt>
                <c:pt idx="5">
                  <c:v>20.9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334C-C948-9BFE-4B2E203AE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5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connessa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F18A1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28F-B542-8F95-6C5B13220A95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Radio FM/DAB</c:v>
                </c:pt>
                <c:pt idx="1">
                  <c:v>Piattaforme musicali on demand</c:v>
                </c:pt>
                <c:pt idx="2">
                  <c:v>Musica di proprietà</c:v>
                </c:pt>
                <c:pt idx="3">
                  <c:v>Podcast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82</c:v>
                </c:pt>
                <c:pt idx="1">
                  <c:v>48.4</c:v>
                </c:pt>
                <c:pt idx="2">
                  <c:v>32.200000000000003</c:v>
                </c:pt>
                <c:pt idx="3">
                  <c:v>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628F-B542-8F95-6C5B13220A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Auto non connessa</c:v>
                </c:pt>
              </c:strCache>
            </c:strRef>
          </c:tx>
          <c:spPr>
            <a:solidFill>
              <a:srgbClr val="B5B5B5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F7B66A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628F-B542-8F95-6C5B13220A95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Radio FM/DAB</c:v>
                </c:pt>
                <c:pt idx="1">
                  <c:v>Piattaforme musicali on demand</c:v>
                </c:pt>
                <c:pt idx="2">
                  <c:v>Musica di proprietà</c:v>
                </c:pt>
                <c:pt idx="3">
                  <c:v>Podcast</c:v>
                </c:pt>
              </c:strCache>
            </c:strRef>
          </c:cat>
          <c:val>
            <c:numRef>
              <c:f>Sheet1!$C$2:$C$5</c:f>
              <c:numCache>
                <c:formatCode>0</c:formatCode>
                <c:ptCount val="4"/>
                <c:pt idx="0">
                  <c:v>79.400000000000006</c:v>
                </c:pt>
                <c:pt idx="1">
                  <c:v>19.8</c:v>
                </c:pt>
                <c:pt idx="2">
                  <c:v>42</c:v>
                </c:pt>
                <c:pt idx="3">
                  <c:v>9.1999999999999993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628F-B542-8F95-6C5B13220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Solo radio FM/DAB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20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Sheet1!$B$2:$B$2</c:f>
              <c:numCache>
                <c:formatCode>0</c:formatCode>
                <c:ptCount val="1"/>
                <c:pt idx="0">
                  <c:v>34.9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696E-4D4B-ADA6-D861A27CB3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 FM/DAB e piattaforme musicali on demand</c:v>
                </c:pt>
              </c:strCache>
            </c:strRef>
          </c:tx>
          <c:spPr>
            <a:solidFill>
              <a:srgbClr val="F7B66A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20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Sheet1!$C$2:$C$2</c:f>
              <c:numCache>
                <c:formatCode>0</c:formatCode>
                <c:ptCount val="1"/>
                <c:pt idx="0">
                  <c:v>47.1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696E-4D4B-ADA6-D861A27CB3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Solo piattaforme musicali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20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Sheet1!$D$2:$D$2</c:f>
              <c:numCache>
                <c:formatCode>0</c:formatCode>
                <c:ptCount val="1"/>
                <c:pt idx="0">
                  <c:v>13.8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696E-4D4B-ADA6-D861A27CB3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Né l'una né le altre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</c:spPr>
          <c:invertIfNegative val="1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96E-4D4B-ADA6-D861A27CB398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Sheet1!$A$2:$A$2</c:f>
              <c:strCache>
                <c:ptCount val="1"/>
                <c:pt idx="0">
                  <c:v> </c:v>
                </c:pt>
              </c:strCache>
            </c:strRef>
          </c:cat>
          <c:val>
            <c:numRef>
              <c:f>Sheet1!$E$2:$E$2</c:f>
              <c:numCache>
                <c:formatCode>0</c:formatCode>
                <c:ptCount val="1"/>
                <c:pt idx="0">
                  <c:v>4.2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696E-4D4B-ADA6-D861A27CB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1"/>
        <c:axPos val="l"/>
        <c:numFmt formatCode="General" sourceLinked="0"/>
        <c:majorTickMark val="none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Musica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6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Ascolto lineare</c:v>
                </c:pt>
                <c:pt idx="1">
                  <c:v>Ascolto on demand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43.73</c:v>
                </c:pt>
                <c:pt idx="1">
                  <c:v>49.52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E21-744D-B41A-D294190CE1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News e attualità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6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Ascolto lineare</c:v>
                </c:pt>
                <c:pt idx="1">
                  <c:v>Ascolto on demand</c:v>
                </c:pt>
              </c:strCache>
            </c:strRef>
          </c:cat>
          <c:val>
            <c:numRef>
              <c:f>Sheet1!$C$2:$C$3</c:f>
              <c:numCache>
                <c:formatCode>0</c:formatCode>
                <c:ptCount val="2"/>
                <c:pt idx="0">
                  <c:v>21.59</c:v>
                </c:pt>
                <c:pt idx="1">
                  <c:v>12.53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8E21-744D-B41A-D294190CE1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Intrattenimento</c:v>
                </c:pt>
              </c:strCache>
            </c:strRef>
          </c:tx>
          <c:spPr>
            <a:solidFill>
              <a:srgbClr val="F7B66A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6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Ascolto lineare</c:v>
                </c:pt>
                <c:pt idx="1">
                  <c:v>Ascolto on demand</c:v>
                </c:pt>
              </c:strCache>
            </c:strRef>
          </c:cat>
          <c:val>
            <c:numRef>
              <c:f>Sheet1!$D$2:$D$3</c:f>
              <c:numCache>
                <c:formatCode>0</c:formatCode>
                <c:ptCount val="2"/>
                <c:pt idx="0">
                  <c:v>19.36</c:v>
                </c:pt>
                <c:pt idx="1">
                  <c:v>18.02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8E21-744D-B41A-D294190CE1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Approfondimento</c:v>
                </c:pt>
              </c:strCache>
            </c:strRef>
          </c:tx>
          <c:spPr>
            <a:solidFill>
              <a:srgbClr val="3778DB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6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Ascolto lineare</c:v>
                </c:pt>
                <c:pt idx="1">
                  <c:v>Ascolto on demand</c:v>
                </c:pt>
              </c:strCache>
            </c:strRef>
          </c:cat>
          <c:val>
            <c:numRef>
              <c:f>Sheet1!$E$2:$E$3</c:f>
              <c:numCache>
                <c:formatCode>0</c:formatCode>
                <c:ptCount val="2"/>
                <c:pt idx="0">
                  <c:v>9.24</c:v>
                </c:pt>
                <c:pt idx="1">
                  <c:v>13.19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8E21-744D-B41A-D294190CE1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Grandi eventi</c:v>
                </c:pt>
              </c:strCache>
            </c:strRef>
          </c:tx>
          <c:spPr>
            <a:solidFill>
              <a:srgbClr val="9A9A9A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6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Ascolto lineare</c:v>
                </c:pt>
                <c:pt idx="1">
                  <c:v>Ascolto on demand</c:v>
                </c:pt>
              </c:strCache>
            </c:strRef>
          </c:cat>
          <c:val>
            <c:numRef>
              <c:f>Sheet1!$F$2:$F$3</c:f>
              <c:numCache>
                <c:formatCode>0</c:formatCode>
                <c:ptCount val="2"/>
                <c:pt idx="0">
                  <c:v>6.08</c:v>
                </c:pt>
                <c:pt idx="1">
                  <c:v>6.73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8E21-744D-B41A-D294190CE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4"/>
          <c:y val="0.12"/>
          <c:w val="0.74"/>
          <c:h val="0.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Ascolto senza sforzo</c:v>
                </c:pt>
                <c:pt idx="1">
                  <c:v>Scoperta, anche involontaria</c:v>
                </c:pt>
                <c:pt idx="2">
                  <c:v>Compagnia</c:v>
                </c:pt>
                <c:pt idx="3">
                  <c:v>Ritualità</c:v>
                </c:pt>
                <c:pt idx="4">
                  <c:v>Umore</c:v>
                </c:pt>
                <c:pt idx="5">
                  <c:v>Controllo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EC78-424A-8A51-0984CEBB2B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Piattaforme musicali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Ascolto senza sforzo</c:v>
                </c:pt>
                <c:pt idx="1">
                  <c:v>Scoperta, anche involontaria</c:v>
                </c:pt>
                <c:pt idx="2">
                  <c:v>Compagnia</c:v>
                </c:pt>
                <c:pt idx="3">
                  <c:v>Ritualità</c:v>
                </c:pt>
                <c:pt idx="4">
                  <c:v>Umore</c:v>
                </c:pt>
                <c:pt idx="5">
                  <c:v>Controllo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EC78-424A-8A51-0984CEBB2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.4"/>
          <c:min val="1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33"/>
          <c:y val="0.12"/>
          <c:w val="0.65"/>
          <c:h val="0.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È accettabile che ci sia pubblicità</c:v>
                </c:pt>
                <c:pt idx="1">
                  <c:v>Ho scoperto un prodotto grazie a un annuncio</c:v>
                </c:pt>
                <c:pt idx="2">
                  <c:v>Ricordo prodotti o marche</c:v>
                </c:pt>
                <c:pt idx="3">
                  <c:v>Cerco di evitare la pubblicità</c:v>
                </c:pt>
                <c:pt idx="4">
                  <c:v>Gli annunci mi danno fastidio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4.5</c:v>
                </c:pt>
                <c:pt idx="1">
                  <c:v>3.85</c:v>
                </c:pt>
                <c:pt idx="2">
                  <c:v>3.55</c:v>
                </c:pt>
                <c:pt idx="3">
                  <c:v>4.0999999999999996</c:v>
                </c:pt>
                <c:pt idx="4">
                  <c:v>4.4800000000000004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9C7-CC4F-A895-FFA0AAB94E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Piattaforme musicali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È accettabile che ci sia pubblicità</c:v>
                </c:pt>
                <c:pt idx="1">
                  <c:v>Ho scoperto un prodotto grazie a un annuncio</c:v>
                </c:pt>
                <c:pt idx="2">
                  <c:v>Ricordo prodotti o marche</c:v>
                </c:pt>
                <c:pt idx="3">
                  <c:v>Cerco di evitare la pubblicità</c:v>
                </c:pt>
                <c:pt idx="4">
                  <c:v>Gli annunci mi danno fastidio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3.38</c:v>
                </c:pt>
                <c:pt idx="1">
                  <c:v>3.31</c:v>
                </c:pt>
                <c:pt idx="2">
                  <c:v>3.22</c:v>
                </c:pt>
                <c:pt idx="3">
                  <c:v>4.87</c:v>
                </c:pt>
                <c:pt idx="4">
                  <c:v>5.3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A9C7-CC4F-A895-FFA0AAB94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.4"/>
          <c:min val="1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Ascolto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7A91-004D-A1D3-7AAE341D91A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7A91-004D-A1D3-7AAE341D91A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7A91-004D-A1D3-7AAE341D91A1}"/>
              </c:ext>
            </c:extLst>
          </c:dPt>
          <c:dPt>
            <c:idx val="3"/>
            <c:invertIfNegative val="1"/>
            <c:bubble3D val="0"/>
            <c:spPr>
              <a:solidFill>
                <a:srgbClr val="B5B5B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7A91-004D-A1D3-7AAE341D91A1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Li salto («skippo»)</c:v>
                </c:pt>
                <c:pt idx="1">
                  <c:v>Mi distraggo</c:v>
                </c:pt>
                <c:pt idx="2">
                  <c:v>Pago per evitarli</c:v>
                </c:pt>
                <c:pt idx="3">
                  <c:v>Li ascolto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51.1</c:v>
                </c:pt>
                <c:pt idx="1">
                  <c:v>25.6</c:v>
                </c:pt>
                <c:pt idx="2">
                  <c:v>10.6</c:v>
                </c:pt>
                <c:pt idx="3">
                  <c:v>12.7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7A91-004D-A1D3-7AAE341D9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2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"/>
          <c:y val="0.21"/>
          <c:w val="0.88"/>
          <c:h val="0.6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 e audio on demand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BB-3E44-A3E0-6DC1023EC2D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Totale</c:v>
                </c:pt>
                <c:pt idx="1">
                  <c:v> 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45-54</c:v>
                </c:pt>
                <c:pt idx="6">
                  <c:v>55-64</c:v>
                </c:pt>
                <c:pt idx="7">
                  <c:v>65+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 formatCode="0">
                  <c:v>70.599999999999994</c:v>
                </c:pt>
                <c:pt idx="2" formatCode="0">
                  <c:v>74.2</c:v>
                </c:pt>
                <c:pt idx="3" formatCode="0">
                  <c:v>74.7</c:v>
                </c:pt>
                <c:pt idx="4" formatCode="0">
                  <c:v>79.7</c:v>
                </c:pt>
                <c:pt idx="5" formatCode="0">
                  <c:v>74</c:v>
                </c:pt>
                <c:pt idx="6" formatCode="0">
                  <c:v>78.7</c:v>
                </c:pt>
                <c:pt idx="7" formatCode="0">
                  <c:v>51.3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0BB-3E44-A3E0-6DC1023EC2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Solo radio</c:v>
                </c:pt>
              </c:strCache>
            </c:strRef>
          </c:tx>
          <c:spPr>
            <a:solidFill>
              <a:srgbClr val="F7B66A"/>
            </a:solidFill>
            <a:ln>
              <a:noFill/>
            </a:ln>
          </c:spPr>
          <c:invertIfNegative val="1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BB-3E44-A3E0-6DC1023EC2D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BB-3E44-A3E0-6DC1023EC2D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BB-3E44-A3E0-6DC1023EC2D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BB-3E44-A3E0-6DC1023EC2D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Totale</c:v>
                </c:pt>
                <c:pt idx="1">
                  <c:v> 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45-54</c:v>
                </c:pt>
                <c:pt idx="6">
                  <c:v>55-64</c:v>
                </c:pt>
                <c:pt idx="7">
                  <c:v>65+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 formatCode="0">
                  <c:v>10</c:v>
                </c:pt>
                <c:pt idx="2" formatCode="0">
                  <c:v>0.7</c:v>
                </c:pt>
                <c:pt idx="3" formatCode="0">
                  <c:v>1.8</c:v>
                </c:pt>
                <c:pt idx="4" formatCode="0">
                  <c:v>5.6</c:v>
                </c:pt>
                <c:pt idx="5" formatCode="0">
                  <c:v>8.4</c:v>
                </c:pt>
                <c:pt idx="6" formatCode="0">
                  <c:v>8.8000000000000007</c:v>
                </c:pt>
                <c:pt idx="7" formatCode="0">
                  <c:v>27.2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20BB-3E44-A3E0-6DC1023EC2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Solo audio on demand</c:v>
                </c:pt>
              </c:strCache>
            </c:strRef>
          </c:tx>
          <c:spPr>
            <a:solidFill>
              <a:srgbClr val="021835"/>
            </a:solidFill>
            <a:ln>
              <a:noFill/>
            </a:ln>
          </c:spPr>
          <c:invertIfNegative val="1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BB-3E44-A3E0-6DC1023EC2D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FFFFFF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Totale</c:v>
                </c:pt>
                <c:pt idx="1">
                  <c:v> 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45-54</c:v>
                </c:pt>
                <c:pt idx="6">
                  <c:v>55-64</c:v>
                </c:pt>
                <c:pt idx="7">
                  <c:v>65+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 formatCode="0">
                  <c:v>14.6</c:v>
                </c:pt>
                <c:pt idx="2" formatCode="0">
                  <c:v>24.5</c:v>
                </c:pt>
                <c:pt idx="3" formatCode="0">
                  <c:v>20.6</c:v>
                </c:pt>
                <c:pt idx="4" formatCode="0">
                  <c:v>13</c:v>
                </c:pt>
                <c:pt idx="5" formatCode="0">
                  <c:v>14.3</c:v>
                </c:pt>
                <c:pt idx="6" formatCode="0">
                  <c:v>7.4</c:v>
                </c:pt>
                <c:pt idx="7" formatCode="0">
                  <c:v>9.5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20BB-3E44-A3E0-6DC1023EC2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Nessuno dei due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</c:spPr>
          <c:invertIfNegative val="1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BB-3E44-A3E0-6DC1023EC2D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0BB-3E44-A3E0-6DC1023EC2D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0BB-3E44-A3E0-6DC1023EC2D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0BB-3E44-A3E0-6DC1023EC2D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0BB-3E44-A3E0-6DC1023EC2D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BB-3E44-A3E0-6DC1023EC2D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0BB-3E44-A3E0-6DC1023EC2D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2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Totale</c:v>
                </c:pt>
                <c:pt idx="1">
                  <c:v> </c:v>
                </c:pt>
                <c:pt idx="2">
                  <c:v>18-24</c:v>
                </c:pt>
                <c:pt idx="3">
                  <c:v>25-34</c:v>
                </c:pt>
                <c:pt idx="4">
                  <c:v>35-44</c:v>
                </c:pt>
                <c:pt idx="5">
                  <c:v>45-54</c:v>
                </c:pt>
                <c:pt idx="6">
                  <c:v>55-64</c:v>
                </c:pt>
                <c:pt idx="7">
                  <c:v>65+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 formatCode="0">
                  <c:v>4.8</c:v>
                </c:pt>
                <c:pt idx="2" formatCode="0">
                  <c:v>0.7</c:v>
                </c:pt>
                <c:pt idx="3" formatCode="0">
                  <c:v>2.9</c:v>
                </c:pt>
                <c:pt idx="4" formatCode="0">
                  <c:v>1.7</c:v>
                </c:pt>
                <c:pt idx="5" formatCode="0">
                  <c:v>3.2</c:v>
                </c:pt>
                <c:pt idx="6" formatCode="0">
                  <c:v>5.0999999999999996</c:v>
                </c:pt>
                <c:pt idx="7" formatCode="0">
                  <c:v>12.1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10-20BB-3E44-A3E0-6DC1023EC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 la ascoltano</c:v>
                </c:pt>
              </c:strCache>
            </c:strRef>
          </c:tx>
          <c:spPr>
            <a:solidFill>
              <a:srgbClr val="B5B5B5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È accettabile che ci sia pubblicità</c:v>
                </c:pt>
                <c:pt idx="1">
                  <c:v>Ricordo prodotti o marche</c:v>
                </c:pt>
                <c:pt idx="2">
                  <c:v>Gli annunci mi danno fastidio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3.74</c:v>
                </c:pt>
                <c:pt idx="1">
                  <c:v>2.78</c:v>
                </c:pt>
                <c:pt idx="2">
                  <c:v>5.49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519-BD4E-836A-17EE479211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1-4 giorni a settimana</c:v>
                </c:pt>
              </c:strCache>
            </c:strRef>
          </c:tx>
          <c:spPr>
            <a:solidFill>
              <a:srgbClr val="F7B66A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È accettabile che ci sia pubblicità</c:v>
                </c:pt>
                <c:pt idx="1">
                  <c:v>Ricordo prodotti o marche</c:v>
                </c:pt>
                <c:pt idx="2">
                  <c:v>Gli annunci mi danno fastidio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4.4800000000000004</c:v>
                </c:pt>
                <c:pt idx="1">
                  <c:v>3.43</c:v>
                </c:pt>
                <c:pt idx="2">
                  <c:v>4.59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D519-BD4E-836A-17EE479211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Ogni giorno o quasi</c:v>
                </c:pt>
              </c:strCache>
            </c:strRef>
          </c:tx>
          <c:spPr>
            <a:solidFill>
              <a:srgbClr val="F18A10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300" b="1">
                    <a:solidFill>
                      <a:srgbClr val="021835"/>
                    </a:solidFill>
                    <a:latin typeface="Montserra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È accettabile che ci sia pubblicità</c:v>
                </c:pt>
                <c:pt idx="1">
                  <c:v>Ricordo prodotti o marche</c:v>
                </c:pt>
                <c:pt idx="2">
                  <c:v>Gli annunci mi danno fastidio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4.8499999999999996</c:v>
                </c:pt>
                <c:pt idx="1">
                  <c:v>4.0599999999999996</c:v>
                </c:pt>
                <c:pt idx="2">
                  <c:v>4.16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D519-BD4E-836A-17EE47921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 b="0">
                <a:solidFill>
                  <a:srgbClr val="021835"/>
                </a:solidFill>
                <a:latin typeface="Montserrat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.5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200">
              <a:latin typeface="Montserrat"/>
            </a:defRPr>
          </a:pPr>
          <a:endParaRPr lang="it-IT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300">
          <a:solidFill>
            <a:srgbClr val="02183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 smtClean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 smtClean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5885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gif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0" y="-359425"/>
            <a:ext cx="4385101" cy="721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4005825" y="1674538"/>
            <a:ext cx="7129123" cy="35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 rot="-1417011">
            <a:off x="7299960" y="56801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 rot="-1379635">
            <a:off x="7727755" y="682957"/>
            <a:ext cx="4708508" cy="1246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300" b="1">
                <a:solidFill>
                  <a:schemeClr val="lt1"/>
                </a:solidFill>
              </a:rPr>
              <a:t>Sfatiamo i falsi miti.</a:t>
            </a:r>
            <a:r>
              <a:rPr lang="it-IT" sz="2300">
                <a:solidFill>
                  <a:schemeClr val="lt1"/>
                </a:solidFill>
              </a:rPr>
              <a:t> </a:t>
            </a:r>
            <a:br>
              <a:rPr lang="it-IT" sz="2300">
                <a:solidFill>
                  <a:schemeClr val="lt1"/>
                </a:solidFill>
              </a:rPr>
            </a:br>
            <a:r>
              <a:rPr lang="it-IT" sz="2300">
                <a:solidFill>
                  <a:schemeClr val="lt1"/>
                </a:solidFill>
              </a:rPr>
              <a:t>Scopriamo se davvero </a:t>
            </a:r>
            <a:br>
              <a:rPr lang="it-IT" sz="2300">
                <a:solidFill>
                  <a:schemeClr val="lt1"/>
                </a:solidFill>
              </a:rPr>
            </a:br>
            <a:r>
              <a:rPr lang="it-IT" sz="2300">
                <a:solidFill>
                  <a:schemeClr val="lt1"/>
                </a:solidFill>
              </a:rPr>
              <a:t>conosci la radio.</a:t>
            </a:r>
            <a:endParaRPr sz="2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2" title="logoFCP.png"/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2"/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2"/>
          <p:cNvSpPr txBox="1"/>
          <p:nvPr/>
        </p:nvSpPr>
        <p:spPr>
          <a:xfrm>
            <a:off x="3530500" y="2182000"/>
            <a:ext cx="82092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>
                <a:solidFill>
                  <a:schemeClr val="dk1"/>
                </a:solidFill>
              </a:rPr>
              <a:t>SFATIAMO </a:t>
            </a:r>
            <a:r>
              <a:rPr lang="it-IT" sz="7200" b="1"/>
              <a:t/>
            </a:r>
            <a:br>
              <a:rPr lang="it-IT" sz="7200" b="1"/>
            </a:br>
            <a:r>
              <a:rPr lang="it-IT" sz="7200" b="1">
                <a:solidFill>
                  <a:schemeClr val="dk1"/>
                </a:solidFill>
              </a:rPr>
              <a:t>I FALSI MITI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3" name="Google Shape;243;p32" title="ragazza.png"/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/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/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</a:p>
        </p:txBody>
      </p:sp>
      <p:sp>
        <p:nvSpPr>
          <p:cNvPr id="253" name="Google Shape;253;p33"/>
          <p:cNvSpPr txBox="1"/>
          <p:nvPr/>
        </p:nvSpPr>
        <p:spPr>
          <a:xfrm rot="-1416018">
            <a:off x="5591720" y="1691653"/>
            <a:ext cx="8225473" cy="217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</a:t>
            </a:r>
          </a:p>
          <a:p>
            <a:pPr marL="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METODO</a:t>
            </a:r>
          </a:p>
          <a:p>
            <a:pPr marL="0" marR="0" lvl="0" indent="0" algn="l" rtl="0">
              <a:lnSpc>
                <a:spcPct val="8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Come abbiamo lavorato</a:t>
            </a:r>
          </a:p>
        </p:txBody>
      </p:sp>
      <p:pic>
        <p:nvPicPr>
          <p:cNvPr id="254" name="Google Shape;25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84;p42" descr="Immagine che contiene strada, nero, ruota, monocromatico&#10;&#10;Il contenuto generato dall&amp;#39;IA potrebbe non essere corretto." title="sfondotagliato.png">
            <a:extLst>
              <a:ext uri="{FF2B5EF4-FFF2-40B4-BE49-F238E27FC236}">
                <a16:creationId xmlns:a16="http://schemas.microsoft.com/office/drawing/2014/main" id="{52F16EFF-3A9C-352D-0955-6D8F0EC5BF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78;p41" title="logoFCP_nero.png">
            <a:extLst>
              <a:ext uri="{FF2B5EF4-FFF2-40B4-BE49-F238E27FC236}">
                <a16:creationId xmlns:a16="http://schemas.microsoft.com/office/drawing/2014/main" id="{99F2D22D-33FE-7C8C-6224-3AD18E0F16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7" name="Google Shape;467;p45"/>
          <p:cNvGrpSpPr/>
          <p:nvPr/>
        </p:nvGrpSpPr>
        <p:grpSpPr>
          <a:xfrm>
            <a:off x="2403462" y="2017942"/>
            <a:ext cx="8316626" cy="2823922"/>
            <a:chOff x="1166154" y="1472034"/>
            <a:chExt cx="9686264" cy="3288984"/>
          </a:xfrm>
        </p:grpSpPr>
        <p:sp>
          <p:nvSpPr>
            <p:cNvPr id="468" name="Google Shape;468;p45"/>
            <p:cNvSpPr txBox="1"/>
            <p:nvPr/>
          </p:nvSpPr>
          <p:spPr>
            <a:xfrm>
              <a:off x="960254" y="3068341"/>
              <a:ext cx="2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 b="1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INTERVISTE</a:t>
              </a:r>
            </a:p>
          </p:txBody>
        </p:sp>
        <p:sp>
          <p:nvSpPr>
            <p:cNvPr id="469" name="Google Shape;469;p45"/>
            <p:cNvSpPr txBox="1"/>
            <p:nvPr/>
          </p:nvSpPr>
          <p:spPr>
            <a:xfrm>
              <a:off x="1166154" y="3375618"/>
              <a:ext cx="21882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35 decisori tra imprese e agenzie</a:t>
              </a:r>
            </a:p>
          </p:txBody>
        </p:sp>
        <p:sp>
          <p:nvSpPr>
            <p:cNvPr id="470" name="Google Shape;470;p45"/>
            <p:cNvSpPr txBox="1"/>
            <p:nvPr/>
          </p:nvSpPr>
          <p:spPr>
            <a:xfrm>
              <a:off x="3462450" y="3068341"/>
              <a:ext cx="2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 b="1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AFFERMAZIONI</a:t>
              </a:r>
            </a:p>
          </p:txBody>
        </p:sp>
        <p:sp>
          <p:nvSpPr>
            <p:cNvPr id="471" name="Google Shape;471;p45"/>
            <p:cNvSpPr txBox="1"/>
            <p:nvPr/>
          </p:nvSpPr>
          <p:spPr>
            <a:xfrm>
              <a:off x="3668350" y="3375618"/>
              <a:ext cx="21882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Dalle interviste e dalla ricerca americana</a:t>
              </a:r>
            </a:p>
          </p:txBody>
        </p:sp>
        <p:sp>
          <p:nvSpPr>
            <p:cNvPr id="472" name="Google Shape;472;p45"/>
            <p:cNvSpPr txBox="1"/>
            <p:nvPr/>
          </p:nvSpPr>
          <p:spPr>
            <a:xfrm>
              <a:off x="5958916" y="3068341"/>
              <a:ext cx="2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 b="1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DATI DI MERCATO</a:t>
              </a:r>
            </a:p>
          </p:txBody>
        </p:sp>
        <p:sp>
          <p:nvSpPr>
            <p:cNvPr id="473" name="Google Shape;473;p45"/>
            <p:cNvSpPr txBox="1"/>
            <p:nvPr/>
          </p:nvSpPr>
          <p:spPr>
            <a:xfrm>
              <a:off x="6164816" y="3375618"/>
              <a:ext cx="21882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Gli ascolti ufficiali Audiradio</a:t>
              </a:r>
            </a:p>
          </p:txBody>
        </p:sp>
        <p:sp>
          <p:nvSpPr>
            <p:cNvPr id="474" name="Google Shape;474;p45"/>
            <p:cNvSpPr txBox="1"/>
            <p:nvPr/>
          </p:nvSpPr>
          <p:spPr>
            <a:xfrm>
              <a:off x="8458318" y="3068341"/>
              <a:ext cx="26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lnSpc>
                  <a:spcPct val="10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300" b="1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SURVEY</a:t>
              </a:r>
            </a:p>
          </p:txBody>
        </p:sp>
        <p:sp>
          <p:nvSpPr>
            <p:cNvPr id="475" name="Google Shape;475;p45"/>
            <p:cNvSpPr txBox="1"/>
            <p:nvPr/>
          </p:nvSpPr>
          <p:spPr>
            <a:xfrm>
              <a:off x="8664218" y="3375618"/>
              <a:ext cx="21882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500" tIns="39250" rIns="78500" bIns="3925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>
                  <a:solidFill>
                    <a:srgbClr val="0218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Due questionari ai consumatori</a:t>
              </a:r>
            </a:p>
          </p:txBody>
        </p:sp>
        <p:pic>
          <p:nvPicPr>
            <p:cNvPr id="476" name="Google Shape;476;p45" descr="Radio con riempimento a tinta unita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069339" y="1472034"/>
              <a:ext cx="1394510" cy="13945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45" descr="Podcast con riempimento a tinta unita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54174" y="1472034"/>
              <a:ext cx="1394510" cy="13945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8" name="Google Shape;478;p45" descr="Antenna satellitare con riempimento a tinta unit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064846" y="1472034"/>
              <a:ext cx="1394510" cy="13945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9" name="Google Shape;479;p45" descr="Satellite con riempimento a tinta unita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555382" y="1472034"/>
              <a:ext cx="1394510" cy="13945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2" name="Google Shape;482;p45"/>
          <p:cNvSpPr txBox="1"/>
          <p:nvPr/>
        </p:nvSpPr>
        <p:spPr>
          <a:xfrm>
            <a:off x="1645357" y="985088"/>
            <a:ext cx="8901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DALLE PERCEZIONI AI DATI</a:t>
            </a:r>
          </a:p>
        </p:txBody>
      </p:sp>
      <p:sp>
        <p:nvSpPr>
          <p:cNvPr id="7" name="Google Shape;458;p44">
            <a:extLst>
              <a:ext uri="{FF2B5EF4-FFF2-40B4-BE49-F238E27FC236}">
                <a16:creationId xmlns:a16="http://schemas.microsoft.com/office/drawing/2014/main" id="{B5E934E9-4CC4-1F64-6B21-5403BEB151A1}"/>
              </a:ext>
            </a:extLst>
          </p:cNvPr>
          <p:cNvSpPr txBox="1"/>
          <p:nvPr/>
        </p:nvSpPr>
        <p:spPr>
          <a:xfrm>
            <a:off x="1665937" y="552706"/>
            <a:ext cx="292608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IL METODO</a:t>
            </a:r>
          </a:p>
        </p:txBody>
      </p:sp>
      <p:pic>
        <p:nvPicPr>
          <p:cNvPr id="9" name="Google Shape;459;p44">
            <a:extLst>
              <a:ext uri="{FF2B5EF4-FFF2-40B4-BE49-F238E27FC236}">
                <a16:creationId xmlns:a16="http://schemas.microsoft.com/office/drawing/2014/main" id="{2730DE67-942A-ED09-76F8-A6235DE9172F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358" y="429631"/>
            <a:ext cx="586667" cy="64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7"/>
          <p:cNvSpPr txBox="1"/>
          <p:nvPr/>
        </p:nvSpPr>
        <p:spPr>
          <a:xfrm>
            <a:off x="3459186" y="2792175"/>
            <a:ext cx="2813700" cy="143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it-IT" sz="1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imprese investitrici</a:t>
            </a:r>
          </a:p>
        </p:txBody>
      </p:sp>
      <p:sp>
        <p:nvSpPr>
          <p:cNvPr id="500" name="Google Shape;500;p47"/>
          <p:cNvSpPr txBox="1"/>
          <p:nvPr/>
        </p:nvSpPr>
        <p:spPr>
          <a:xfrm>
            <a:off x="7235626" y="2792175"/>
            <a:ext cx="2813700" cy="1713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it-IT" sz="1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agenzie media e creative</a:t>
            </a:r>
          </a:p>
        </p:txBody>
      </p:sp>
      <p:sp>
        <p:nvSpPr>
          <p:cNvPr id="502" name="Google Shape;502;p47"/>
          <p:cNvSpPr/>
          <p:nvPr/>
        </p:nvSpPr>
        <p:spPr>
          <a:xfrm>
            <a:off x="-123986" y="5207431"/>
            <a:ext cx="7981627" cy="805911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293950" y="5348776"/>
            <a:ext cx="7386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Settori: GDO, automotive, beauty, telco, banche, largo consumo e altri</a:t>
            </a:r>
          </a:p>
        </p:txBody>
      </p:sp>
      <p:sp>
        <p:nvSpPr>
          <p:cNvPr id="505" name="Google Shape;505;p47"/>
          <p:cNvSpPr txBox="1"/>
          <p:nvPr/>
        </p:nvSpPr>
        <p:spPr>
          <a:xfrm>
            <a:off x="1645357" y="985088"/>
            <a:ext cx="8901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LE INTERVISTE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F718E9E-0928-75BE-AD6A-6EE7147375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7"/>
          <p:cNvSpPr txBox="1"/>
          <p:nvPr/>
        </p:nvSpPr>
        <p:spPr>
          <a:xfrm>
            <a:off x="1038715" y="2384808"/>
            <a:ext cx="28137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1.020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it-IT" sz="1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Survey 1: abitudini di ascolto</a:t>
            </a:r>
          </a:p>
        </p:txBody>
      </p:sp>
      <p:sp>
        <p:nvSpPr>
          <p:cNvPr id="500" name="Google Shape;500;p47"/>
          <p:cNvSpPr txBox="1"/>
          <p:nvPr/>
        </p:nvSpPr>
        <p:spPr>
          <a:xfrm>
            <a:off x="4815155" y="2384808"/>
            <a:ext cx="28137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940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it-IT" sz="1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Survey 2: radio e piattaforme musicali on demand a confronto</a:t>
            </a:r>
          </a:p>
        </p:txBody>
      </p:sp>
      <p:sp>
        <p:nvSpPr>
          <p:cNvPr id="501" name="Google Shape;501;p47"/>
          <p:cNvSpPr txBox="1"/>
          <p:nvPr/>
        </p:nvSpPr>
        <p:spPr>
          <a:xfrm>
            <a:off x="8592723" y="2384808"/>
            <a:ext cx="29301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2025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it-IT" sz="1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Audiradio: gli ascolti ufficiali</a:t>
            </a:r>
          </a:p>
        </p:txBody>
      </p:sp>
      <p:sp>
        <p:nvSpPr>
          <p:cNvPr id="502" name="Google Shape;502;p47"/>
          <p:cNvSpPr/>
          <p:nvPr/>
        </p:nvSpPr>
        <p:spPr>
          <a:xfrm>
            <a:off x="-123986" y="5207431"/>
            <a:ext cx="7981627" cy="805911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293950" y="5348776"/>
            <a:ext cx="7386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Survey online ai consumatori dai 18 anni, settembre 2026</a:t>
            </a:r>
          </a:p>
        </p:txBody>
      </p:sp>
      <p:sp>
        <p:nvSpPr>
          <p:cNvPr id="505" name="Google Shape;505;p47"/>
          <p:cNvSpPr txBox="1"/>
          <p:nvPr/>
        </p:nvSpPr>
        <p:spPr>
          <a:xfrm>
            <a:off x="1645357" y="985088"/>
            <a:ext cx="89013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IL TEST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F718E9E-0928-75BE-AD6A-6EE7147375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/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/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</a:p>
        </p:txBody>
      </p:sp>
      <p:sp>
        <p:nvSpPr>
          <p:cNvPr id="253" name="Google Shape;253;p33"/>
          <p:cNvSpPr txBox="1"/>
          <p:nvPr/>
        </p:nvSpPr>
        <p:spPr>
          <a:xfrm rot="-1416018">
            <a:off x="5591720" y="1691653"/>
            <a:ext cx="8225473" cy="2170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FACT</a:t>
            </a:r>
          </a:p>
          <a:p>
            <a:pPr marL="0" marR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FAKE?</a:t>
            </a:r>
          </a:p>
          <a:p>
            <a:pPr marL="0" marR="0" lvl="0" indent="0" algn="l" rtl="0">
              <a:lnSpc>
                <a:spcPct val="8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Sei affermazioni alla prova</a:t>
            </a:r>
          </a:p>
        </p:txBody>
      </p:sp>
      <p:pic>
        <p:nvPicPr>
          <p:cNvPr id="254" name="Google Shape;25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42" title="sfondotagliato.png"/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2"/>
          <p:cNvSpPr/>
          <p:nvPr/>
        </p:nvSpPr>
        <p:spPr>
          <a:xfrm rot="-1417019">
            <a:off x="5077931" y="5305712"/>
            <a:ext cx="8097188" cy="2638464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6" name="Google Shape;386;p42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2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2"/>
          <p:cNvSpPr txBox="1"/>
          <p:nvPr/>
        </p:nvSpPr>
        <p:spPr>
          <a:xfrm>
            <a:off x="3182112" y="29260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«Nessuno ascolta più la radio»</a:t>
            </a:r>
          </a:p>
        </p:txBody>
      </p:sp>
      <p:sp>
        <p:nvSpPr>
          <p:cNvPr id="391" name="Google Shape;391;p42"/>
          <p:cNvSpPr txBox="1"/>
          <p:nvPr/>
        </p:nvSpPr>
        <p:spPr>
          <a:xfrm>
            <a:off x="3182112" y="914400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«Nessuno sotto i 35 ascolta la radio»</a:t>
            </a:r>
          </a:p>
        </p:txBody>
      </p:sp>
      <p:sp>
        <p:nvSpPr>
          <p:cNvPr id="405" name="Google Shape;391;p42 copia"/>
          <p:cNvSpPr txBox="1"/>
          <p:nvPr/>
        </p:nvSpPr>
        <p:spPr>
          <a:xfrm>
            <a:off x="3182112" y="340156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«L'audio ottimale sono le piattaforme musicali on demand e i podcast»</a:t>
            </a:r>
          </a:p>
        </p:txBody>
      </p:sp>
      <p:sp>
        <p:nvSpPr>
          <p:cNvPr id="402" name="Google Shape;391;p42 copia"/>
          <p:cNvSpPr txBox="1"/>
          <p:nvPr/>
        </p:nvSpPr>
        <p:spPr>
          <a:xfrm>
            <a:off x="3182112" y="2779776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«Il piano ottimale è tutto TV, CTV e digital»</a:t>
            </a:r>
          </a:p>
        </p:txBody>
      </p:sp>
      <p:sp>
        <p:nvSpPr>
          <p:cNvPr id="393" name="Google Shape;393;p42"/>
          <p:cNvSpPr txBox="1"/>
          <p:nvPr/>
        </p:nvSpPr>
        <p:spPr>
          <a:xfrm>
            <a:off x="3182112" y="1536192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«Radio e piattaforme musicali on demand sono mutuamente esclusive»</a:t>
            </a:r>
          </a:p>
        </p:txBody>
      </p:sp>
      <p:sp>
        <p:nvSpPr>
          <p:cNvPr id="395" name="Google Shape;395;p42"/>
          <p:cNvSpPr txBox="1"/>
          <p:nvPr/>
        </p:nvSpPr>
        <p:spPr>
          <a:xfrm>
            <a:off x="3182112" y="2157984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«In auto connessa si ascoltano le piattaforme musicali on demand»</a:t>
            </a:r>
          </a:p>
        </p:txBody>
      </p:sp>
      <p:sp>
        <p:nvSpPr>
          <p:cNvPr id="397" name="Google Shape;397;p42"/>
          <p:cNvSpPr txBox="1"/>
          <p:nvPr/>
        </p:nvSpPr>
        <p:spPr>
          <a:xfrm rot="-1415897">
            <a:off x="6880207" y="4673249"/>
            <a:ext cx="5127378" cy="40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5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7200" b="1" i="0">
                <a:solidFill>
                  <a:srgbClr val="757575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</a:p>
        </p:txBody>
      </p:sp>
      <p:pic>
        <p:nvPicPr>
          <p:cNvPr id="398" name="Google Shape;398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172720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794511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399;p42 copia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3281680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399;p42 copia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2659888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1416304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2038095"/>
            <a:ext cx="530352" cy="585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1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«Nessuno ascolta più la radio»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35,1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milioni di ascoltatori nel giorno medio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GLI ASCOLTI UFFICIALI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Fonte: Audiradio, anno 2025, individui 14+.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1: «Nessuno ascolta più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828800"/>
          <a:ext cx="859536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015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81%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ascolta la radio (FM/DAB o via app) almeno una volta a settimana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IL PRIMO AUDIO DELLA SETTIMANA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1, n=1.020. Ascolto almeno una volta a settimana. Piattaforme per servizio dichiarato.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1: «Nessuno ascolta più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318899"/>
              </p:ext>
            </p:extLst>
          </p:nvPr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51%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 chi ascolta la radio anche via app la ascolta a casa mentre fa altro (31% di chi la ascolta solo in FM/DAB)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L'APP PORTA LA RADIO FUORI DALL'AUTO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ascoltatori di radio solo in FM/DAB, n=397; in FM/DAB e via app, n=314. Risposte multiple.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1: «Nessuno ascolta più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17320"/>
          <a:ext cx="877824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2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«Nessuno sotto i 35 ascolta la radio»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73%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dei 18-34 anni ascolta la radio FM/DAB almeno una volta a settimana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COPERTURA A TUTTE LE ETÀ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1, n=1.020. Radio FM/DAB.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2: «Nessuno sotto i 35 ascolta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08207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73%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dei 18-34 anni ascolta la radio FM/DAB almeno una volta a settimana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COPERTURA A TUTTE LE ETÀ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1, n=1.020. Radio FM/DAB.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2: «Nessuno sotto i 35 ascolta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63%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dei 18-24 anni ascolta la radio FM/DAB in auto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IN AUTO, ANCHE I PIÙ GIOVANI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chi viaggia in auto, n=706.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2: «Nessuno sotto i 35 ascolta la radio»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3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«Radio e piattaforme musicali on demand sono mutuamente esclusive»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015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62%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prima mattina e il tardo pomeriggio come radio p</a:t>
            </a: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rime time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MOMENTI DIVERSI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chi ascolta radio, n=732; chi ascolta audio on demand, n=795. Risposte multiple.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3: «Radio e piattaforme musicali on demand sono mutuamente esclusive»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417320"/>
          <a:ext cx="877824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79%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 chi ascolta la radio la ascolta in auto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LUOGHI DIVERSI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chi ascolta radio, n=732; chi ascolta audio on demand, n=795. Risposte multiple.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3: «Radio e piattaforme musicali on demand sono mutuamente esclusive»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417320"/>
          <a:ext cx="877824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4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«In auto connessa si ascoltano le piattaforme musicali on demand»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82%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ascolta la radio FM/DAB anche nell'auto connessa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LA COMPLEMENTARIETA’ DEL TOTAL AUDIO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chi viaggia in auto connessa (CarPlay o Bluetooth), n=550; non connessa, n=131.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4: «In auto connessa si ascoltano le piattaforme musicali on demand»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it-IT" sz="5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82%</a:t>
            </a:r>
          </a:p>
          <a:p>
            <a:pPr lvl="0">
              <a:spcBef>
                <a:spcPts val="600"/>
              </a:spcBef>
            </a:pPr>
            <a:r>
              <a:rPr lang="it-IT" sz="15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ascolta la radio FM/DAB anche nell'auto connessa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DENTRO L'AUTO CONNESSA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1: chi viaggia in auto connessa, n=550.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4: «In auto connessa si ascoltano le piattaforme musicali on demand»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600200"/>
          <a:ext cx="886968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5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«Il piano ottimale è tutto TV, CTV e digital»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015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complementarietà tra diverse forme di ascolto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LINEARE E ON DEMAND IN 100 PUNTI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2, n=940. Distribuzione di 100 punti tra cinque funzioni del mezzo: media.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5: «Il piano ottimale è tutto TV, CTV e digital»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915326"/>
              </p:ext>
            </p:extLst>
          </p:nvPr>
        </p:nvGraphicFramePr>
        <p:xfrm>
          <a:off x="2926080" y="1554480"/>
          <a:ext cx="886968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62%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nega che radio e piattaforme musicali on demand soddisfino la stessa esigenza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BISOGNI DIVERSI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2, n=940. Medie su scala 1-7, stesse domande per i due mezzi.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5:</a:t>
            </a:r>
            <a:b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«Il piano ottimale è tutto TV, CTV e digital»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Google Shape;537;p49">
            <a:extLst>
              <a:ext uri="{FF2B5EF4-FFF2-40B4-BE49-F238E27FC236}">
                <a16:creationId xmlns:a16="http://schemas.microsoft.com/office/drawing/2014/main" id="{2EA2ADDA-198A-42DD-2632-2BC33707F59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2831"/>
          <a:stretch>
            <a:fillRect/>
          </a:stretch>
        </p:blipFill>
        <p:spPr>
          <a:xfrm>
            <a:off x="2926080" y="2019005"/>
            <a:ext cx="7863840" cy="28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4,5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accettabilità della pubblicità in radio (3,4 sulle piattaforme musicali on demand)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UN CONTESTO PUBBLICITARIO DIVERSO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2: chi trova pubblicità su entrambi i mezzi, n=799-842. Medie su scala 1-7.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5: «Il piano ottimale è tutto TV, CTV e digital»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8" name="Chart 537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Google Shape;537;p49">
            <a:extLst>
              <a:ext uri="{FF2B5EF4-FFF2-40B4-BE49-F238E27FC236}">
                <a16:creationId xmlns:a16="http://schemas.microsoft.com/office/drawing/2014/main" id="{59A0D000-5265-05A7-2785-40AC0F88E9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1851" b="1"/>
          <a:stretch>
            <a:fillRect/>
          </a:stretch>
        </p:blipFill>
        <p:spPr>
          <a:xfrm>
            <a:off x="3001983" y="1864902"/>
            <a:ext cx="8178635" cy="3027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87%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 chi trova pubblicità sulle piattaforme musicali on demand la evita: la salta, si distrae o paga per non sentirla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LE CONSEGUENZE COMPORTAMENTALI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2: utenti di piattaforme musicali on demand, n=773.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5: «Il piano ottimale è tutto TV, CTV e digital»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645920"/>
          <a:ext cx="85953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C996274D-12CE-7AD9-5A69-F557E1CA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>
            <a:extLst>
              <a:ext uri="{FF2B5EF4-FFF2-40B4-BE49-F238E27FC236}">
                <a16:creationId xmlns:a16="http://schemas.microsoft.com/office/drawing/2014/main" id="{D4AA6656-DB51-B19F-2BB2-C765AA8CC264}"/>
              </a:ext>
            </a:extLst>
          </p:cNvPr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27" title="logoFCP_nero.png">
            <a:extLst>
              <a:ext uri="{FF2B5EF4-FFF2-40B4-BE49-F238E27FC236}">
                <a16:creationId xmlns:a16="http://schemas.microsoft.com/office/drawing/2014/main" id="{F854EF06-DC8C-392F-B44E-1851552C61D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>
            <a:extLst>
              <a:ext uri="{FF2B5EF4-FFF2-40B4-BE49-F238E27FC236}">
                <a16:creationId xmlns:a16="http://schemas.microsoft.com/office/drawing/2014/main" id="{8B70D78A-5564-E19A-7990-3D00E2863A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3;p30">
            <a:extLst>
              <a:ext uri="{FF2B5EF4-FFF2-40B4-BE49-F238E27FC236}">
                <a16:creationId xmlns:a16="http://schemas.microsoft.com/office/drawing/2014/main" id="{108C5798-F1EF-153D-046E-5D520CC8EE08}"/>
              </a:ext>
            </a:extLst>
          </p:cNvPr>
          <p:cNvSpPr txBox="1"/>
          <p:nvPr/>
        </p:nvSpPr>
        <p:spPr>
          <a:xfrm>
            <a:off x="502920" y="384048"/>
            <a:ext cx="11183112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it-IT" sz="2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AFFERMAZIONE 6</a:t>
            </a:r>
          </a:p>
          <a:p>
            <a:pPr algn="ctr">
              <a:lnSpc>
                <a:spcPct val="95000"/>
              </a:lnSpc>
              <a:spcBef>
                <a:spcPts val="1000"/>
              </a:spcBef>
            </a:pPr>
            <a:r>
              <a:rPr lang="it-IT" sz="4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«L'audio ottimale sono le piattaforme musicali on demand e i podcast»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28E9F6-D930-1983-5825-31383A37E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4368" y="2240280"/>
            <a:ext cx="6309360" cy="35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63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0" title="fak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2350" y="735005"/>
            <a:ext cx="7507302" cy="503655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/>
        </p:nvSpPr>
        <p:spPr>
          <a:xfrm>
            <a:off x="46575" y="1579350"/>
            <a:ext cx="1214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RISPOSTA CORRETTA</a:t>
            </a:r>
          </a:p>
        </p:txBody>
      </p:sp>
      <p:sp>
        <p:nvSpPr>
          <p:cNvPr id="224" name="Google Shape;224;p30"/>
          <p:cNvSpPr/>
          <p:nvPr/>
        </p:nvSpPr>
        <p:spPr>
          <a:xfrm rot="-1417011">
            <a:off x="7452360" y="58325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0" title="logoFCP_nero.png"/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10051999" y="5715025"/>
            <a:ext cx="1967750" cy="95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9"/>
          <p:cNvSpPr txBox="1"/>
          <p:nvPr/>
        </p:nvSpPr>
        <p:spPr>
          <a:xfrm>
            <a:off x="201168" y="2148840"/>
            <a:ext cx="22402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71%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ascolta sia la radio sia l'audio on demand</a:t>
            </a: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RADIO E AUDIO ON DEMAND INSIEME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1, n=1.020. Ascolto almeno settimanale; audio on demand: piattaforme musicali, podcast, video musicali.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365760"/>
            <a:ext cx="3400788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AFFERMAZIONE 6: «L'audio ottimale sono le piattaforme musicali on demand e i podcast»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17320"/>
          <a:ext cx="877824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40" name="Right Brace 539"/>
          <p:cNvSpPr/>
          <p:nvPr/>
        </p:nvSpPr>
        <p:spPr>
          <a:xfrm rot="16200000">
            <a:off x="6825579" y="-1043305"/>
            <a:ext cx="182880" cy="6226230"/>
          </a:xfrm>
          <a:prstGeom prst="rightBrace">
            <a:avLst/>
          </a:prstGeom>
          <a:noFill/>
          <a:ln w="19050">
            <a:solidFill>
              <a:srgbClr val="0218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1" name="TextBox 540"/>
          <p:cNvSpPr txBox="1"/>
          <p:nvPr/>
        </p:nvSpPr>
        <p:spPr>
          <a:xfrm>
            <a:off x="5453979" y="1649185"/>
            <a:ext cx="292608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021835"/>
                </a:solidFill>
                <a:latin typeface="Montserrat"/>
              </a:rPr>
              <a:t>Totale radio: 81%</a:t>
            </a:r>
          </a:p>
        </p:txBody>
      </p:sp>
      <p:sp>
        <p:nvSpPr>
          <p:cNvPr id="542" name="Right Brace 541"/>
          <p:cNvSpPr/>
          <p:nvPr/>
        </p:nvSpPr>
        <p:spPr>
          <a:xfrm rot="16200000">
            <a:off x="10688004" y="1320499"/>
            <a:ext cx="182880" cy="1498621"/>
          </a:xfrm>
          <a:prstGeom prst="rightBrace">
            <a:avLst/>
          </a:prstGeom>
          <a:noFill/>
          <a:ln w="19050">
            <a:solidFill>
              <a:srgbClr val="0218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3" name="TextBox 542"/>
          <p:cNvSpPr txBox="1"/>
          <p:nvPr/>
        </p:nvSpPr>
        <p:spPr>
          <a:xfrm>
            <a:off x="9316404" y="1649185"/>
            <a:ext cx="292608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021835"/>
                </a:solidFill>
                <a:latin typeface="Montserrat"/>
              </a:rPr>
              <a:t>Totale non radio: 19%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9"/>
          <p:cNvSpPr/>
          <p:nvPr/>
        </p:nvSpPr>
        <p:spPr>
          <a:xfrm>
            <a:off x="0" y="16275"/>
            <a:ext cx="2769300" cy="6858000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49"/>
          <p:cNvSpPr txBox="1"/>
          <p:nvPr/>
        </p:nvSpPr>
        <p:spPr>
          <a:xfrm>
            <a:off x="2743200" y="804672"/>
            <a:ext cx="9098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CHI NON ASCOLTA, GIUDICA PEGGIO</a:t>
            </a:r>
          </a:p>
        </p:txBody>
      </p:sp>
      <p:sp>
        <p:nvSpPr>
          <p:cNvPr id="537" name="Google Shape;534;p49 copia"/>
          <p:cNvSpPr txBox="1"/>
          <p:nvPr/>
        </p:nvSpPr>
        <p:spPr>
          <a:xfrm>
            <a:off x="2926080" y="5074920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b="0" i="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Survey 2, n=938. Medie su scala 1-7.</a:t>
            </a:r>
          </a:p>
        </p:txBody>
      </p:sp>
      <p:sp>
        <p:nvSpPr>
          <p:cNvPr id="535" name="Google Shape;535;p49"/>
          <p:cNvSpPr/>
          <p:nvPr/>
        </p:nvSpPr>
        <p:spPr>
          <a:xfrm rot="-1417011">
            <a:off x="-1912580" y="-691593"/>
            <a:ext cx="6523911" cy="2009082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9"/>
          <p:cNvSpPr txBox="1"/>
          <p:nvPr/>
        </p:nvSpPr>
        <p:spPr>
          <a:xfrm rot="-1415887">
            <a:off x="-171718" y="455613"/>
            <a:ext cx="3400788" cy="83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IL</a:t>
            </a:r>
            <a:b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2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BIAS</a:t>
            </a:r>
          </a:p>
        </p:txBody>
      </p:sp>
      <p:pic>
        <p:nvPicPr>
          <p:cNvPr id="3" name="Google Shape;378;p41" descr="Immagine che contiene Elementi grafici, Carattere, logo, testo&#10;&#10;Il contenuto generato dall&amp;#39;IA potrebbe non essere corretto." title="logoFCP_nero.png">
            <a:extLst>
              <a:ext uri="{FF2B5EF4-FFF2-40B4-BE49-F238E27FC236}">
                <a16:creationId xmlns:a16="http://schemas.microsoft.com/office/drawing/2014/main" id="{50E5394C-7766-E18E-2700-6196C3BECA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48" r="13367" b="19198"/>
          <a:stretch/>
        </p:blipFill>
        <p:spPr>
          <a:xfrm>
            <a:off x="9429521" y="5452082"/>
            <a:ext cx="2579496" cy="12368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9" name="Chart 538"/>
          <p:cNvGraphicFramePr>
            <a:graphicFrameLocks noGrp="1"/>
          </p:cNvGraphicFramePr>
          <p:nvPr/>
        </p:nvGraphicFramePr>
        <p:xfrm>
          <a:off x="2926080" y="1481328"/>
          <a:ext cx="87782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42" title="sfondotagliato.png"/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2"/>
          <p:cNvSpPr/>
          <p:nvPr/>
        </p:nvSpPr>
        <p:spPr>
          <a:xfrm rot="-1417019">
            <a:off x="5077931" y="5305712"/>
            <a:ext cx="8097188" cy="2638464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6" name="Google Shape;386;p42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2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2"/>
          <p:cNvSpPr txBox="1"/>
          <p:nvPr/>
        </p:nvSpPr>
        <p:spPr>
          <a:xfrm>
            <a:off x="3182112" y="20116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«Nessuno ascolta più la radio»</a:t>
            </a:r>
          </a:p>
        </p:txBody>
      </p:sp>
      <p:sp>
        <p:nvSpPr>
          <p:cNvPr id="390" name="Google Shape;390;p42"/>
          <p:cNvSpPr txBox="1"/>
          <p:nvPr/>
        </p:nvSpPr>
        <p:spPr>
          <a:xfrm>
            <a:off x="3182112" y="510031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35,1 milioni nel giorno medio; 78% ogni settimana; l'app si aggiunge all'FM</a:t>
            </a:r>
          </a:p>
        </p:txBody>
      </p:sp>
      <p:sp>
        <p:nvSpPr>
          <p:cNvPr id="391" name="Google Shape;391;p42"/>
          <p:cNvSpPr txBox="1"/>
          <p:nvPr/>
        </p:nvSpPr>
        <p:spPr>
          <a:xfrm>
            <a:off x="3182112" y="841247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«Nessuno sotto i 35 ascolta la radio»</a:t>
            </a:r>
          </a:p>
        </p:txBody>
      </p:sp>
      <p:sp>
        <p:nvSpPr>
          <p:cNvPr id="405" name="Google Shape;391;p42 copia"/>
          <p:cNvSpPr txBox="1"/>
          <p:nvPr/>
        </p:nvSpPr>
        <p:spPr>
          <a:xfrm>
            <a:off x="3182112" y="340156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«L'audio ottimale sono le piattaforme musicali on demand e i podcast»</a:t>
            </a:r>
          </a:p>
        </p:txBody>
      </p:sp>
      <p:sp>
        <p:nvSpPr>
          <p:cNvPr id="402" name="Google Shape;391;p42 copia"/>
          <p:cNvSpPr txBox="1"/>
          <p:nvPr/>
        </p:nvSpPr>
        <p:spPr>
          <a:xfrm>
            <a:off x="3182112" y="276148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«Il piano ottimale è tutto TV, CTV e digital»</a:t>
            </a:r>
          </a:p>
        </p:txBody>
      </p:sp>
      <p:sp>
        <p:nvSpPr>
          <p:cNvPr id="392" name="Google Shape;392;p42"/>
          <p:cNvSpPr txBox="1"/>
          <p:nvPr/>
        </p:nvSpPr>
        <p:spPr>
          <a:xfrm>
            <a:off x="3182112" y="115011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73% dei 18-34 ogni settimana; 63% dei 18-24 in auto</a:t>
            </a:r>
          </a:p>
        </p:txBody>
      </p:sp>
      <p:sp>
        <p:nvSpPr>
          <p:cNvPr id="406" name="Google Shape;392;p42 copia"/>
          <p:cNvSpPr txBox="1"/>
          <p:nvPr/>
        </p:nvSpPr>
        <p:spPr>
          <a:xfrm>
            <a:off x="3182112" y="3710432"/>
            <a:ext cx="7315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Totale radio 81%, solo audio on demand 15%</a:t>
            </a:r>
          </a:p>
        </p:txBody>
      </p:sp>
      <p:sp>
        <p:nvSpPr>
          <p:cNvPr id="403" name="Google Shape;392;p42 copia"/>
          <p:cNvSpPr txBox="1"/>
          <p:nvPr/>
        </p:nvSpPr>
        <p:spPr>
          <a:xfrm>
            <a:off x="3182112" y="307035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Bisogni diversi per il 62%; l'87% evita la pubblicità sulle piattaforme</a:t>
            </a:r>
          </a:p>
        </p:txBody>
      </p:sp>
      <p:sp>
        <p:nvSpPr>
          <p:cNvPr id="393" name="Google Shape;393;p42"/>
          <p:cNvSpPr txBox="1"/>
          <p:nvPr/>
        </p:nvSpPr>
        <p:spPr>
          <a:xfrm>
            <a:off x="3182112" y="148132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«Radio e piattaforme musicali on demand sono mutuamente esclusive»</a:t>
            </a:r>
          </a:p>
        </p:txBody>
      </p:sp>
      <p:sp>
        <p:nvSpPr>
          <p:cNvPr id="394" name="Google Shape;394;p42"/>
          <p:cNvSpPr txBox="1"/>
          <p:nvPr/>
        </p:nvSpPr>
        <p:spPr>
          <a:xfrm>
            <a:off x="3182112" y="1790191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Radio al mattino e in auto, on demand la sera e in mobilità</a:t>
            </a:r>
          </a:p>
        </p:txBody>
      </p:sp>
      <p:sp>
        <p:nvSpPr>
          <p:cNvPr id="395" name="Google Shape;395;p42"/>
          <p:cNvSpPr txBox="1"/>
          <p:nvPr/>
        </p:nvSpPr>
        <p:spPr>
          <a:xfrm>
            <a:off x="3182112" y="2121408"/>
            <a:ext cx="8229600" cy="3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«In auto connessa si ascoltano le piattaforme musicali on demand»</a:t>
            </a:r>
          </a:p>
        </p:txBody>
      </p:sp>
      <p:sp>
        <p:nvSpPr>
          <p:cNvPr id="396" name="Google Shape;396;p42"/>
          <p:cNvSpPr txBox="1"/>
          <p:nvPr/>
        </p:nvSpPr>
        <p:spPr>
          <a:xfrm>
            <a:off x="3182112" y="243027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82% ascolta la radio anche nell'auto connessa; solo piattaforme musicali on demand 14%</a:t>
            </a:r>
          </a:p>
        </p:txBody>
      </p:sp>
      <p:sp>
        <p:nvSpPr>
          <p:cNvPr id="397" name="Google Shape;397;p42"/>
          <p:cNvSpPr txBox="1"/>
          <p:nvPr/>
        </p:nvSpPr>
        <p:spPr>
          <a:xfrm rot="-1415897">
            <a:off x="6880207" y="4673249"/>
            <a:ext cx="5127378" cy="40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5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1" i="0">
                <a:solidFill>
                  <a:srgbClr val="757575"/>
                </a:solidFill>
                <a:latin typeface="Montserrat"/>
                <a:ea typeface="Montserrat"/>
                <a:cs typeface="Montserrat"/>
                <a:sym typeface="Montserrat"/>
              </a:rPr>
              <a:t>FAKE</a:t>
            </a:r>
          </a:p>
        </p:txBody>
      </p:sp>
      <p:pic>
        <p:nvPicPr>
          <p:cNvPr id="398" name="Google Shape;398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218439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858520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399;p42 copia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3418840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399;p42 copia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2778760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1498599"/>
            <a:ext cx="530352" cy="58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32304" y="2138680"/>
            <a:ext cx="530352" cy="585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/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/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</a:p>
        </p:txBody>
      </p:sp>
      <p:sp>
        <p:nvSpPr>
          <p:cNvPr id="253" name="Google Shape;253;p33"/>
          <p:cNvSpPr txBox="1"/>
          <p:nvPr/>
        </p:nvSpPr>
        <p:spPr>
          <a:xfrm rot="-1416018">
            <a:off x="5591720" y="2333575"/>
            <a:ext cx="8225473" cy="88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TRE TEMI APERTI</a:t>
            </a:r>
          </a:p>
        </p:txBody>
      </p:sp>
      <p:pic>
        <p:nvPicPr>
          <p:cNvPr id="254" name="Google Shape;25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575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9" title="sfondotagliato.png"/>
          <p:cNvPicPr preferRelativeResize="0"/>
          <p:nvPr/>
        </p:nvPicPr>
        <p:blipFill rotWithShape="1">
          <a:blip r:embed="rId3">
            <a:alphaModFix/>
          </a:blip>
          <a:srcRect l="100000" t="-2291" r="100000"/>
          <a:stretch/>
        </p:blipFill>
        <p:spPr>
          <a:xfrm flipH="1">
            <a:off x="-586737" y="-829750"/>
            <a:ext cx="12975174" cy="76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9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/>
        </p:nvSpPr>
        <p:spPr>
          <a:xfrm>
            <a:off x="2331720" y="1234440"/>
            <a:ext cx="786384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it-IT" sz="18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TEMA 1</a:t>
            </a:r>
          </a:p>
          <a:p>
            <a:pPr algn="l">
              <a:lnSpc>
                <a:spcPct val="95000"/>
              </a:lnSpc>
              <a:spcBef>
                <a:spcPts val="800"/>
              </a:spcBef>
            </a:pPr>
            <a:r>
              <a:rPr lang="it-IT"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«La radio non è misurabile»</a:t>
            </a:r>
          </a:p>
        </p:txBody>
      </p:sp>
      <p:pic>
        <p:nvPicPr>
          <p:cNvPr id="340" name="Google Shape;340;p39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9"/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2" name="Google Shape;34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575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9" title="sfondotagliato.png"/>
          <p:cNvPicPr preferRelativeResize="0"/>
          <p:nvPr/>
        </p:nvPicPr>
        <p:blipFill rotWithShape="1">
          <a:blip r:embed="rId3">
            <a:alphaModFix/>
          </a:blip>
          <a:srcRect l="100000" t="-2291" r="100000"/>
          <a:stretch/>
        </p:blipFill>
        <p:spPr>
          <a:xfrm flipH="1">
            <a:off x="-586737" y="-829750"/>
            <a:ext cx="12975174" cy="76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9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/>
        </p:nvSpPr>
        <p:spPr>
          <a:xfrm>
            <a:off x="2331720" y="1234440"/>
            <a:ext cx="786384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it-IT" sz="18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TEMA 2</a:t>
            </a:r>
          </a:p>
          <a:p>
            <a:pPr algn="l">
              <a:lnSpc>
                <a:spcPct val="95000"/>
              </a:lnSpc>
              <a:spcBef>
                <a:spcPts val="800"/>
              </a:spcBef>
            </a:pPr>
            <a:r>
              <a:rPr lang="it-IT"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«La radio soffre perché non ha il visual»</a:t>
            </a:r>
          </a:p>
        </p:txBody>
      </p:sp>
      <p:pic>
        <p:nvPicPr>
          <p:cNvPr id="340" name="Google Shape;340;p39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9"/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2" name="Google Shape;34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575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9" title="sfondotagliato.png"/>
          <p:cNvPicPr preferRelativeResize="0"/>
          <p:nvPr/>
        </p:nvPicPr>
        <p:blipFill rotWithShape="1">
          <a:blip r:embed="rId3">
            <a:alphaModFix/>
          </a:blip>
          <a:srcRect l="100000" t="-2291" r="100000"/>
          <a:stretch/>
        </p:blipFill>
        <p:spPr>
          <a:xfrm flipH="1">
            <a:off x="-586737" y="-829750"/>
            <a:ext cx="12975174" cy="76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9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/>
        </p:nvSpPr>
        <p:spPr>
          <a:xfrm>
            <a:off x="2331720" y="1234440"/>
            <a:ext cx="786384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it-IT" sz="1800" b="1" i="0">
                <a:solidFill>
                  <a:srgbClr val="F18A10"/>
                </a:solidFill>
                <a:latin typeface="Montserrat"/>
                <a:ea typeface="Montserrat"/>
                <a:cs typeface="Montserrat"/>
                <a:sym typeface="Montserrat"/>
              </a:rPr>
              <a:t>TEMA 3</a:t>
            </a:r>
          </a:p>
          <a:p>
            <a:pPr algn="l">
              <a:lnSpc>
                <a:spcPct val="95000"/>
              </a:lnSpc>
              <a:spcBef>
                <a:spcPts val="800"/>
              </a:spcBef>
            </a:pPr>
            <a:r>
              <a:rPr lang="it-IT"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«Fare radio costa troppo: la creatività nasce video e va rifatta»</a:t>
            </a:r>
          </a:p>
        </p:txBody>
      </p:sp>
      <p:pic>
        <p:nvPicPr>
          <p:cNvPr id="340" name="Google Shape;340;p39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9"/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2" name="Google Shape;34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1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0" y="-359425"/>
            <a:ext cx="4385101" cy="721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1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4005825" y="1674538"/>
            <a:ext cx="7129123" cy="35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1"/>
          <p:cNvSpPr/>
          <p:nvPr/>
        </p:nvSpPr>
        <p:spPr>
          <a:xfrm rot="-1417011">
            <a:off x="7299960" y="5680115"/>
            <a:ext cx="6523911" cy="1832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 txBox="1"/>
          <p:nvPr/>
        </p:nvSpPr>
        <p:spPr>
          <a:xfrm rot="-1379635">
            <a:off x="7727755" y="682957"/>
            <a:ext cx="4708508" cy="1246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300" b="1">
                <a:solidFill>
                  <a:schemeClr val="lt1"/>
                </a:solidFill>
              </a:rPr>
              <a:t>Sfatiamo i falsi miti.</a:t>
            </a:r>
            <a:r>
              <a:rPr lang="it-IT" sz="2300">
                <a:solidFill>
                  <a:schemeClr val="lt1"/>
                </a:solidFill>
              </a:rPr>
              <a:t> </a:t>
            </a:r>
            <a:br>
              <a:rPr lang="it-IT" sz="2300">
                <a:solidFill>
                  <a:schemeClr val="lt1"/>
                </a:solidFill>
              </a:rPr>
            </a:br>
            <a:r>
              <a:rPr lang="it-IT" sz="2300">
                <a:solidFill>
                  <a:schemeClr val="lt1"/>
                </a:solidFill>
              </a:rPr>
              <a:t>Scopriamo se davvero </a:t>
            </a:r>
            <a:br>
              <a:rPr lang="it-IT" sz="2300">
                <a:solidFill>
                  <a:schemeClr val="lt1"/>
                </a:solidFill>
              </a:rPr>
            </a:br>
            <a:r>
              <a:rPr lang="it-IT" sz="2300">
                <a:solidFill>
                  <a:schemeClr val="lt1"/>
                </a:solidFill>
              </a:rPr>
              <a:t>conosci la radio.</a:t>
            </a:r>
            <a:endParaRPr sz="23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fd3412-8809-4997-a4f4-0307e8332930">
      <Terms xmlns="http://schemas.microsoft.com/office/infopath/2007/PartnerControls"/>
    </lcf76f155ced4ddcb4097134ff3c332f>
    <TaxCatchAll xmlns="97198037-29da-4d00-8084-8ecf718dc21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133CD787BD9234F8C873ECB4B49CE0B" ma:contentTypeVersion="14" ma:contentTypeDescription="Creare un nuovo documento." ma:contentTypeScope="" ma:versionID="1f158c4656e6d55e016b53146f8e867e">
  <xsd:schema xmlns:xsd="http://www.w3.org/2001/XMLSchema" xmlns:xs="http://www.w3.org/2001/XMLSchema" xmlns:p="http://schemas.microsoft.com/office/2006/metadata/properties" xmlns:ns2="12fd3412-8809-4997-a4f4-0307e8332930" xmlns:ns3="97198037-29da-4d00-8084-8ecf718dc215" targetNamespace="http://schemas.microsoft.com/office/2006/metadata/properties" ma:root="true" ma:fieldsID="451b2b720d29ceb0f151759ce75495b9" ns2:_="" ns3:_="">
    <xsd:import namespace="12fd3412-8809-4997-a4f4-0307e8332930"/>
    <xsd:import namespace="97198037-29da-4d00-8084-8ecf718dc2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d3412-8809-4997-a4f4-0307e83329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0f2f2bb7-1a6d-492a-8c87-1d710bfdc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198037-29da-4d00-8084-8ecf718dc21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36fda25-6ddc-4d76-b7e4-34cd0dc4a10c}" ma:internalName="TaxCatchAll" ma:showField="CatchAllData" ma:web="97198037-29da-4d00-8084-8ecf718dc2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BC1AE2-1234-4A58-8B67-91F8614B87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1C83E2-7BA5-45EA-93F1-570598791A81}">
  <ds:schemaRefs>
    <ds:schemaRef ds:uri="http://purl.org/dc/terms/"/>
    <ds:schemaRef ds:uri="http://purl.org/dc/dcmitype/"/>
    <ds:schemaRef ds:uri="http://schemas.microsoft.com/office/2006/documentManagement/types"/>
    <ds:schemaRef ds:uri="12fd3412-8809-4997-a4f4-0307e8332930"/>
    <ds:schemaRef ds:uri="http://purl.org/dc/elements/1.1/"/>
    <ds:schemaRef ds:uri="http://schemas.microsoft.com/office/infopath/2007/PartnerControls"/>
    <ds:schemaRef ds:uri="97198037-29da-4d00-8084-8ecf718dc215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01B513-C74B-457A-A3CC-3C75A45270DE}">
  <ds:schemaRefs>
    <ds:schemaRef ds:uri="12fd3412-8809-4997-a4f4-0307e8332930"/>
    <ds:schemaRef ds:uri="97198037-29da-4d00-8084-8ecf718dc2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1221</Words>
  <Application>Microsoft Office PowerPoint</Application>
  <PresentationFormat>Widescreen</PresentationFormat>
  <Paragraphs>162</Paragraphs>
  <Slides>42</Slides>
  <Notes>42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6" baseType="lpstr">
      <vt:lpstr>Montserrat</vt:lpstr>
      <vt:lpstr>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Lucio Lamberti</dc:creator>
  <cp:keywords/>
  <dc:description/>
  <cp:lastModifiedBy>Bruno</cp:lastModifiedBy>
  <cp:revision>5</cp:revision>
  <dcterms:modified xsi:type="dcterms:W3CDTF">2026-10-26T14:32:20Z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0x0101000133CD787BD9234F8C873ECB4B49CE0B</vt:lpwstr>
  </property>
  <property fmtid="{D5CDD505-2E9C-101B-9397-08002B2CF9AE}" pid="3" name="MediaServiceImageTags">
    <vt:lpwstr/>
  </property>
</Properties>
</file>