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3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9" r:id="rId1"/>
    <p:sldMasterId id="2147483663" r:id="rId2"/>
    <p:sldMasterId id="2147483696" r:id="rId3"/>
    <p:sldMasterId id="2147483712" r:id="rId4"/>
  </p:sldMasterIdLst>
  <p:notesMasterIdLst>
    <p:notesMasterId r:id="rId22"/>
  </p:notesMasterIdLst>
  <p:handoutMasterIdLst>
    <p:handoutMasterId r:id="rId23"/>
  </p:handoutMasterIdLst>
  <p:sldIdLst>
    <p:sldId id="421" r:id="rId5"/>
    <p:sldId id="389" r:id="rId6"/>
    <p:sldId id="410" r:id="rId7"/>
    <p:sldId id="426" r:id="rId8"/>
    <p:sldId id="422" r:id="rId9"/>
    <p:sldId id="423" r:id="rId10"/>
    <p:sldId id="413" r:id="rId11"/>
    <p:sldId id="414" r:id="rId12"/>
    <p:sldId id="432" r:id="rId13"/>
    <p:sldId id="428" r:id="rId14"/>
    <p:sldId id="427" r:id="rId15"/>
    <p:sldId id="416" r:id="rId16"/>
    <p:sldId id="417" r:id="rId17"/>
    <p:sldId id="429" r:id="rId18"/>
    <p:sldId id="430" r:id="rId19"/>
    <p:sldId id="431" r:id="rId20"/>
    <p:sldId id="408" r:id="rId21"/>
  </p:sldIdLst>
  <p:sldSz cx="12192000" cy="6858000"/>
  <p:notesSz cx="6797675" cy="9928225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8" userDrawn="1">
          <p15:clr>
            <a:srgbClr val="A4A3A4"/>
          </p15:clr>
        </p15:guide>
        <p15:guide id="2" pos="2142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astelli Chiara" initials="CC" lastIdx="3" clrIdx="0"/>
  <p:cmAuthor id="1" name="Selvaggi Laura" initials="SL" lastIdx="2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76B8A"/>
    <a:srgbClr val="FFCB25"/>
    <a:srgbClr val="FFB400"/>
    <a:srgbClr val="DBE2ED"/>
    <a:srgbClr val="FDE88D"/>
    <a:srgbClr val="FFD88B"/>
    <a:srgbClr val="EE832A"/>
    <a:srgbClr val="FFB219"/>
    <a:srgbClr val="FFDC95"/>
    <a:srgbClr val="BAC5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Nessuno stile, griglia tabel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A488322-F2BA-4B5B-9748-0D474271808F}" styleName="Stile medio 3 - Colore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D5ABB26-0587-4C30-8999-92F81FD0307C}" styleName="Nessuno stile, nessuna grigli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Stile con tema 1 - Colore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Stile con tema 1 - Colore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Stile con tema 1 - Colore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985" autoAdjust="0"/>
    <p:restoredTop sz="94434" autoAdjust="0"/>
  </p:normalViewPr>
  <p:slideViewPr>
    <p:cSldViewPr>
      <p:cViewPr varScale="1">
        <p:scale>
          <a:sx n="71" d="100"/>
          <a:sy n="71" d="100"/>
        </p:scale>
        <p:origin x="738" y="60"/>
      </p:cViewPr>
      <p:guideLst>
        <p:guide orient="horz" pos="2160"/>
        <p:guide pos="3840"/>
      </p:guideLst>
    </p:cSldViewPr>
  </p:slideViewPr>
  <p:outlineViewPr>
    <p:cViewPr>
      <p:scale>
        <a:sx n="25" d="100"/>
        <a:sy n="2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45" d="100"/>
          <a:sy n="45" d="100"/>
        </p:scale>
        <p:origin x="-3054" y="-108"/>
      </p:cViewPr>
      <p:guideLst>
        <p:guide orient="horz" pos="3128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commentAuthors" Target="comment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handoutMaster" Target="handoutMasters/handoutMaster1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.sacchi\Documents\Clienti%20-%20FCP\AssoStampa\2018\04.%20Aprile\Output_Report%20Aprile%2018\x_PRESENTAZIONE%20Aprile%202018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.sacchi\Documents\Clienti%20-%20FCP\AssoStampa\2018\04.%20Aprile\Output_Report%20Aprile%2018\x_PRESENTAZIONE%20Aprile%202018.xls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.sacchi\Documents\Clienti%20-%20FCP\AssoStampa\2018\04.%20Aprile\Output_Report%20Aprile%2018\x_PRESENTAZIONE%20Aprile%202018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9529354167516625E-2"/>
          <c:y val="1.6894490305093244E-2"/>
          <c:w val="0.92907168210191338"/>
          <c:h val="0.80763756103449214"/>
        </c:manualLayout>
      </c:layout>
      <c:barChart>
        <c:barDir val="col"/>
        <c:grouping val="clustered"/>
        <c:varyColors val="0"/>
        <c:ser>
          <c:idx val="1"/>
          <c:order val="1"/>
          <c:tx>
            <c:strRef>
              <c:f>'Pag 3'!$R$2:$R$4</c:f>
              <c:strCache>
                <c:ptCount val="3"/>
                <c:pt idx="0">
                  <c:v>Fatturato totale</c:v>
                </c:pt>
                <c:pt idx="2">
                  <c:v>2018</c:v>
                </c:pt>
              </c:strCache>
            </c:strRef>
          </c:tx>
          <c:spPr>
            <a:solidFill>
              <a:srgbClr val="FFC000"/>
            </a:solidFill>
            <a:ln>
              <a:solidFill>
                <a:srgbClr val="FFC000"/>
              </a:solidFill>
            </a:ln>
            <a:effectLst/>
          </c:spPr>
          <c:invertIfNegative val="0"/>
          <c:dLbls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'Pag 3'!$P$5:$P$17</c:f>
              <c:strCache>
                <c:ptCount val="13"/>
                <c:pt idx="0">
                  <c:v>Gennaio</c:v>
                </c:pt>
                <c:pt idx="1">
                  <c:v>Febbraio</c:v>
                </c:pt>
                <c:pt idx="2">
                  <c:v>Marzo</c:v>
                </c:pt>
                <c:pt idx="3">
                  <c:v>Aprile</c:v>
                </c:pt>
                <c:pt idx="4">
                  <c:v>Maggio</c:v>
                </c:pt>
                <c:pt idx="5">
                  <c:v>Giugno</c:v>
                </c:pt>
                <c:pt idx="6">
                  <c:v>Luglio</c:v>
                </c:pt>
                <c:pt idx="7">
                  <c:v>Agosto</c:v>
                </c:pt>
                <c:pt idx="8">
                  <c:v>Settembre</c:v>
                </c:pt>
                <c:pt idx="9">
                  <c:v>Ottobre</c:v>
                </c:pt>
                <c:pt idx="10">
                  <c:v>Novembre</c:v>
                </c:pt>
                <c:pt idx="11">
                  <c:v>Dicembre</c:v>
                </c:pt>
                <c:pt idx="12">
                  <c:v>Totale Progressivo</c:v>
                </c:pt>
              </c:strCache>
            </c:strRef>
          </c:cat>
          <c:val>
            <c:numRef>
              <c:f>'Pag 3'!$R$5:$R$8</c:f>
              <c:numCache>
                <c:formatCode>#,##0</c:formatCode>
                <c:ptCount val="4"/>
                <c:pt idx="0">
                  <c:v>37162.012779442521</c:v>
                </c:pt>
                <c:pt idx="1">
                  <c:v>40946.123268288284</c:v>
                </c:pt>
                <c:pt idx="2">
                  <c:v>52030.912286455685</c:v>
                </c:pt>
                <c:pt idx="3">
                  <c:v>46616.571140304746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0679224"/>
        <c:axId val="150679616"/>
      </c:barChart>
      <c:lineChart>
        <c:grouping val="standard"/>
        <c:varyColors val="0"/>
        <c:ser>
          <c:idx val="0"/>
          <c:order val="0"/>
          <c:tx>
            <c:strRef>
              <c:f>'Pag 3'!$Q$2:$Q$4</c:f>
              <c:strCache>
                <c:ptCount val="3"/>
                <c:pt idx="0">
                  <c:v>Fatturato totale</c:v>
                </c:pt>
                <c:pt idx="2">
                  <c:v>2017</c:v>
                </c:pt>
              </c:strCache>
            </c:strRef>
          </c:tx>
          <c:spPr>
            <a:ln w="28575" cap="rnd">
              <a:solidFill>
                <a:srgbClr val="576B8A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'Pag 3'!$P$5:$P$17</c:f>
              <c:strCache>
                <c:ptCount val="13"/>
                <c:pt idx="0">
                  <c:v>Gennaio</c:v>
                </c:pt>
                <c:pt idx="1">
                  <c:v>Febbraio</c:v>
                </c:pt>
                <c:pt idx="2">
                  <c:v>Marzo</c:v>
                </c:pt>
                <c:pt idx="3">
                  <c:v>Aprile</c:v>
                </c:pt>
                <c:pt idx="4">
                  <c:v>Maggio</c:v>
                </c:pt>
                <c:pt idx="5">
                  <c:v>Giugno</c:v>
                </c:pt>
                <c:pt idx="6">
                  <c:v>Luglio</c:v>
                </c:pt>
                <c:pt idx="7">
                  <c:v>Agosto</c:v>
                </c:pt>
                <c:pt idx="8">
                  <c:v>Settembre</c:v>
                </c:pt>
                <c:pt idx="9">
                  <c:v>Ottobre</c:v>
                </c:pt>
                <c:pt idx="10">
                  <c:v>Novembre</c:v>
                </c:pt>
                <c:pt idx="11">
                  <c:v>Dicembre</c:v>
                </c:pt>
                <c:pt idx="12">
                  <c:v>Totale Progressivo</c:v>
                </c:pt>
              </c:strCache>
            </c:strRef>
          </c:cat>
          <c:val>
            <c:numRef>
              <c:f>'Pag 3'!$Q$5:$Q$16</c:f>
              <c:numCache>
                <c:formatCode>#,##0</c:formatCode>
                <c:ptCount val="12"/>
                <c:pt idx="0">
                  <c:v>40203.254653710188</c:v>
                </c:pt>
                <c:pt idx="1">
                  <c:v>45117.397903047939</c:v>
                </c:pt>
                <c:pt idx="2">
                  <c:v>57837.725481745241</c:v>
                </c:pt>
                <c:pt idx="3">
                  <c:v>48403.571343315474</c:v>
                </c:pt>
                <c:pt idx="4">
                  <c:v>55630.839072040035</c:v>
                </c:pt>
                <c:pt idx="5">
                  <c:v>48555.773014135164</c:v>
                </c:pt>
                <c:pt idx="6">
                  <c:v>38960.337880752952</c:v>
                </c:pt>
                <c:pt idx="7">
                  <c:v>27012.217469476142</c:v>
                </c:pt>
                <c:pt idx="8">
                  <c:v>51202.515120911703</c:v>
                </c:pt>
                <c:pt idx="9">
                  <c:v>56397.292877013591</c:v>
                </c:pt>
                <c:pt idx="10">
                  <c:v>61066.783511135422</c:v>
                </c:pt>
                <c:pt idx="11">
                  <c:v>62544.70655014371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0679224"/>
        <c:axId val="150679616"/>
      </c:lineChart>
      <c:catAx>
        <c:axId val="150679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it-IT"/>
          </a:p>
        </c:txPr>
        <c:crossAx val="150679616"/>
        <c:crosses val="autoZero"/>
        <c:auto val="1"/>
        <c:lblAlgn val="ctr"/>
        <c:lblOffset val="100"/>
        <c:noMultiLvlLbl val="0"/>
      </c:catAx>
      <c:valAx>
        <c:axId val="150679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ln w="9525">
            <a:noFill/>
          </a:ln>
        </c:spPr>
        <c:txPr>
          <a:bodyPr rot="-60000000" spcFirstLastPara="1" vertOverflow="ellipsis" vert="horz" wrap="square" anchor="ctr" anchorCtr="1"/>
          <a:lstStyle/>
          <a:p>
            <a:pPr>
              <a:defRPr sz="13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it-IT"/>
          </a:p>
        </c:txPr>
        <c:crossAx val="150679224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it-IT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3"/>
          <c:order val="1"/>
          <c:tx>
            <c:strRef>
              <c:f>'Pag 3'!$U$2:$U$4</c:f>
              <c:strCache>
                <c:ptCount val="3"/>
                <c:pt idx="0">
                  <c:v>Totale Avvisi</c:v>
                </c:pt>
                <c:pt idx="2">
                  <c:v>2018</c:v>
                </c:pt>
              </c:strCache>
            </c:strRef>
          </c:tx>
          <c:spPr>
            <a:solidFill>
              <a:srgbClr val="FFC000"/>
            </a:solidFill>
            <a:ln>
              <a:solidFill>
                <a:srgbClr val="FFC000"/>
              </a:solidFill>
            </a:ln>
            <a:effectLst/>
          </c:spPr>
          <c:invertIfNegative val="0"/>
          <c:dLbls>
            <c:spPr>
              <a:noFill/>
              <a:ln w="25400">
                <a:noFill/>
              </a:ln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3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'Pag 3'!$P$5:$P$17</c:f>
              <c:strCache>
                <c:ptCount val="13"/>
                <c:pt idx="0">
                  <c:v>Gennaio</c:v>
                </c:pt>
                <c:pt idx="1">
                  <c:v>Febbraio</c:v>
                </c:pt>
                <c:pt idx="2">
                  <c:v>Marzo</c:v>
                </c:pt>
                <c:pt idx="3">
                  <c:v>Aprile</c:v>
                </c:pt>
                <c:pt idx="4">
                  <c:v>Maggio</c:v>
                </c:pt>
                <c:pt idx="5">
                  <c:v>Giugno</c:v>
                </c:pt>
                <c:pt idx="6">
                  <c:v>Luglio</c:v>
                </c:pt>
                <c:pt idx="7">
                  <c:v>Agosto</c:v>
                </c:pt>
                <c:pt idx="8">
                  <c:v>Settembre</c:v>
                </c:pt>
                <c:pt idx="9">
                  <c:v>Ottobre</c:v>
                </c:pt>
                <c:pt idx="10">
                  <c:v>Novembre</c:v>
                </c:pt>
                <c:pt idx="11">
                  <c:v>Dicembre</c:v>
                </c:pt>
                <c:pt idx="12">
                  <c:v>Totale Progressivo</c:v>
                </c:pt>
              </c:strCache>
            </c:strRef>
          </c:cat>
          <c:val>
            <c:numRef>
              <c:f>'Pag 3'!$U$5:$U$8</c:f>
              <c:numCache>
                <c:formatCode>#,##0</c:formatCode>
                <c:ptCount val="4"/>
                <c:pt idx="0">
                  <c:v>27406.382400790491</c:v>
                </c:pt>
                <c:pt idx="1">
                  <c:v>28702.111252122573</c:v>
                </c:pt>
                <c:pt idx="2">
                  <c:v>36308.480833201917</c:v>
                </c:pt>
                <c:pt idx="3">
                  <c:v>34534.214532090467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6440504"/>
        <c:axId val="86440896"/>
      </c:barChart>
      <c:lineChart>
        <c:grouping val="standard"/>
        <c:varyColors val="0"/>
        <c:ser>
          <c:idx val="2"/>
          <c:order val="0"/>
          <c:tx>
            <c:strRef>
              <c:f>'Pag 3'!$T$2:$T$4</c:f>
              <c:strCache>
                <c:ptCount val="3"/>
                <c:pt idx="0">
                  <c:v>Totale Avvisi</c:v>
                </c:pt>
                <c:pt idx="2">
                  <c:v>2017</c:v>
                </c:pt>
              </c:strCache>
            </c:strRef>
          </c:tx>
          <c:spPr>
            <a:ln w="28575" cap="rnd">
              <a:solidFill>
                <a:srgbClr val="576B8A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 w="25400">
                <a:noFill/>
              </a:ln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3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'Pag 3'!$P$5:$P$17</c:f>
              <c:strCache>
                <c:ptCount val="13"/>
                <c:pt idx="0">
                  <c:v>Gennaio</c:v>
                </c:pt>
                <c:pt idx="1">
                  <c:v>Febbraio</c:v>
                </c:pt>
                <c:pt idx="2">
                  <c:v>Marzo</c:v>
                </c:pt>
                <c:pt idx="3">
                  <c:v>Aprile</c:v>
                </c:pt>
                <c:pt idx="4">
                  <c:v>Maggio</c:v>
                </c:pt>
                <c:pt idx="5">
                  <c:v>Giugno</c:v>
                </c:pt>
                <c:pt idx="6">
                  <c:v>Luglio</c:v>
                </c:pt>
                <c:pt idx="7">
                  <c:v>Agosto</c:v>
                </c:pt>
                <c:pt idx="8">
                  <c:v>Settembre</c:v>
                </c:pt>
                <c:pt idx="9">
                  <c:v>Ottobre</c:v>
                </c:pt>
                <c:pt idx="10">
                  <c:v>Novembre</c:v>
                </c:pt>
                <c:pt idx="11">
                  <c:v>Dicembre</c:v>
                </c:pt>
                <c:pt idx="12">
                  <c:v>Totale Progressivo</c:v>
                </c:pt>
              </c:strCache>
            </c:strRef>
          </c:cat>
          <c:val>
            <c:numRef>
              <c:f>'Pag 3'!$T$5:$T$16</c:f>
              <c:numCache>
                <c:formatCode>#,##0</c:formatCode>
                <c:ptCount val="12"/>
                <c:pt idx="0">
                  <c:v>27667.437978347767</c:v>
                </c:pt>
                <c:pt idx="1">
                  <c:v>29928.437171849517</c:v>
                </c:pt>
                <c:pt idx="2">
                  <c:v>36427.578906977396</c:v>
                </c:pt>
                <c:pt idx="3">
                  <c:v>34447.525509417675</c:v>
                </c:pt>
                <c:pt idx="4">
                  <c:v>36590.628578118893</c:v>
                </c:pt>
                <c:pt idx="5">
                  <c:v>32903.218662735453</c:v>
                </c:pt>
                <c:pt idx="6">
                  <c:v>31288.872735723657</c:v>
                </c:pt>
                <c:pt idx="7">
                  <c:v>23689.529965415793</c:v>
                </c:pt>
                <c:pt idx="8">
                  <c:v>34443.653352081448</c:v>
                </c:pt>
                <c:pt idx="9">
                  <c:v>36678.926955455521</c:v>
                </c:pt>
                <c:pt idx="10">
                  <c:v>38486.011526341958</c:v>
                </c:pt>
                <c:pt idx="11">
                  <c:v>42720.393369894809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6440504"/>
        <c:axId val="86440896"/>
      </c:lineChart>
      <c:catAx>
        <c:axId val="86440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it-IT"/>
          </a:p>
        </c:txPr>
        <c:crossAx val="86440896"/>
        <c:crosses val="autoZero"/>
        <c:auto val="1"/>
        <c:lblAlgn val="ctr"/>
        <c:lblOffset val="100"/>
        <c:noMultiLvlLbl val="0"/>
      </c:catAx>
      <c:valAx>
        <c:axId val="86440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ln w="9525">
            <a:noFill/>
          </a:ln>
        </c:spPr>
        <c:txPr>
          <a:bodyPr rot="-60000000" spcFirstLastPara="1" vertOverflow="ellipsis" vert="horz" wrap="square" anchor="ctr" anchorCtr="1"/>
          <a:lstStyle/>
          <a:p>
            <a:pPr>
              <a:defRPr sz="13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it-IT"/>
          </a:p>
        </c:txPr>
        <c:crossAx val="86440504"/>
        <c:crosses val="autoZero"/>
        <c:crossBetween val="between"/>
        <c:majorUnit val="10000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300"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it-IT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5101893903915533E-2"/>
          <c:y val="3.6640960902372746E-2"/>
          <c:w val="0.88044395426110844"/>
          <c:h val="0.78035327835592405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'Pag 7 P tot'!$W$20</c:f>
              <c:strCache>
                <c:ptCount val="1"/>
                <c:pt idx="0">
                  <c:v>Settimanali</c:v>
                </c:pt>
              </c:strCache>
            </c:strRef>
          </c:tx>
          <c:spPr>
            <a:solidFill>
              <a:srgbClr val="576B8A"/>
            </a:solidFill>
            <a:ln>
              <a:noFill/>
            </a:ln>
            <a:effectLst/>
          </c:spPr>
          <c:invertIfNegative val="0"/>
          <c:dLbls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16.414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'Pag 7 P tot'!$X$19:$Y$19</c:f>
              <c:numCache>
                <c:formatCode>mmm\-yy</c:formatCode>
                <c:ptCount val="2"/>
                <c:pt idx="0">
                  <c:v>42826</c:v>
                </c:pt>
                <c:pt idx="1">
                  <c:v>43191</c:v>
                </c:pt>
              </c:numCache>
            </c:numRef>
          </c:cat>
          <c:val>
            <c:numRef>
              <c:f>'Pag 7 P tot'!$X$20:$Y$20</c:f>
              <c:numCache>
                <c:formatCode>#,##0</c:formatCode>
                <c:ptCount val="2"/>
                <c:pt idx="0">
                  <c:v>18666</c:v>
                </c:pt>
                <c:pt idx="1">
                  <c:v>16413</c:v>
                </c:pt>
              </c:numCache>
            </c:numRef>
          </c:val>
        </c:ser>
        <c:ser>
          <c:idx val="1"/>
          <c:order val="1"/>
          <c:tx>
            <c:strRef>
              <c:f>'Pag 7 P tot'!$W$21</c:f>
              <c:strCache>
                <c:ptCount val="1"/>
                <c:pt idx="0">
                  <c:v>Mensili</c:v>
                </c:pt>
              </c:strCache>
            </c:strRef>
          </c:tx>
          <c:spPr>
            <a:solidFill>
              <a:srgbClr val="FFC000"/>
            </a:solidFill>
            <a:ln w="25400">
              <a:noFill/>
            </a:ln>
          </c:spPr>
          <c:invertIfNegative val="0"/>
          <c:dLbls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'Pag 7 P tot'!$X$19:$Y$19</c:f>
              <c:numCache>
                <c:formatCode>mmm\-yy</c:formatCode>
                <c:ptCount val="2"/>
                <c:pt idx="0">
                  <c:v>42826</c:v>
                </c:pt>
                <c:pt idx="1">
                  <c:v>43191</c:v>
                </c:pt>
              </c:numCache>
            </c:numRef>
          </c:cat>
          <c:val>
            <c:numRef>
              <c:f>'Pag 7 P tot'!$X$21:$Y$21</c:f>
              <c:numCache>
                <c:formatCode>#,##0</c:formatCode>
                <c:ptCount val="2"/>
                <c:pt idx="0">
                  <c:v>19308</c:v>
                </c:pt>
                <c:pt idx="1">
                  <c:v>19458</c:v>
                </c:pt>
              </c:numCache>
            </c:numRef>
          </c:val>
        </c:ser>
        <c:ser>
          <c:idx val="2"/>
          <c:order val="2"/>
          <c:tx>
            <c:strRef>
              <c:f>'Pag 7 P tot'!$W$22</c:f>
              <c:strCache>
                <c:ptCount val="1"/>
                <c:pt idx="0">
                  <c:v>Altre periodicità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Lbls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'Pag 7 P tot'!$X$19:$Y$19</c:f>
              <c:numCache>
                <c:formatCode>mmm\-yy</c:formatCode>
                <c:ptCount val="2"/>
                <c:pt idx="0">
                  <c:v>42826</c:v>
                </c:pt>
                <c:pt idx="1">
                  <c:v>43191</c:v>
                </c:pt>
              </c:numCache>
            </c:numRef>
          </c:cat>
          <c:val>
            <c:numRef>
              <c:f>'Pag 7 P tot'!$X$22:$Y$22</c:f>
              <c:numCache>
                <c:formatCode>#,##0</c:formatCode>
                <c:ptCount val="2"/>
                <c:pt idx="0">
                  <c:v>987</c:v>
                </c:pt>
                <c:pt idx="1">
                  <c:v>803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serLines>
          <c:spPr>
            <a:ln w="9525" cap="flat" cmpd="sng" algn="ctr">
              <a:solidFill>
                <a:schemeClr val="tx1">
                  <a:lumMod val="35000"/>
                  <a:lumOff val="65000"/>
                </a:schemeClr>
              </a:solidFill>
              <a:round/>
            </a:ln>
            <a:effectLst/>
          </c:spPr>
        </c:serLines>
        <c:axId val="86442464"/>
        <c:axId val="86442856"/>
      </c:barChart>
      <c:catAx>
        <c:axId val="86442464"/>
        <c:scaling>
          <c:orientation val="minMax"/>
        </c:scaling>
        <c:delete val="0"/>
        <c:axPos val="b"/>
        <c:numFmt formatCode="mmm\-yy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it-IT"/>
          </a:p>
        </c:txPr>
        <c:crossAx val="86442856"/>
        <c:crosses val="autoZero"/>
        <c:auto val="0"/>
        <c:lblAlgn val="ctr"/>
        <c:lblOffset val="100"/>
        <c:noMultiLvlLbl val="0"/>
      </c:catAx>
      <c:valAx>
        <c:axId val="86442856"/>
        <c:scaling>
          <c:orientation val="minMax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one"/>
        <c:spPr>
          <a:ln w="9525">
            <a:noFill/>
          </a:ln>
        </c:spPr>
        <c:txPr>
          <a:bodyPr rot="-60000000" spcFirstLastPara="1" vertOverflow="ellipsis" vert="horz" wrap="square" anchor="ctr" anchorCtr="1"/>
          <a:lstStyle/>
          <a:p>
            <a:pPr>
              <a:defRPr sz="13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it-IT"/>
          </a:p>
        </c:txPr>
        <c:crossAx val="86442464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300">
          <a:latin typeface="Arial" panose="020B0604020202020204" pitchFamily="34" charset="0"/>
          <a:cs typeface="Arial" panose="020B0604020202020204" pitchFamily="34" charset="0"/>
        </a:defRPr>
      </a:pPr>
      <a:endParaRPr lang="it-IT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4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t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25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4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25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429755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b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25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29755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34CA06CC-DF2B-4766-BFC7-FDC658E828BC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256041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4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t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4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488" y="742950"/>
            <a:ext cx="6618287" cy="37242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6" y="4714875"/>
            <a:ext cx="5438775" cy="447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noProof="0" smtClean="0"/>
              <a:t>Fare clic per modificare gli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  <a:p>
            <a:pPr lvl="4"/>
            <a:r>
              <a:rPr lang="it-IT" noProof="0" smtClean="0"/>
              <a:t>Quinto livello</a:t>
            </a:r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429755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b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9755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1C1303C6-5D75-4EB5-AB33-C6E03672B972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7179606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7627C-DB68-9A4D-8B30-F0E92B6BDF8F}" type="slidenum">
              <a:rPr lang="it-IT" smtClean="0">
                <a:solidFill>
                  <a:prstClr val="black"/>
                </a:solidFill>
              </a:rPr>
              <a:pPr/>
              <a:t>1</a:t>
            </a:fld>
            <a:endParaRPr lang="it-IT">
              <a:solidFill>
                <a:prstClr val="black"/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973796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4.emf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pn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png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emf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4.emf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4.emf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png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png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5.emf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4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07383598"/>
      </p:ext>
    </p:extLst>
  </p:cSld>
  <p:clrMapOvr>
    <a:masterClrMapping/>
  </p:clrMapOvr>
  <p:transition spd="med">
    <p:strips dir="r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31459494"/>
      </p:ext>
    </p:extLst>
  </p:cSld>
  <p:clrMapOvr>
    <a:masterClrMapping/>
  </p:clrMapOvr>
  <p:transition spd="med">
    <p:strips dir="r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363151"/>
      </p:ext>
    </p:extLst>
  </p:cSld>
  <p:clrMapOvr>
    <a:masterClrMapping/>
  </p:clrMapOvr>
  <p:transition spd="med">
    <p:strips dir="r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3200" y="13716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86400" y="13716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24006452"/>
      </p:ext>
    </p:extLst>
  </p:cSld>
  <p:clrMapOvr>
    <a:masterClrMapping/>
  </p:clrMapOvr>
  <p:transition spd="med">
    <p:strips dir="r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39414115"/>
      </p:ext>
    </p:extLst>
  </p:cSld>
  <p:clrMapOvr>
    <a:masterClrMapping/>
  </p:clrMapOvr>
  <p:transition spd="med">
    <p:strips dir="r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74929287"/>
      </p:ext>
    </p:extLst>
  </p:cSld>
  <p:clrMapOvr>
    <a:masterClrMapping/>
  </p:clrMapOvr>
  <p:transition spd="med">
    <p:strips dir="r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1348115"/>
      </p:ext>
    </p:extLst>
  </p:cSld>
  <p:clrMapOvr>
    <a:masterClrMapping/>
  </p:clrMapOvr>
  <p:transition spd="med">
    <p:strips dir="r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15745735"/>
      </p:ext>
    </p:extLst>
  </p:cSld>
  <p:clrMapOvr>
    <a:masterClrMapping/>
  </p:clrMapOvr>
  <p:transition spd="med">
    <p:strips dir="r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8196655"/>
      </p:ext>
    </p:extLst>
  </p:cSld>
  <p:clrMapOvr>
    <a:masterClrMapping/>
  </p:clrMapOvr>
  <p:transition spd="med">
    <p:strips dir="r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36176967"/>
      </p:ext>
    </p:extLst>
  </p:cSld>
  <p:clrMapOvr>
    <a:masterClrMapping/>
  </p:clrMapOvr>
  <p:transition spd="med">
    <p:strips dir="r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37600" y="274638"/>
            <a:ext cx="2844800" cy="5211762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3200" y="274638"/>
            <a:ext cx="8331200" cy="52117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95779852"/>
      </p:ext>
    </p:extLst>
  </p:cSld>
  <p:clrMapOvr>
    <a:masterClrMapping/>
  </p:clrMapOvr>
  <p:transition spd="med">
    <p:strips dir="r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203200" y="1371600"/>
            <a:ext cx="10363200" cy="4114800"/>
          </a:xfrm>
        </p:spPr>
        <p:txBody>
          <a:bodyPr/>
          <a:lstStyle/>
          <a:p>
            <a:pPr lvl="0"/>
            <a:endParaRPr lang="it-IT" noProof="0" smtClean="0"/>
          </a:p>
        </p:txBody>
      </p:sp>
    </p:spTree>
    <p:extLst>
      <p:ext uri="{BB962C8B-B14F-4D97-AF65-F5344CB8AC3E}">
        <p14:creationId xmlns:p14="http://schemas.microsoft.com/office/powerpoint/2010/main" val="2665872679"/>
      </p:ext>
    </p:extLst>
  </p:cSld>
  <p:clrMapOvr>
    <a:masterClrMapping/>
  </p:clrMapOvr>
  <p:transition spd="med">
    <p:strips dir="rd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78589816"/>
      </p:ext>
    </p:extLst>
  </p:cSld>
  <p:clrMapOvr>
    <a:masterClrMapping/>
  </p:clrMapOvr>
  <p:transition spd="med">
    <p:strips dir="rd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77826689"/>
      </p:ext>
    </p:extLst>
  </p:cSld>
  <p:clrMapOvr>
    <a:masterClrMapping/>
  </p:clrMapOvr>
  <p:transition spd="med">
    <p:strips dir="rd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79306583"/>
      </p:ext>
    </p:extLst>
  </p:cSld>
  <p:clrMapOvr>
    <a:masterClrMapping/>
  </p:clrMapOvr>
  <p:transition spd="med">
    <p:strips dir="rd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3200" y="13716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86400" y="13716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4450887"/>
      </p:ext>
    </p:extLst>
  </p:cSld>
  <p:clrMapOvr>
    <a:masterClrMapping/>
  </p:clrMapOvr>
  <p:transition spd="med">
    <p:strips dir="rd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82738116"/>
      </p:ext>
    </p:extLst>
  </p:cSld>
  <p:clrMapOvr>
    <a:masterClrMapping/>
  </p:clrMapOvr>
  <p:transition spd="med">
    <p:strips dir="rd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17409807"/>
      </p:ext>
    </p:extLst>
  </p:cSld>
  <p:clrMapOvr>
    <a:masterClrMapping/>
  </p:clrMapOvr>
  <p:transition spd="med">
    <p:strips dir="rd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35837974"/>
      </p:ext>
    </p:extLst>
  </p:cSld>
  <p:clrMapOvr>
    <a:masterClrMapping/>
  </p:clrMapOvr>
  <p:transition spd="med">
    <p:strips dir="rd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9954045"/>
      </p:ext>
    </p:extLst>
  </p:cSld>
  <p:clrMapOvr>
    <a:masterClrMapping/>
  </p:clrMapOvr>
  <p:transition spd="med">
    <p:strips dir="rd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60230347"/>
      </p:ext>
    </p:extLst>
  </p:cSld>
  <p:clrMapOvr>
    <a:masterClrMapping/>
  </p:clrMapOvr>
  <p:transition spd="med">
    <p:strips dir="rd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51677282"/>
      </p:ext>
    </p:extLst>
  </p:cSld>
  <p:clrMapOvr>
    <a:masterClrMapping/>
  </p:clrMapOvr>
  <p:transition spd="med">
    <p:strips dir="rd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37600" y="274638"/>
            <a:ext cx="2844800" cy="5211762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3200" y="274638"/>
            <a:ext cx="8331200" cy="52117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81808767"/>
      </p:ext>
    </p:extLst>
  </p:cSld>
  <p:clrMapOvr>
    <a:masterClrMapping/>
  </p:clrMapOvr>
  <p:transition spd="med">
    <p:strips dir="rd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203200" y="1371600"/>
            <a:ext cx="10363200" cy="4114800"/>
          </a:xfrm>
        </p:spPr>
        <p:txBody>
          <a:bodyPr/>
          <a:lstStyle/>
          <a:p>
            <a:pPr lvl="0"/>
            <a:endParaRPr lang="it-IT" noProof="0" smtClean="0"/>
          </a:p>
        </p:txBody>
      </p:sp>
    </p:spTree>
    <p:extLst>
      <p:ext uri="{BB962C8B-B14F-4D97-AF65-F5344CB8AC3E}">
        <p14:creationId xmlns:p14="http://schemas.microsoft.com/office/powerpoint/2010/main" val="3021146096"/>
      </p:ext>
    </p:extLst>
  </p:cSld>
  <p:clrMapOvr>
    <a:masterClrMapping/>
  </p:clrMapOvr>
  <p:transition spd="med">
    <p:strips dir="rd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Centr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629694" y="1006476"/>
            <a:ext cx="11128415" cy="4500563"/>
          </a:xfrm>
          <a:prstGeom prst="rect">
            <a:avLst/>
          </a:prstGeom>
        </p:spPr>
        <p:txBody>
          <a:bodyPr/>
          <a:lstStyle>
            <a:lvl1pPr marL="174625" indent="-174625">
              <a:spcAft>
                <a:spcPts val="115"/>
              </a:spcAft>
              <a:buFont typeface="Arial" pitchFamily="34" charset="0"/>
              <a:buNone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66688" indent="-166688">
              <a:spcAft>
                <a:spcPts val="115"/>
              </a:spcAft>
              <a:tabLst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77800" indent="-177800">
              <a:spcAft>
                <a:spcPts val="115"/>
              </a:spcAft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7800" indent="-177800">
              <a:spcAft>
                <a:spcPts val="115"/>
              </a:spcAft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74625" indent="-174625">
              <a:spcAft>
                <a:spcPts val="115"/>
              </a:spcAft>
              <a:buFont typeface="Arial" pitchFamily="34" charset="0"/>
              <a:buNone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8" name="Titolo 1"/>
          <p:cNvSpPr>
            <a:spLocks noGrp="1"/>
          </p:cNvSpPr>
          <p:nvPr>
            <p:ph type="title" hasCustomPrompt="1"/>
          </p:nvPr>
        </p:nvSpPr>
        <p:spPr>
          <a:xfrm>
            <a:off x="629693" y="249387"/>
            <a:ext cx="11148321" cy="583127"/>
          </a:xfrm>
          <a:prstGeom prst="rect">
            <a:avLst/>
          </a:prstGeom>
        </p:spPr>
        <p:txBody>
          <a:bodyPr/>
          <a:lstStyle>
            <a:lvl1pPr>
              <a:defRPr sz="2800" b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Click to edit Master text styles</a:t>
            </a:r>
            <a:endParaRPr lang="it-IT" dirty="0"/>
          </a:p>
        </p:txBody>
      </p:sp>
      <p:pic>
        <p:nvPicPr>
          <p:cNvPr id="2050" name="Picture 2" descr="C:\MARKETING\PROGETTI\PPT REPLY TEMPLATE\elements\omini tutti colori 3d\green\reply_3d.pn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1103710" y="6039136"/>
            <a:ext cx="885377" cy="719138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 userDrawn="1"/>
        </p:nvSpPr>
        <p:spPr>
          <a:xfrm>
            <a:off x="218902" y="6283327"/>
            <a:ext cx="52184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83005305-56AA-41FB-8E52-9E09D388040D}" type="slidenum">
              <a:rPr lang="it-IT" sz="1000" smtClean="0">
                <a:solidFill>
                  <a:srgbClr val="000000"/>
                </a:solidFill>
              </a:rPr>
              <a:pPr algn="r"/>
              <a:t>‹N›</a:t>
            </a:fld>
            <a:endParaRPr lang="it-IT" sz="1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3762301"/>
      </p:ext>
    </p:extLst>
  </p:cSld>
  <p:clrMapOvr>
    <a:masterClrMapping/>
  </p:clrMapOvr>
  <p:transition spd="med">
    <p:wipe dir="r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65137" y="1065749"/>
            <a:ext cx="10114148" cy="3216228"/>
          </a:xfrm>
        </p:spPr>
        <p:txBody>
          <a:bodyPr anchor="b"/>
          <a:lstStyle>
            <a:lvl1pPr algn="l" defTabSz="121917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it-IT" sz="8000" i="0" u="none" kern="1200" cap="all" spc="-133" dirty="0" smtClean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INSERT YOUR</a:t>
            </a:r>
            <a:br>
              <a:rPr lang="it-IT" dirty="0" smtClean="0"/>
            </a:br>
            <a:r>
              <a:rPr lang="it-IT" dirty="0" smtClean="0"/>
              <a:t>TITLE HERE</a:t>
            </a:r>
            <a:endParaRPr lang="en-US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6" y="4501189"/>
            <a:ext cx="10114149" cy="438427"/>
          </a:xfrm>
        </p:spPr>
        <p:txBody>
          <a:bodyPr lIns="0" bIns="0" anchor="t">
            <a:noAutofit/>
          </a:bodyPr>
          <a:lstStyle>
            <a:lvl1pPr marL="0" indent="0" algn="l">
              <a:buNone/>
              <a:defRPr sz="24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Immagine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167" y="6298415"/>
            <a:ext cx="1184039" cy="37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61547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eting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tIns="0" rIns="0" anchor="t" anchorCtr="0"/>
          <a:lstStyle>
            <a:lvl1pPr>
              <a:defRPr sz="4267" cap="all" baseline="0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6" name="Inhaltsplatzhalter 2"/>
          <p:cNvSpPr>
            <a:spLocks noGrp="1"/>
          </p:cNvSpPr>
          <p:nvPr>
            <p:ph idx="10"/>
          </p:nvPr>
        </p:nvSpPr>
        <p:spPr>
          <a:xfrm>
            <a:off x="804331" y="2126523"/>
            <a:ext cx="10583335" cy="3282951"/>
          </a:xfrm>
        </p:spPr>
        <p:txBody>
          <a:bodyPr/>
          <a:lstStyle>
            <a:lvl1pPr marL="666734" indent="-666734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/>
            </a:lvl1pPr>
            <a:lvl2pPr marL="1310185" indent="-654034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cap="none">
                <a:solidFill>
                  <a:schemeClr val="tx1"/>
                </a:solidFill>
              </a:defRPr>
            </a:lvl2pPr>
            <a:lvl3pPr marL="1909186" indent="-601118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sz="2133">
                <a:solidFill>
                  <a:schemeClr val="tx1"/>
                </a:solidFill>
              </a:defRPr>
            </a:lvl3pPr>
            <a:lvl4pPr marL="1828754" indent="-457189">
              <a:buFont typeface="+mj-lt"/>
              <a:buAutoNum type="arabicPeriod"/>
              <a:defRPr/>
            </a:lvl4pPr>
            <a:lvl5pPr marL="2285943" indent="-457189">
              <a:buFont typeface="+mj-lt"/>
              <a:buAutoNum type="arabicPeriod"/>
              <a:defRPr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713733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2"/>
            <a:ext cx="10109631" cy="2175229"/>
          </a:xfrm>
        </p:spPr>
        <p:txBody>
          <a:bodyPr anchor="b"/>
          <a:lstStyle>
            <a:lvl1pPr algn="ctr">
              <a:lnSpc>
                <a:spcPct val="80000"/>
              </a:lnSpc>
              <a:defRPr lang="en-US" sz="80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SECTION </a:t>
            </a:r>
            <a:br>
              <a:rPr lang="it-IT" dirty="0" smtClean="0"/>
            </a:br>
            <a:r>
              <a:rPr lang="it-IT" dirty="0" smtClean="0"/>
              <a:t>SLIDE</a:t>
            </a:r>
            <a:endParaRPr lang="en-US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00854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tement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2"/>
            <a:ext cx="10109631" cy="2175229"/>
          </a:xfrm>
        </p:spPr>
        <p:txBody>
          <a:bodyPr anchor="t"/>
          <a:lstStyle>
            <a:lvl1pPr algn="ctr">
              <a:lnSpc>
                <a:spcPct val="80000"/>
              </a:lnSpc>
              <a:defRPr lang="en-US" sz="72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de-DE" dirty="0" smtClean="0"/>
              <a:t>STATEMENT </a:t>
            </a:r>
            <a:br>
              <a:rPr lang="de-DE" dirty="0" smtClean="0"/>
            </a:br>
            <a:r>
              <a:rPr lang="de-DE" dirty="0" smtClean="0"/>
              <a:t>CHART FOR IMPORTANT </a:t>
            </a:r>
            <a:br>
              <a:rPr lang="de-DE" dirty="0" smtClean="0"/>
            </a:br>
            <a:r>
              <a:rPr lang="de-DE" dirty="0" smtClean="0"/>
              <a:t>POINTS</a:t>
            </a:r>
            <a:endParaRPr lang="en-US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531185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72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812081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with Background 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 9"/>
          <p:cNvPicPr>
            <a:picLocks noChangeAspect="1"/>
          </p:cNvPicPr>
          <p:nvPr userDrawn="1"/>
        </p:nvPicPr>
        <p:blipFill rotWithShape="1">
          <a:blip r:embed="rId2"/>
          <a:srcRect t="-114" b="24638"/>
          <a:stretch/>
        </p:blipFill>
        <p:spPr>
          <a:xfrm>
            <a:off x="0" y="-10332"/>
            <a:ext cx="12192000" cy="6898813"/>
          </a:xfrm>
          <a:prstGeom prst="rect">
            <a:avLst/>
          </a:prstGeom>
        </p:spPr>
      </p:pic>
      <p:sp>
        <p:nvSpPr>
          <p:cNvPr id="8" name="Rechteck 6"/>
          <p:cNvSpPr/>
          <p:nvPr userDrawn="1"/>
        </p:nvSpPr>
        <p:spPr>
          <a:xfrm>
            <a:off x="0" y="1"/>
            <a:ext cx="12192000" cy="6888480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de-DE" sz="2400" b="0">
              <a:solidFill>
                <a:srgbClr val="000000"/>
              </a:solidFill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72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02591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screen imag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11"/>
          <p:cNvPicPr>
            <a:picLocks noChangeAspect="1"/>
          </p:cNvPicPr>
          <p:nvPr userDrawn="1"/>
        </p:nvPicPr>
        <p:blipFill rotWithShape="1">
          <a:blip r:embed="rId2"/>
          <a:srcRect t="-1" r="11734" b="25474"/>
          <a:stretch/>
        </p:blipFill>
        <p:spPr>
          <a:xfrm>
            <a:off x="-1" y="0"/>
            <a:ext cx="12192000" cy="6847368"/>
          </a:xfrm>
          <a:custGeom>
            <a:avLst/>
            <a:gdLst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6858000">
                <a:moveTo>
                  <a:pt x="0" y="0"/>
                </a:moveTo>
                <a:lnTo>
                  <a:pt x="9144000" y="0"/>
                </a:lnTo>
                <a:lnTo>
                  <a:pt x="9144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" name="Rechteck 6"/>
          <p:cNvSpPr/>
          <p:nvPr userDrawn="1"/>
        </p:nvSpPr>
        <p:spPr>
          <a:xfrm>
            <a:off x="0" y="-13124"/>
            <a:ext cx="12192000" cy="6857999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de-DE" sz="2400" b="0">
              <a:solidFill>
                <a:srgbClr val="000000"/>
              </a:solidFill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80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724146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82732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tIns="0" rIns="0" anchor="t" anchorCtr="0"/>
          <a:lstStyle>
            <a:lvl1pPr>
              <a:defRPr sz="4267" cap="all" baseline="0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5" name="Segnaposto testo 14"/>
          <p:cNvSpPr>
            <a:spLocks noGrp="1"/>
          </p:cNvSpPr>
          <p:nvPr>
            <p:ph type="body" sz="quarter" idx="10" hasCustomPrompt="1"/>
          </p:nvPr>
        </p:nvSpPr>
        <p:spPr>
          <a:xfrm>
            <a:off x="765137" y="1869268"/>
            <a:ext cx="10624217" cy="4055752"/>
          </a:xfrm>
        </p:spPr>
        <p:txBody>
          <a:bodyPr lIns="0" bIns="0"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buClr>
                <a:schemeClr val="tx2"/>
              </a:buClr>
              <a:defRPr/>
            </a:lvl4pPr>
            <a:lvl6pPr>
              <a:defRPr sz="2267"/>
            </a:lvl6pPr>
            <a:lvl7pPr marL="239994" indent="-239994">
              <a:buClr>
                <a:schemeClr val="tx2"/>
              </a:buClr>
              <a:buAutoNum type="arabicPeriod"/>
              <a:defRPr lang="it-IT" sz="2400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>
              <a:buAutoNum type="arabicPeriod"/>
              <a:defRPr/>
            </a:lvl8pPr>
            <a:lvl9pPr>
              <a:defRPr sz="22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marL="685783" lvl="6" indent="-685783" algn="l" defTabSz="609585" rtl="0" eaLnBrk="1" latinLnBrk="0" hangingPunct="1">
              <a:lnSpc>
                <a:spcPct val="150000"/>
              </a:lnSpc>
              <a:spcBef>
                <a:spcPts val="800"/>
              </a:spcBef>
              <a:buClr>
                <a:schemeClr val="tx2"/>
              </a:buClr>
              <a:buSzPct val="130000"/>
              <a:buFont typeface="+mj-lt"/>
              <a:buAutoNum type="arabicPeriod"/>
            </a:pPr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002540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6" y="1916869"/>
            <a:ext cx="5087024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75673" y="1916869"/>
            <a:ext cx="5113681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5949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 on Black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tangolo 6"/>
          <p:cNvSpPr/>
          <p:nvPr userDrawn="1"/>
        </p:nvSpPr>
        <p:spPr>
          <a:xfrm>
            <a:off x="0" y="0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it-IT" sz="2400" b="0">
              <a:solidFill>
                <a:srgbClr val="000000"/>
              </a:solidFill>
            </a:endParaRPr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0" y="1667389"/>
            <a:ext cx="12192000" cy="3505455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  <p:sp>
        <p:nvSpPr>
          <p:cNvPr id="7" name="Subtitle 2"/>
          <p:cNvSpPr>
            <a:spLocks noGrp="1"/>
          </p:cNvSpPr>
          <p:nvPr>
            <p:ph type="subTitle" idx="12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10" name="Rettangolo 7"/>
          <p:cNvSpPr/>
          <p:nvPr userDrawn="1"/>
        </p:nvSpPr>
        <p:spPr>
          <a:xfrm>
            <a:off x="0" y="5172843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it-IT" sz="2400" b="0">
              <a:solidFill>
                <a:srgbClr val="000000"/>
              </a:solidFill>
            </a:endParaRPr>
          </a:p>
        </p:txBody>
      </p:sp>
      <p:pic>
        <p:nvPicPr>
          <p:cNvPr id="11" name="Bild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01095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Image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916869"/>
            <a:ext cx="3992717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5367453" y="1889351"/>
            <a:ext cx="6824547" cy="4049183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2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965239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Gradient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916869"/>
            <a:ext cx="3992717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pic>
        <p:nvPicPr>
          <p:cNvPr id="2" name="Immagine 1"/>
          <p:cNvPicPr>
            <a:picLocks noChangeAspect="1"/>
          </p:cNvPicPr>
          <p:nvPr userDrawn="1"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2527" y="1995754"/>
            <a:ext cx="6819472" cy="3835953"/>
          </a:xfrm>
          <a:prstGeom prst="rect">
            <a:avLst/>
          </a:prstGeom>
        </p:spPr>
      </p:pic>
      <p:sp>
        <p:nvSpPr>
          <p:cNvPr id="12" name="Content Placeholder 2"/>
          <p:cNvSpPr>
            <a:spLocks noGrp="1"/>
          </p:cNvSpPr>
          <p:nvPr>
            <p:ph sz="half" idx="11" hasCustomPrompt="1"/>
          </p:nvPr>
        </p:nvSpPr>
        <p:spPr>
          <a:xfrm>
            <a:off x="5803653" y="3811650"/>
            <a:ext cx="6155715" cy="825759"/>
          </a:xfrm>
        </p:spPr>
        <p:txBody>
          <a:bodyPr anchor="t"/>
          <a:lstStyle>
            <a:lvl1pPr>
              <a:defRPr sz="5333" cap="all" spc="-133">
                <a:solidFill>
                  <a:srgbClr val="FFFFFF"/>
                </a:solidFill>
                <a:latin typeface="Arial Black"/>
                <a:cs typeface="Arial Black"/>
              </a:defRPr>
            </a:lvl1pPr>
            <a:lvl2pPr>
              <a:defRPr sz="5333">
                <a:latin typeface="Arial Black"/>
                <a:cs typeface="Arial Black"/>
              </a:defRPr>
            </a:lvl2pPr>
            <a:lvl3pPr>
              <a:defRPr sz="5333">
                <a:latin typeface="Arial Black"/>
                <a:cs typeface="Arial Black"/>
              </a:defRPr>
            </a:lvl3pPr>
            <a:lvl4pPr>
              <a:defRPr sz="5333">
                <a:latin typeface="Arial Black"/>
                <a:cs typeface="Arial Black"/>
              </a:defRPr>
            </a:lvl4pPr>
            <a:lvl5pPr>
              <a:defRPr sz="5333">
                <a:latin typeface="Arial Black"/>
                <a:cs typeface="Arial Black"/>
              </a:defRPr>
            </a:lvl5pPr>
            <a:lvl6pPr>
              <a:defRPr sz="5333">
                <a:latin typeface="Arial Black"/>
                <a:cs typeface="Arial Black"/>
              </a:defRPr>
            </a:lvl6pPr>
            <a:lvl7pPr>
              <a:defRPr sz="5333">
                <a:latin typeface="Arial Black"/>
                <a:cs typeface="Arial Black"/>
              </a:defRPr>
            </a:lvl7pPr>
            <a:lvl8pPr>
              <a:defRPr sz="5333">
                <a:latin typeface="Arial Black"/>
                <a:cs typeface="Arial Black"/>
              </a:defRPr>
            </a:lvl8pPr>
            <a:lvl9pPr>
              <a:defRPr sz="5333">
                <a:latin typeface="Arial Black"/>
                <a:cs typeface="Arial Black"/>
              </a:defRPr>
            </a:lvl9pPr>
          </a:lstStyle>
          <a:p>
            <a:pPr lvl="0"/>
            <a:r>
              <a:rPr lang="en-US" dirty="0" smtClean="0"/>
              <a:t>TEXT</a:t>
            </a:r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2" hasCustomPrompt="1"/>
          </p:nvPr>
        </p:nvSpPr>
        <p:spPr>
          <a:xfrm>
            <a:off x="5803653" y="2537359"/>
            <a:ext cx="6155715" cy="426875"/>
          </a:xfrm>
        </p:spPr>
        <p:txBody>
          <a:bodyPr/>
          <a:lstStyle>
            <a:lvl1pPr>
              <a:defRPr sz="2133">
                <a:solidFill>
                  <a:srgbClr val="FFFFFF"/>
                </a:solidFill>
              </a:defRPr>
            </a:lvl1pPr>
            <a:lvl2pPr marL="0" indent="0">
              <a:buFont typeface="+mj-lt"/>
              <a:buNone/>
              <a:defRPr sz="1867">
                <a:solidFill>
                  <a:schemeClr val="tx1"/>
                </a:solidFill>
              </a:defRPr>
            </a:lvl2pPr>
            <a:lvl3pPr marL="0" indent="0">
              <a:buFont typeface="+mj-lt"/>
              <a:buNone/>
              <a:defRPr sz="1867">
                <a:solidFill>
                  <a:schemeClr val="tx1"/>
                </a:solidFill>
              </a:defRPr>
            </a:lvl3pPr>
            <a:lvl4pPr marL="0" indent="0">
              <a:buFont typeface="+mj-lt"/>
              <a:buNone/>
              <a:defRPr sz="1867">
                <a:solidFill>
                  <a:schemeClr val="tx1"/>
                </a:solidFill>
              </a:defRPr>
            </a:lvl4pPr>
            <a:lvl5pPr marL="0" indent="0">
              <a:buFont typeface="+mj-lt"/>
              <a:buNone/>
              <a:defRPr sz="1867">
                <a:solidFill>
                  <a:schemeClr val="tx1"/>
                </a:solidFill>
              </a:defRPr>
            </a:lvl5pPr>
            <a:lvl6pPr marL="0" indent="0">
              <a:buFont typeface="+mj-lt"/>
              <a:buNone/>
              <a:defRPr sz="1867">
                <a:solidFill>
                  <a:schemeClr val="tx1"/>
                </a:solidFill>
              </a:defRPr>
            </a:lvl6pPr>
            <a:lvl7pPr marL="0" indent="0">
              <a:buFont typeface="+mj-lt"/>
              <a:buNone/>
              <a:defRPr sz="1867">
                <a:solidFill>
                  <a:schemeClr val="tx1"/>
                </a:solidFill>
              </a:defRPr>
            </a:lvl7pPr>
            <a:lvl8pPr marL="0" indent="0">
              <a:buFont typeface="+mj-lt"/>
              <a:buNone/>
              <a:defRPr sz="1867">
                <a:solidFill>
                  <a:schemeClr val="tx1"/>
                </a:solidFill>
              </a:defRPr>
            </a:lvl8pPr>
            <a:lvl9pPr marL="0" indent="0">
              <a:buFont typeface="+mj-lt"/>
              <a:buNone/>
              <a:defRPr sz="1867">
                <a:solidFill>
                  <a:schemeClr val="tx1"/>
                </a:solidFill>
              </a:defRPr>
            </a:lvl9pPr>
          </a:lstStyle>
          <a:p>
            <a:pPr lvl="0"/>
            <a:r>
              <a:rPr lang="it-IT" dirty="0" smtClean="0"/>
              <a:t>Basic text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3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11" name="Bild 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49208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841421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1541364" y="2680306"/>
            <a:ext cx="9337920" cy="1762263"/>
          </a:xfrm>
        </p:spPr>
        <p:txBody>
          <a:bodyPr anchor="ctr"/>
          <a:lstStyle>
            <a:lvl1pPr>
              <a:lnSpc>
                <a:spcPct val="80000"/>
              </a:lnSpc>
              <a:defRPr lang="en-US" sz="80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41364" y="4501189"/>
            <a:ext cx="933792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24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Immagin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167" y="6298415"/>
            <a:ext cx="1184039" cy="37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423899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65137" y="1065749"/>
            <a:ext cx="10114148" cy="3216228"/>
          </a:xfrm>
        </p:spPr>
        <p:txBody>
          <a:bodyPr anchor="b"/>
          <a:lstStyle>
            <a:lvl1pPr algn="l" defTabSz="121917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it-IT" sz="8000" i="0" u="none" kern="1200" cap="all" spc="-133" dirty="0" smtClean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INSERT YOUR</a:t>
            </a:r>
            <a:br>
              <a:rPr lang="it-IT" dirty="0" smtClean="0"/>
            </a:br>
            <a:r>
              <a:rPr lang="it-IT" dirty="0" smtClean="0"/>
              <a:t>TITLE HERE</a:t>
            </a:r>
            <a:endParaRPr lang="en-US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6" y="4501189"/>
            <a:ext cx="10114149" cy="438427"/>
          </a:xfrm>
        </p:spPr>
        <p:txBody>
          <a:bodyPr lIns="0" bIns="0" anchor="t">
            <a:noAutofit/>
          </a:bodyPr>
          <a:lstStyle>
            <a:lvl1pPr marL="0" indent="0" algn="l">
              <a:buNone/>
              <a:defRPr sz="24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Immagine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167" y="6298415"/>
            <a:ext cx="1184039" cy="37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34541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eting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tIns="0" rIns="0" anchor="t" anchorCtr="0"/>
          <a:lstStyle>
            <a:lvl1pPr>
              <a:defRPr sz="4267" cap="all" baseline="0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6" name="Inhaltsplatzhalter 2"/>
          <p:cNvSpPr>
            <a:spLocks noGrp="1"/>
          </p:cNvSpPr>
          <p:nvPr>
            <p:ph idx="10"/>
          </p:nvPr>
        </p:nvSpPr>
        <p:spPr>
          <a:xfrm>
            <a:off x="804331" y="2126523"/>
            <a:ext cx="10583335" cy="3282951"/>
          </a:xfrm>
        </p:spPr>
        <p:txBody>
          <a:bodyPr/>
          <a:lstStyle>
            <a:lvl1pPr marL="666734" indent="-666734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/>
            </a:lvl1pPr>
            <a:lvl2pPr marL="1310185" indent="-654034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cap="none">
                <a:solidFill>
                  <a:schemeClr val="tx1"/>
                </a:solidFill>
              </a:defRPr>
            </a:lvl2pPr>
            <a:lvl3pPr marL="1909186" indent="-601118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sz="2133">
                <a:solidFill>
                  <a:schemeClr val="tx1"/>
                </a:solidFill>
              </a:defRPr>
            </a:lvl3pPr>
            <a:lvl4pPr marL="1828754" indent="-457189">
              <a:buFont typeface="+mj-lt"/>
              <a:buAutoNum type="arabicPeriod"/>
              <a:defRPr/>
            </a:lvl4pPr>
            <a:lvl5pPr marL="2285943" indent="-457189">
              <a:buFont typeface="+mj-lt"/>
              <a:buAutoNum type="arabicPeriod"/>
              <a:defRPr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291028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2"/>
            <a:ext cx="10109631" cy="2175229"/>
          </a:xfrm>
        </p:spPr>
        <p:txBody>
          <a:bodyPr anchor="b"/>
          <a:lstStyle>
            <a:lvl1pPr algn="ctr">
              <a:lnSpc>
                <a:spcPct val="80000"/>
              </a:lnSpc>
              <a:defRPr lang="en-US" sz="80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SECTION </a:t>
            </a:r>
            <a:br>
              <a:rPr lang="it-IT" dirty="0" smtClean="0"/>
            </a:br>
            <a:r>
              <a:rPr lang="it-IT" dirty="0" smtClean="0"/>
              <a:t>SLIDE</a:t>
            </a:r>
            <a:endParaRPr lang="en-US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61860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tement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2"/>
            <a:ext cx="10109631" cy="2175229"/>
          </a:xfrm>
        </p:spPr>
        <p:txBody>
          <a:bodyPr anchor="t"/>
          <a:lstStyle>
            <a:lvl1pPr algn="ctr">
              <a:lnSpc>
                <a:spcPct val="80000"/>
              </a:lnSpc>
              <a:defRPr lang="en-US" sz="72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de-DE" dirty="0" smtClean="0"/>
              <a:t>STATEMENT </a:t>
            </a:r>
            <a:br>
              <a:rPr lang="de-DE" dirty="0" smtClean="0"/>
            </a:br>
            <a:r>
              <a:rPr lang="de-DE" dirty="0" smtClean="0"/>
              <a:t>CHART FOR IMPORTANT </a:t>
            </a:r>
            <a:br>
              <a:rPr lang="de-DE" dirty="0" smtClean="0"/>
            </a:br>
            <a:r>
              <a:rPr lang="de-DE" dirty="0" smtClean="0"/>
              <a:t>POINTS</a:t>
            </a:r>
            <a:endParaRPr lang="en-US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695115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72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038854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with Background 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 9"/>
          <p:cNvPicPr>
            <a:picLocks noChangeAspect="1"/>
          </p:cNvPicPr>
          <p:nvPr userDrawn="1"/>
        </p:nvPicPr>
        <p:blipFill rotWithShape="1">
          <a:blip r:embed="rId2"/>
          <a:srcRect t="-114" b="24638"/>
          <a:stretch/>
        </p:blipFill>
        <p:spPr>
          <a:xfrm>
            <a:off x="0" y="-10332"/>
            <a:ext cx="12192000" cy="6898813"/>
          </a:xfrm>
          <a:prstGeom prst="rect">
            <a:avLst/>
          </a:prstGeom>
        </p:spPr>
      </p:pic>
      <p:sp>
        <p:nvSpPr>
          <p:cNvPr id="8" name="Rechteck 6"/>
          <p:cNvSpPr/>
          <p:nvPr userDrawn="1"/>
        </p:nvSpPr>
        <p:spPr>
          <a:xfrm>
            <a:off x="0" y="1"/>
            <a:ext cx="12192000" cy="6888480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de-DE" sz="2400" b="0">
              <a:solidFill>
                <a:srgbClr val="000000"/>
              </a:solidFill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72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657575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screen imag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11"/>
          <p:cNvPicPr>
            <a:picLocks noChangeAspect="1"/>
          </p:cNvPicPr>
          <p:nvPr userDrawn="1"/>
        </p:nvPicPr>
        <p:blipFill rotWithShape="1">
          <a:blip r:embed="rId2"/>
          <a:srcRect t="-1" r="11734" b="25474"/>
          <a:stretch/>
        </p:blipFill>
        <p:spPr>
          <a:xfrm>
            <a:off x="-1" y="0"/>
            <a:ext cx="12192000" cy="6847368"/>
          </a:xfrm>
          <a:custGeom>
            <a:avLst/>
            <a:gdLst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6858000">
                <a:moveTo>
                  <a:pt x="0" y="0"/>
                </a:moveTo>
                <a:lnTo>
                  <a:pt x="9144000" y="0"/>
                </a:lnTo>
                <a:lnTo>
                  <a:pt x="9144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" name="Rechteck 6"/>
          <p:cNvSpPr/>
          <p:nvPr userDrawn="1"/>
        </p:nvSpPr>
        <p:spPr>
          <a:xfrm>
            <a:off x="0" y="-13124"/>
            <a:ext cx="12192000" cy="6857999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de-DE" sz="2400" b="0">
              <a:solidFill>
                <a:srgbClr val="000000"/>
              </a:solidFill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80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253742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3493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tIns="0" rIns="0" anchor="t" anchorCtr="0"/>
          <a:lstStyle>
            <a:lvl1pPr>
              <a:defRPr sz="4267" cap="all" baseline="0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5" name="Segnaposto testo 14"/>
          <p:cNvSpPr>
            <a:spLocks noGrp="1"/>
          </p:cNvSpPr>
          <p:nvPr>
            <p:ph type="body" sz="quarter" idx="10" hasCustomPrompt="1"/>
          </p:nvPr>
        </p:nvSpPr>
        <p:spPr>
          <a:xfrm>
            <a:off x="765137" y="1869268"/>
            <a:ext cx="10624217" cy="4055752"/>
          </a:xfrm>
        </p:spPr>
        <p:txBody>
          <a:bodyPr lIns="0" bIns="0"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buClr>
                <a:schemeClr val="tx2"/>
              </a:buClr>
              <a:defRPr/>
            </a:lvl4pPr>
            <a:lvl6pPr>
              <a:defRPr sz="2267"/>
            </a:lvl6pPr>
            <a:lvl7pPr marL="239994" indent="-239994">
              <a:buClr>
                <a:schemeClr val="tx2"/>
              </a:buClr>
              <a:buAutoNum type="arabicPeriod"/>
              <a:defRPr lang="it-IT" sz="2400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>
              <a:buAutoNum type="arabicPeriod"/>
              <a:defRPr/>
            </a:lvl8pPr>
            <a:lvl9pPr>
              <a:defRPr sz="22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marL="685783" lvl="6" indent="-685783" algn="l" defTabSz="609585" rtl="0" eaLnBrk="1" latinLnBrk="0" hangingPunct="1">
              <a:lnSpc>
                <a:spcPct val="150000"/>
              </a:lnSpc>
              <a:spcBef>
                <a:spcPts val="800"/>
              </a:spcBef>
              <a:buClr>
                <a:schemeClr val="tx2"/>
              </a:buClr>
              <a:buSzPct val="130000"/>
              <a:buFont typeface="+mj-lt"/>
              <a:buAutoNum type="arabicPeriod"/>
            </a:pPr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598423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6" y="1916869"/>
            <a:ext cx="5087024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75673" y="1916869"/>
            <a:ext cx="5113681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619486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 on Black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tangolo 6"/>
          <p:cNvSpPr/>
          <p:nvPr userDrawn="1"/>
        </p:nvSpPr>
        <p:spPr>
          <a:xfrm>
            <a:off x="0" y="0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it-IT" sz="2400" b="0">
              <a:solidFill>
                <a:srgbClr val="000000"/>
              </a:solidFill>
            </a:endParaRPr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0" y="1667389"/>
            <a:ext cx="12192000" cy="3505455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  <p:sp>
        <p:nvSpPr>
          <p:cNvPr id="7" name="Subtitle 2"/>
          <p:cNvSpPr>
            <a:spLocks noGrp="1"/>
          </p:cNvSpPr>
          <p:nvPr>
            <p:ph type="subTitle" idx="12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10" name="Rettangolo 7"/>
          <p:cNvSpPr/>
          <p:nvPr userDrawn="1"/>
        </p:nvSpPr>
        <p:spPr>
          <a:xfrm>
            <a:off x="0" y="5172843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it-IT" sz="2400" b="0">
              <a:solidFill>
                <a:srgbClr val="000000"/>
              </a:solidFill>
            </a:endParaRPr>
          </a:p>
        </p:txBody>
      </p:sp>
      <p:pic>
        <p:nvPicPr>
          <p:cNvPr id="11" name="Bild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096228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Image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916869"/>
            <a:ext cx="3992717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5367453" y="1889351"/>
            <a:ext cx="6824547" cy="4049183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2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249705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Gradient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916869"/>
            <a:ext cx="3992717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pic>
        <p:nvPicPr>
          <p:cNvPr id="2" name="Immagine 1"/>
          <p:cNvPicPr>
            <a:picLocks noChangeAspect="1"/>
          </p:cNvPicPr>
          <p:nvPr userDrawn="1"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2527" y="1995754"/>
            <a:ext cx="6819472" cy="3835953"/>
          </a:xfrm>
          <a:prstGeom prst="rect">
            <a:avLst/>
          </a:prstGeom>
        </p:spPr>
      </p:pic>
      <p:sp>
        <p:nvSpPr>
          <p:cNvPr id="12" name="Content Placeholder 2"/>
          <p:cNvSpPr>
            <a:spLocks noGrp="1"/>
          </p:cNvSpPr>
          <p:nvPr>
            <p:ph sz="half" idx="11" hasCustomPrompt="1"/>
          </p:nvPr>
        </p:nvSpPr>
        <p:spPr>
          <a:xfrm>
            <a:off x="5803653" y="3811650"/>
            <a:ext cx="6155715" cy="825759"/>
          </a:xfrm>
        </p:spPr>
        <p:txBody>
          <a:bodyPr anchor="t"/>
          <a:lstStyle>
            <a:lvl1pPr>
              <a:defRPr sz="5333" cap="all" spc="-133">
                <a:solidFill>
                  <a:srgbClr val="FFFFFF"/>
                </a:solidFill>
                <a:latin typeface="Arial Black"/>
                <a:cs typeface="Arial Black"/>
              </a:defRPr>
            </a:lvl1pPr>
            <a:lvl2pPr>
              <a:defRPr sz="5333">
                <a:latin typeface="Arial Black"/>
                <a:cs typeface="Arial Black"/>
              </a:defRPr>
            </a:lvl2pPr>
            <a:lvl3pPr>
              <a:defRPr sz="5333">
                <a:latin typeface="Arial Black"/>
                <a:cs typeface="Arial Black"/>
              </a:defRPr>
            </a:lvl3pPr>
            <a:lvl4pPr>
              <a:defRPr sz="5333">
                <a:latin typeface="Arial Black"/>
                <a:cs typeface="Arial Black"/>
              </a:defRPr>
            </a:lvl4pPr>
            <a:lvl5pPr>
              <a:defRPr sz="5333">
                <a:latin typeface="Arial Black"/>
                <a:cs typeface="Arial Black"/>
              </a:defRPr>
            </a:lvl5pPr>
            <a:lvl6pPr>
              <a:defRPr sz="5333">
                <a:latin typeface="Arial Black"/>
                <a:cs typeface="Arial Black"/>
              </a:defRPr>
            </a:lvl6pPr>
            <a:lvl7pPr>
              <a:defRPr sz="5333">
                <a:latin typeface="Arial Black"/>
                <a:cs typeface="Arial Black"/>
              </a:defRPr>
            </a:lvl7pPr>
            <a:lvl8pPr>
              <a:defRPr sz="5333">
                <a:latin typeface="Arial Black"/>
                <a:cs typeface="Arial Black"/>
              </a:defRPr>
            </a:lvl8pPr>
            <a:lvl9pPr>
              <a:defRPr sz="5333">
                <a:latin typeface="Arial Black"/>
                <a:cs typeface="Arial Black"/>
              </a:defRPr>
            </a:lvl9pPr>
          </a:lstStyle>
          <a:p>
            <a:pPr lvl="0"/>
            <a:r>
              <a:rPr lang="en-US" dirty="0" smtClean="0"/>
              <a:t>TEXT</a:t>
            </a:r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2" hasCustomPrompt="1"/>
          </p:nvPr>
        </p:nvSpPr>
        <p:spPr>
          <a:xfrm>
            <a:off x="5803653" y="2537359"/>
            <a:ext cx="6155715" cy="426875"/>
          </a:xfrm>
        </p:spPr>
        <p:txBody>
          <a:bodyPr/>
          <a:lstStyle>
            <a:lvl1pPr>
              <a:defRPr sz="2133">
                <a:solidFill>
                  <a:srgbClr val="FFFFFF"/>
                </a:solidFill>
              </a:defRPr>
            </a:lvl1pPr>
            <a:lvl2pPr marL="0" indent="0">
              <a:buFont typeface="+mj-lt"/>
              <a:buNone/>
              <a:defRPr sz="1867">
                <a:solidFill>
                  <a:schemeClr val="tx1"/>
                </a:solidFill>
              </a:defRPr>
            </a:lvl2pPr>
            <a:lvl3pPr marL="0" indent="0">
              <a:buFont typeface="+mj-lt"/>
              <a:buNone/>
              <a:defRPr sz="1867">
                <a:solidFill>
                  <a:schemeClr val="tx1"/>
                </a:solidFill>
              </a:defRPr>
            </a:lvl3pPr>
            <a:lvl4pPr marL="0" indent="0">
              <a:buFont typeface="+mj-lt"/>
              <a:buNone/>
              <a:defRPr sz="1867">
                <a:solidFill>
                  <a:schemeClr val="tx1"/>
                </a:solidFill>
              </a:defRPr>
            </a:lvl4pPr>
            <a:lvl5pPr marL="0" indent="0">
              <a:buFont typeface="+mj-lt"/>
              <a:buNone/>
              <a:defRPr sz="1867">
                <a:solidFill>
                  <a:schemeClr val="tx1"/>
                </a:solidFill>
              </a:defRPr>
            </a:lvl5pPr>
            <a:lvl6pPr marL="0" indent="0">
              <a:buFont typeface="+mj-lt"/>
              <a:buNone/>
              <a:defRPr sz="1867">
                <a:solidFill>
                  <a:schemeClr val="tx1"/>
                </a:solidFill>
              </a:defRPr>
            </a:lvl6pPr>
            <a:lvl7pPr marL="0" indent="0">
              <a:buFont typeface="+mj-lt"/>
              <a:buNone/>
              <a:defRPr sz="1867">
                <a:solidFill>
                  <a:schemeClr val="tx1"/>
                </a:solidFill>
              </a:defRPr>
            </a:lvl7pPr>
            <a:lvl8pPr marL="0" indent="0">
              <a:buFont typeface="+mj-lt"/>
              <a:buNone/>
              <a:defRPr sz="1867">
                <a:solidFill>
                  <a:schemeClr val="tx1"/>
                </a:solidFill>
              </a:defRPr>
            </a:lvl8pPr>
            <a:lvl9pPr marL="0" indent="0">
              <a:buFont typeface="+mj-lt"/>
              <a:buNone/>
              <a:defRPr sz="1867">
                <a:solidFill>
                  <a:schemeClr val="tx1"/>
                </a:solidFill>
              </a:defRPr>
            </a:lvl9pPr>
          </a:lstStyle>
          <a:p>
            <a:pPr lvl="0"/>
            <a:r>
              <a:rPr lang="it-IT" dirty="0" smtClean="0"/>
              <a:t>Basic text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3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11" name="Bild 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1011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1062240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1541364" y="2680306"/>
            <a:ext cx="9337920" cy="1762263"/>
          </a:xfrm>
        </p:spPr>
        <p:txBody>
          <a:bodyPr anchor="ctr"/>
          <a:lstStyle>
            <a:lvl1pPr>
              <a:lnSpc>
                <a:spcPct val="80000"/>
              </a:lnSpc>
              <a:defRPr lang="en-US" sz="80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41364" y="4501189"/>
            <a:ext cx="933792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24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Immagin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167" y="6298415"/>
            <a:ext cx="1184039" cy="37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44807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emf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8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7.xml"/><Relationship Id="rId16" Type="http://schemas.openxmlformats.org/officeDocument/2006/relationships/theme" Target="../theme/theme3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slideLayout" Target="../slideLayouts/slideLayout3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13" Type="http://schemas.openxmlformats.org/officeDocument/2006/relationships/slideLayout" Target="../slideLayouts/slideLayout53.xml"/><Relationship Id="rId3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7.xml"/><Relationship Id="rId12" Type="http://schemas.openxmlformats.org/officeDocument/2006/relationships/slideLayout" Target="../slideLayouts/slideLayout52.xml"/><Relationship Id="rId2" Type="http://schemas.openxmlformats.org/officeDocument/2006/relationships/slideLayout" Target="../slideLayouts/slideLayout42.xml"/><Relationship Id="rId16" Type="http://schemas.openxmlformats.org/officeDocument/2006/relationships/theme" Target="../theme/theme4.xml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slideLayout" Target="../slideLayouts/slideLayout51.xml"/><Relationship Id="rId5" Type="http://schemas.openxmlformats.org/officeDocument/2006/relationships/slideLayout" Target="../slideLayouts/slideLayout45.xml"/><Relationship Id="rId15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Relationship Id="rId14" Type="http://schemas.openxmlformats.org/officeDocument/2006/relationships/slideLayout" Target="../slideLayouts/slideLayout5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203200" y="13716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gli stili del testo dello schema</a:t>
            </a:r>
          </a:p>
          <a:p>
            <a:pPr lvl="1"/>
            <a:r>
              <a:rPr lang="it-IT" altLang="it-IT" smtClean="0"/>
              <a:t>Secondo livello</a:t>
            </a:r>
          </a:p>
          <a:p>
            <a:pPr lvl="2"/>
            <a:r>
              <a:rPr lang="it-IT" altLang="it-IT" smtClean="0"/>
              <a:t>Terzo livello</a:t>
            </a:r>
          </a:p>
        </p:txBody>
      </p:sp>
      <p:sp>
        <p:nvSpPr>
          <p:cNvPr id="2" name="Rettangolo 1"/>
          <p:cNvSpPr/>
          <p:nvPr userDrawn="1"/>
        </p:nvSpPr>
        <p:spPr>
          <a:xfrm>
            <a:off x="217095" y="6137095"/>
            <a:ext cx="3802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83005305-56AA-41FB-8E52-9E09D388040D}" type="slidenum">
              <a:rPr lang="it-IT" sz="1100" smtClean="0">
                <a:solidFill>
                  <a:srgbClr val="000000"/>
                </a:solidFill>
              </a:rPr>
              <a:pPr/>
              <a:t>‹N›</a:t>
            </a:fld>
            <a:endParaRPr lang="it-IT" sz="1100" dirty="0"/>
          </a:p>
        </p:txBody>
      </p:sp>
      <p:pic>
        <p:nvPicPr>
          <p:cNvPr id="5" name="Bild 5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</p:sldLayoutIdLst>
  <p:transition spd="med">
    <p:strips dir="rd"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16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203200" y="13716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gli stili del testo dello schema</a:t>
            </a:r>
          </a:p>
          <a:p>
            <a:pPr lvl="1"/>
            <a:r>
              <a:rPr lang="it-IT" altLang="it-IT" smtClean="0"/>
              <a:t>Secondo livello</a:t>
            </a:r>
          </a:p>
          <a:p>
            <a:pPr lvl="2"/>
            <a:r>
              <a:rPr lang="it-IT" altLang="it-IT" smtClean="0"/>
              <a:t>Terzo livello</a:t>
            </a:r>
          </a:p>
        </p:txBody>
      </p:sp>
      <p:pic>
        <p:nvPicPr>
          <p:cNvPr id="4" name="Picture 2" descr="C:\MARKETING\PROGETTI\PPT REPLY TEMPLATE\elements\omini tutti colori 3d\green\reply_3d.png"/>
          <p:cNvPicPr>
            <a:picLocks noChangeAspect="1" noChangeArrowheads="1"/>
          </p:cNvPicPr>
          <p:nvPr userDrawn="1"/>
        </p:nvPicPr>
        <p:blipFill>
          <a:blip r:embed="rId15"/>
          <a:stretch>
            <a:fillRect/>
          </a:stretch>
        </p:blipFill>
        <p:spPr bwMode="auto">
          <a:xfrm>
            <a:off x="11103710" y="6039136"/>
            <a:ext cx="885377" cy="7191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6516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  <p:sldLayoutId id="2147483676" r:id="rId13"/>
  </p:sldLayoutIdLst>
  <p:transition spd="med">
    <p:strips dir="rd"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16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0" tIns="45720" rIns="91440" bIns="0" rtlCol="0" anchor="t">
            <a:noAutofit/>
          </a:bodyPr>
          <a:lstStyle/>
          <a:p>
            <a:r>
              <a:rPr lang="it-IT" dirty="0" smtClean="0"/>
              <a:t>CLICK TO CHANGE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435709"/>
            <a:ext cx="10972800" cy="452596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Fist </a:t>
            </a:r>
            <a:r>
              <a:rPr lang="it-IT" dirty="0" err="1" smtClean="0"/>
              <a:t>numbered</a:t>
            </a:r>
            <a:r>
              <a:rPr lang="it-IT" smtClean="0"/>
              <a:t> text</a:t>
            </a:r>
            <a:endParaRPr lang="it-IT" dirty="0" smtClean="0"/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374780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</p:sldLayoutIdLst>
  <p:hf sldNum="0" hdr="0" ftr="0" dt="0"/>
  <p:txStyles>
    <p:titleStyle>
      <a:lvl1pPr algn="ctr" defTabSz="1219170" rtl="0" eaLnBrk="1" latinLnBrk="0" hangingPunct="1">
        <a:lnSpc>
          <a:spcPct val="80000"/>
        </a:lnSpc>
        <a:spcBef>
          <a:spcPct val="0"/>
        </a:spcBef>
        <a:buNone/>
        <a:defRPr sz="4267" kern="1200">
          <a:solidFill>
            <a:schemeClr val="tx1"/>
          </a:solidFill>
          <a:latin typeface="Arial Black" panose="020B0A04020102020204" pitchFamily="34" charset="0"/>
          <a:ea typeface="+mj-ea"/>
          <a:cs typeface="Arial Black" panose="020B0A04020102020204" pitchFamily="34" charset="0"/>
        </a:defRPr>
      </a:lvl1pPr>
    </p:titleStyle>
    <p:bodyStyle>
      <a:lvl1pPr marL="0" indent="0" algn="l" defTabSz="1219170" rtl="0" eaLnBrk="1" latinLnBrk="0" hangingPunct="1">
        <a:lnSpc>
          <a:spcPct val="100000"/>
        </a:lnSpc>
        <a:spcBef>
          <a:spcPts val="800"/>
        </a:spcBef>
        <a:buFont typeface="Arial" pitchFamily="34" charset="0"/>
        <a:buNone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1219170" rtl="0" eaLnBrk="1" latinLnBrk="0" hangingPunct="1">
        <a:lnSpc>
          <a:spcPct val="100000"/>
        </a:lnSpc>
        <a:spcBef>
          <a:spcPts val="1600"/>
        </a:spcBef>
        <a:spcAft>
          <a:spcPts val="800"/>
        </a:spcAft>
        <a:buFont typeface="Arial" pitchFamily="34" charset="0"/>
        <a:buNone/>
        <a:defRPr sz="2400" b="0" i="0" kern="1200" cap="all">
          <a:solidFill>
            <a:schemeClr val="tx2"/>
          </a:solidFill>
          <a:latin typeface="Arial"/>
          <a:ea typeface="+mn-ea"/>
          <a:cs typeface="Arial"/>
        </a:defRPr>
      </a:lvl2pPr>
      <a:lvl3pPr marL="0" indent="0" algn="l" defTabSz="1219170" rtl="0" eaLnBrk="1" latinLnBrk="0" hangingPunct="1">
        <a:lnSpc>
          <a:spcPct val="120000"/>
        </a:lnSpc>
        <a:spcBef>
          <a:spcPts val="800"/>
        </a:spcBef>
        <a:buFont typeface="Arial" pitchFamily="34" charset="0"/>
        <a:buNone/>
        <a:defRPr sz="1867" b="0" i="0" kern="1200">
          <a:solidFill>
            <a:schemeClr val="tx2"/>
          </a:solidFill>
          <a:latin typeface="Arial"/>
          <a:ea typeface="+mn-ea"/>
          <a:cs typeface="Arial"/>
        </a:defRPr>
      </a:lvl3pPr>
      <a:lvl4pPr marL="239994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SzPct val="130000"/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479988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719982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239994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SzPct val="130000"/>
        <a:buFont typeface="+mj-lt"/>
        <a:buAutoNum type="arabicPeriod"/>
        <a:defRPr lang="it-IT" sz="2400" kern="1200" baseline="0" dirty="0" smtClean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7pPr>
      <a:lvl8pPr marL="479988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+mj-lt"/>
        <a:buAutoNum type="arabicPeriod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719982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+mj-lt"/>
        <a:buAutoNum type="arabicPeriod"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0" tIns="45720" rIns="91440" bIns="0" rtlCol="0" anchor="t">
            <a:noAutofit/>
          </a:bodyPr>
          <a:lstStyle/>
          <a:p>
            <a:r>
              <a:rPr lang="it-IT" dirty="0" smtClean="0"/>
              <a:t>CLICK TO CHANGE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435709"/>
            <a:ext cx="10972800" cy="452596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Fist </a:t>
            </a:r>
            <a:r>
              <a:rPr lang="it-IT" dirty="0" err="1" smtClean="0"/>
              <a:t>numbered</a:t>
            </a:r>
            <a:r>
              <a:rPr lang="it-IT" smtClean="0"/>
              <a:t> text</a:t>
            </a:r>
            <a:endParaRPr lang="it-IT" dirty="0" smtClean="0"/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32182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24" r:id="rId12"/>
    <p:sldLayoutId id="2147483725" r:id="rId13"/>
    <p:sldLayoutId id="2147483726" r:id="rId14"/>
    <p:sldLayoutId id="2147483727" r:id="rId15"/>
  </p:sldLayoutIdLst>
  <p:hf sldNum="0" hdr="0" ftr="0" dt="0"/>
  <p:txStyles>
    <p:titleStyle>
      <a:lvl1pPr algn="ctr" defTabSz="1219170" rtl="0" eaLnBrk="1" latinLnBrk="0" hangingPunct="1">
        <a:lnSpc>
          <a:spcPct val="80000"/>
        </a:lnSpc>
        <a:spcBef>
          <a:spcPct val="0"/>
        </a:spcBef>
        <a:buNone/>
        <a:defRPr sz="4267" kern="1200">
          <a:solidFill>
            <a:schemeClr val="tx1"/>
          </a:solidFill>
          <a:latin typeface="Arial Black" panose="020B0A04020102020204" pitchFamily="34" charset="0"/>
          <a:ea typeface="+mj-ea"/>
          <a:cs typeface="Arial Black" panose="020B0A04020102020204" pitchFamily="34" charset="0"/>
        </a:defRPr>
      </a:lvl1pPr>
    </p:titleStyle>
    <p:bodyStyle>
      <a:lvl1pPr marL="0" indent="0" algn="l" defTabSz="1219170" rtl="0" eaLnBrk="1" latinLnBrk="0" hangingPunct="1">
        <a:lnSpc>
          <a:spcPct val="100000"/>
        </a:lnSpc>
        <a:spcBef>
          <a:spcPts val="800"/>
        </a:spcBef>
        <a:buFont typeface="Arial" pitchFamily="34" charset="0"/>
        <a:buNone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1219170" rtl="0" eaLnBrk="1" latinLnBrk="0" hangingPunct="1">
        <a:lnSpc>
          <a:spcPct val="100000"/>
        </a:lnSpc>
        <a:spcBef>
          <a:spcPts val="1600"/>
        </a:spcBef>
        <a:spcAft>
          <a:spcPts val="800"/>
        </a:spcAft>
        <a:buFont typeface="Arial" pitchFamily="34" charset="0"/>
        <a:buNone/>
        <a:defRPr sz="2400" b="0" i="0" kern="1200" cap="all">
          <a:solidFill>
            <a:schemeClr val="tx2"/>
          </a:solidFill>
          <a:latin typeface="Arial"/>
          <a:ea typeface="+mn-ea"/>
          <a:cs typeface="Arial"/>
        </a:defRPr>
      </a:lvl2pPr>
      <a:lvl3pPr marL="0" indent="0" algn="l" defTabSz="1219170" rtl="0" eaLnBrk="1" latinLnBrk="0" hangingPunct="1">
        <a:lnSpc>
          <a:spcPct val="120000"/>
        </a:lnSpc>
        <a:spcBef>
          <a:spcPts val="800"/>
        </a:spcBef>
        <a:buFont typeface="Arial" pitchFamily="34" charset="0"/>
        <a:buNone/>
        <a:defRPr sz="1867" b="0" i="0" kern="1200">
          <a:solidFill>
            <a:schemeClr val="tx2"/>
          </a:solidFill>
          <a:latin typeface="Arial"/>
          <a:ea typeface="+mn-ea"/>
          <a:cs typeface="Arial"/>
        </a:defRPr>
      </a:lvl3pPr>
      <a:lvl4pPr marL="239994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SzPct val="130000"/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479988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719982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239994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SzPct val="130000"/>
        <a:buFont typeface="+mj-lt"/>
        <a:buAutoNum type="arabicPeriod"/>
        <a:defRPr lang="it-IT" sz="2400" kern="1200" baseline="0" dirty="0" smtClean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7pPr>
      <a:lvl8pPr marL="479988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+mj-lt"/>
        <a:buAutoNum type="arabicPeriod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719982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+mj-lt"/>
        <a:buAutoNum type="arabicPeriod"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mailto:c.castelli@reply.eu" TargetMode="External"/><Relationship Id="rId1" Type="http://schemas.openxmlformats.org/officeDocument/2006/relationships/slideLayout" Target="../slideLayouts/slideLayout5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1"/>
          <p:cNvSpPr txBox="1">
            <a:spLocks/>
          </p:cNvSpPr>
          <p:nvPr/>
        </p:nvSpPr>
        <p:spPr>
          <a:xfrm>
            <a:off x="911424" y="2198485"/>
            <a:ext cx="10081120" cy="3216228"/>
          </a:xfrm>
          <a:prstGeom prst="rect">
            <a:avLst/>
          </a:prstGeom>
        </p:spPr>
        <p:txBody>
          <a:bodyPr vert="horz" lIns="0" tIns="45720" rIns="91440" bIns="0" rtlCol="0" anchor="b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6000" i="0" u="none" kern="1200" cap="all" spc="-100" dirty="0">
                <a:solidFill>
                  <a:schemeClr val="bg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sz="4400" dirty="0"/>
              <a:t>PRESENTAZIONE </a:t>
            </a:r>
            <a:endParaRPr lang="it-IT" sz="4400" dirty="0" smtClean="0"/>
          </a:p>
          <a:p>
            <a:r>
              <a:rPr lang="it-IT" sz="4400" dirty="0" smtClean="0"/>
              <a:t>DATI aprile 2018</a:t>
            </a:r>
            <a:r>
              <a:rPr lang="it-IT" sz="4400" dirty="0"/>
              <a:t/>
            </a:r>
            <a:br>
              <a:rPr lang="it-IT" sz="4400" dirty="0"/>
            </a:br>
            <a:endParaRPr lang="it-IT" sz="2000" dirty="0" smtClean="0"/>
          </a:p>
          <a:p>
            <a:endParaRPr lang="it-IT" sz="4400" dirty="0" smtClean="0"/>
          </a:p>
          <a:p>
            <a:r>
              <a:rPr lang="it-IT" sz="4400" i="1" dirty="0" smtClean="0"/>
              <a:t>OSSERVATORIO DEGLI INVESTIMENTI PUBBLICITARI </a:t>
            </a:r>
            <a:r>
              <a:rPr lang="it-IT" sz="4400" i="1" dirty="0"/>
              <a:t>SULLA STAMPA</a:t>
            </a:r>
          </a:p>
        </p:txBody>
      </p:sp>
      <p:sp>
        <p:nvSpPr>
          <p:cNvPr id="7" name="Sottotitolo 2"/>
          <p:cNvSpPr>
            <a:spLocks noGrp="1"/>
          </p:cNvSpPr>
          <p:nvPr>
            <p:ph type="subTitle" idx="1"/>
          </p:nvPr>
        </p:nvSpPr>
        <p:spPr>
          <a:xfrm>
            <a:off x="958660" y="5654869"/>
            <a:ext cx="7585612" cy="438427"/>
          </a:xfrm>
        </p:spPr>
        <p:txBody>
          <a:bodyPr/>
          <a:lstStyle/>
          <a:p>
            <a:r>
              <a:rPr lang="it-IT" sz="2000" dirty="0" smtClean="0"/>
              <a:t>Milano, 30 maggio 2018</a:t>
            </a:r>
            <a:endParaRPr lang="it-IT" sz="2000" dirty="0"/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8424" y="373634"/>
            <a:ext cx="3425003" cy="1794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5024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abel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5370763"/>
              </p:ext>
            </p:extLst>
          </p:nvPr>
        </p:nvGraphicFramePr>
        <p:xfrm>
          <a:off x="751297" y="345267"/>
          <a:ext cx="10728000" cy="25035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28000"/>
              </a:tblGrid>
              <a:tr h="708833">
                <a:tc>
                  <a:txBody>
                    <a:bodyPr/>
                    <a:lstStyle/>
                    <a:p>
                      <a:pPr algn="ctr"/>
                      <a:r>
                        <a:rPr lang="de-DE" sz="1800" b="0" i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TESTATE</a:t>
                      </a:r>
                      <a:r>
                        <a:rPr lang="de-DE" sz="1800" b="0" i="0" baseline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 QUOTIDIANE NUOVE</a:t>
                      </a:r>
                    </a:p>
                    <a:p>
                      <a:pPr algn="ctr"/>
                      <a:r>
                        <a:rPr lang="de-DE" sz="1800" b="0" i="0" baseline="0" dirty="0" err="1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Gennaio</a:t>
                      </a:r>
                      <a:r>
                        <a:rPr lang="de-DE" sz="1800" b="0" i="0" baseline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 2017 – Aprile 2018</a:t>
                      </a:r>
                      <a:endParaRPr lang="de-DE" sz="1800" b="0" i="0" dirty="0">
                        <a:solidFill>
                          <a:srgbClr val="FFFFFF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</a:tr>
              <a:tr h="598249">
                <a:tc>
                  <a:txBody>
                    <a:bodyPr/>
                    <a:lstStyle/>
                    <a:p>
                      <a:pPr algn="ctr"/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 Black" panose="020B0A04020102020204" pitchFamily="34" charset="0"/>
                          <a:cs typeface="Arial"/>
                        </a:rPr>
                        <a:t>Nessuna</a:t>
                      </a:r>
                      <a:endParaRPr lang="de-DE" sz="1800" b="1" i="0" dirty="0">
                        <a:solidFill>
                          <a:srgbClr val="000000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</a:tr>
              <a:tr h="598249">
                <a:tc>
                  <a:txBody>
                    <a:bodyPr/>
                    <a:lstStyle/>
                    <a:p>
                      <a:pPr algn="l"/>
                      <a:endParaRPr lang="de-DE" sz="1800" b="0" i="0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98249">
                <a:tc>
                  <a:txBody>
                    <a:bodyPr/>
                    <a:lstStyle/>
                    <a:p>
                      <a:pPr algn="l"/>
                      <a:endParaRPr lang="de-DE" sz="1800" b="0" i="0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0" name="Tabel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7897991"/>
              </p:ext>
            </p:extLst>
          </p:nvPr>
        </p:nvGraphicFramePr>
        <p:xfrm>
          <a:off x="751297" y="3738404"/>
          <a:ext cx="10728000" cy="25140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28000"/>
              </a:tblGrid>
              <a:tr h="719296">
                <a:tc>
                  <a:txBody>
                    <a:bodyPr/>
                    <a:lstStyle/>
                    <a:p>
                      <a:pPr algn="ctr"/>
                      <a:r>
                        <a:rPr lang="de-DE" sz="1800" b="0" i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TESTATE</a:t>
                      </a:r>
                      <a:r>
                        <a:rPr lang="de-DE" sz="1800" b="0" i="0" baseline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 QUOTIDIANE CHIUSE</a:t>
                      </a:r>
                    </a:p>
                    <a:p>
                      <a:pPr algn="ctr"/>
                      <a:r>
                        <a:rPr lang="de-DE" sz="1800" b="0" i="0" baseline="0" dirty="0" err="1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Gennaio</a:t>
                      </a:r>
                      <a:r>
                        <a:rPr lang="de-DE" sz="1800" b="0" i="0" baseline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 2017 – Aprile 2018</a:t>
                      </a:r>
                      <a:endParaRPr lang="de-DE" sz="1800" b="0" i="0" dirty="0">
                        <a:solidFill>
                          <a:srgbClr val="FFFFFF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</a:tr>
              <a:tr h="598249">
                <a:tc>
                  <a:txBody>
                    <a:bodyPr/>
                    <a:lstStyle/>
                    <a:p>
                      <a:pPr algn="ctr"/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 Black" panose="020B0A04020102020204" pitchFamily="34" charset="0"/>
                          <a:cs typeface="Arial"/>
                        </a:rPr>
                        <a:t>Avvisatore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 Black" panose="020B0A04020102020204" pitchFamily="34" charset="0"/>
                          <a:cs typeface="Arial"/>
                        </a:rPr>
                        <a:t> </a:t>
                      </a: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 Black" panose="020B0A04020102020204" pitchFamily="34" charset="0"/>
                          <a:cs typeface="Arial"/>
                        </a:rPr>
                        <a:t>Marittimo</a:t>
                      </a:r>
                      <a:r>
                        <a:rPr lang="de-DE" sz="1800" b="1" i="0" baseline="0" dirty="0" smtClean="0">
                          <a:solidFill>
                            <a:srgbClr val="000000"/>
                          </a:solidFill>
                          <a:latin typeface="Arial Black" panose="020B0A04020102020204" pitchFamily="34" charset="0"/>
                          <a:cs typeface="Arial"/>
                        </a:rPr>
                        <a:t> (</a:t>
                      </a:r>
                      <a:r>
                        <a:rPr lang="de-DE" sz="1800" b="1" i="0" baseline="0" dirty="0" err="1" smtClean="0">
                          <a:solidFill>
                            <a:srgbClr val="000000"/>
                          </a:solidFill>
                          <a:latin typeface="Arial Black" panose="020B0A04020102020204" pitchFamily="34" charset="0"/>
                          <a:cs typeface="Arial"/>
                        </a:rPr>
                        <a:t>Dic</a:t>
                      </a:r>
                      <a:r>
                        <a:rPr lang="de-DE" sz="1800" b="1" i="0" baseline="0" dirty="0" smtClean="0">
                          <a:solidFill>
                            <a:srgbClr val="000000"/>
                          </a:solidFill>
                          <a:latin typeface="Arial Black" panose="020B0A04020102020204" pitchFamily="34" charset="0"/>
                          <a:cs typeface="Arial"/>
                        </a:rPr>
                        <a:t>. 2017)</a:t>
                      </a:r>
                      <a:endParaRPr lang="de-DE" sz="1800" b="1" i="0" dirty="0">
                        <a:solidFill>
                          <a:srgbClr val="000000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</a:tr>
              <a:tr h="598249">
                <a:tc>
                  <a:txBody>
                    <a:bodyPr/>
                    <a:lstStyle/>
                    <a:p>
                      <a:pPr algn="l"/>
                      <a:endParaRPr lang="de-DE" sz="1800" b="0" i="0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98249">
                <a:tc>
                  <a:txBody>
                    <a:bodyPr/>
                    <a:lstStyle/>
                    <a:p>
                      <a:pPr algn="l"/>
                      <a:endParaRPr lang="de-DE" sz="1800" b="0" i="0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56611534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66"/>
          <p:cNvSpPr txBox="1">
            <a:spLocks noChangeArrowheads="1"/>
          </p:cNvSpPr>
          <p:nvPr/>
        </p:nvSpPr>
        <p:spPr bwMode="auto">
          <a:xfrm>
            <a:off x="1524000" y="210543"/>
            <a:ext cx="914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2000" dirty="0">
                <a:latin typeface="Arial Black" panose="020B0A04020102020204" pitchFamily="34" charset="0"/>
                <a:cs typeface="Arial" panose="020B0604020202020204" pitchFamily="34" charset="0"/>
              </a:rPr>
              <a:t>QUOTIDIANI </a:t>
            </a:r>
            <a:r>
              <a:rPr lang="it-IT" altLang="it-IT" sz="20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– Totale Fatturato </a:t>
            </a:r>
            <a:r>
              <a:rPr lang="it-IT" altLang="it-IT" sz="2000" i="1" dirty="0">
                <a:latin typeface="Arial Black" panose="020B0A04020102020204" pitchFamily="34" charset="0"/>
                <a:cs typeface="Arial" panose="020B0604020202020204" pitchFamily="34" charset="0"/>
              </a:rPr>
              <a:t>(per 1.000) e </a:t>
            </a:r>
            <a:r>
              <a:rPr lang="it-IT" altLang="it-IT" sz="20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Spazi</a:t>
            </a:r>
            <a:endParaRPr lang="it-IT" altLang="it-IT" sz="2000" i="1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grpSp>
        <p:nvGrpSpPr>
          <p:cNvPr id="7" name="Gruppo 6"/>
          <p:cNvGrpSpPr/>
          <p:nvPr/>
        </p:nvGrpSpPr>
        <p:grpSpPr>
          <a:xfrm>
            <a:off x="337683" y="737052"/>
            <a:ext cx="11516635" cy="6001188"/>
            <a:chOff x="337683" y="737052"/>
            <a:chExt cx="11516635" cy="6001188"/>
          </a:xfrm>
        </p:grpSpPr>
        <p:sp>
          <p:nvSpPr>
            <p:cNvPr id="9" name="Rettangolo 8"/>
            <p:cNvSpPr/>
            <p:nvPr/>
          </p:nvSpPr>
          <p:spPr bwMode="auto">
            <a:xfrm>
              <a:off x="337683" y="3586463"/>
              <a:ext cx="11507961" cy="273600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rtlCol="0" anchor="ctr">
              <a:spAutoFit/>
            </a:bodyPr>
            <a:lstStyle/>
            <a:p>
              <a:pPr algn="ctr"/>
              <a:endParaRPr lang="en-US"/>
            </a:p>
          </p:txBody>
        </p:sp>
        <p:sp>
          <p:nvSpPr>
            <p:cNvPr id="3" name="Rettangolo 2"/>
            <p:cNvSpPr/>
            <p:nvPr/>
          </p:nvSpPr>
          <p:spPr bwMode="auto">
            <a:xfrm>
              <a:off x="346357" y="745123"/>
              <a:ext cx="11507961" cy="2736000"/>
            </a:xfrm>
            <a:prstGeom prst="rect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rtlCol="0" anchor="ctr">
              <a:spAutoFit/>
            </a:bodyPr>
            <a:lstStyle/>
            <a:p>
              <a:pPr algn="ctr"/>
              <a:endParaRPr lang="en-US"/>
            </a:p>
          </p:txBody>
        </p:sp>
        <p:sp>
          <p:nvSpPr>
            <p:cNvPr id="10" name="CasellaDiTesto 9"/>
            <p:cNvSpPr txBox="1"/>
            <p:nvPr/>
          </p:nvSpPr>
          <p:spPr>
            <a:xfrm>
              <a:off x="9338683" y="737052"/>
              <a:ext cx="2506961" cy="307777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err="1" smtClean="0">
                  <a:solidFill>
                    <a:schemeClr val="bg1"/>
                  </a:solidFill>
                </a:rPr>
                <a:t>Totale</a:t>
              </a:r>
              <a:r>
                <a:rPr lang="en-US" sz="1400" dirty="0" smtClean="0">
                  <a:solidFill>
                    <a:schemeClr val="bg1"/>
                  </a:solidFill>
                </a:rPr>
                <a:t> </a:t>
              </a:r>
              <a:r>
                <a:rPr lang="en-US" sz="1400" dirty="0" err="1" smtClean="0">
                  <a:solidFill>
                    <a:schemeClr val="bg1"/>
                  </a:solidFill>
                </a:rPr>
                <a:t>Fatturato</a:t>
              </a:r>
              <a:endParaRPr 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11" name="CasellaDiTesto 10"/>
            <p:cNvSpPr txBox="1"/>
            <p:nvPr/>
          </p:nvSpPr>
          <p:spPr>
            <a:xfrm>
              <a:off x="9338682" y="3586056"/>
              <a:ext cx="2506961" cy="307777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err="1" smtClean="0">
                  <a:solidFill>
                    <a:schemeClr val="bg1"/>
                  </a:solidFill>
                </a:rPr>
                <a:t>Totale</a:t>
              </a:r>
              <a:r>
                <a:rPr lang="en-US" sz="1400" dirty="0" smtClean="0">
                  <a:solidFill>
                    <a:schemeClr val="bg1"/>
                  </a:solidFill>
                </a:rPr>
                <a:t> </a:t>
              </a:r>
              <a:r>
                <a:rPr lang="en-US" sz="1400" dirty="0" err="1" smtClean="0">
                  <a:solidFill>
                    <a:schemeClr val="bg1"/>
                  </a:solidFill>
                </a:rPr>
                <a:t>Spazi</a:t>
              </a:r>
              <a:endParaRPr 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17" name="CasellaDiTesto 16"/>
            <p:cNvSpPr txBox="1"/>
            <p:nvPr/>
          </p:nvSpPr>
          <p:spPr>
            <a:xfrm>
              <a:off x="1348036" y="3828211"/>
              <a:ext cx="648000" cy="292388"/>
            </a:xfrm>
            <a:prstGeom prst="rect">
              <a:avLst/>
            </a:prstGeom>
            <a:solidFill>
              <a:srgbClr val="C000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00" dirty="0" smtClean="0">
                  <a:solidFill>
                    <a:schemeClr val="bg1"/>
                  </a:solidFill>
                </a:rPr>
                <a:t>-0,9%</a:t>
              </a:r>
              <a:endParaRPr lang="en-US" sz="1300" dirty="0">
                <a:solidFill>
                  <a:schemeClr val="bg1"/>
                </a:solidFill>
              </a:endParaRPr>
            </a:p>
          </p:txBody>
        </p:sp>
        <p:sp>
          <p:nvSpPr>
            <p:cNvPr id="2" name="CasellaDiTesto 1"/>
            <p:cNvSpPr txBox="1"/>
            <p:nvPr/>
          </p:nvSpPr>
          <p:spPr>
            <a:xfrm>
              <a:off x="1259098" y="898635"/>
              <a:ext cx="648000" cy="292388"/>
            </a:xfrm>
            <a:prstGeom prst="rect">
              <a:avLst/>
            </a:prstGeom>
            <a:solidFill>
              <a:srgbClr val="C000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00" dirty="0" smtClean="0">
                  <a:solidFill>
                    <a:schemeClr val="bg1"/>
                  </a:solidFill>
                </a:rPr>
                <a:t>-7,6%</a:t>
              </a:r>
              <a:endParaRPr lang="en-US" sz="1300" dirty="0">
                <a:solidFill>
                  <a:schemeClr val="bg1"/>
                </a:solidFill>
              </a:endParaRPr>
            </a:p>
          </p:txBody>
        </p:sp>
        <p:grpSp>
          <p:nvGrpSpPr>
            <p:cNvPr id="21" name="Gruppo 20"/>
            <p:cNvGrpSpPr/>
            <p:nvPr/>
          </p:nvGrpSpPr>
          <p:grpSpPr>
            <a:xfrm>
              <a:off x="8010872" y="6476630"/>
              <a:ext cx="2902344" cy="261610"/>
              <a:chOff x="7968208" y="6476630"/>
              <a:chExt cx="2902344" cy="261610"/>
            </a:xfrm>
          </p:grpSpPr>
          <p:sp>
            <p:nvSpPr>
              <p:cNvPr id="12" name="CasellaDiTesto 11"/>
              <p:cNvSpPr txBox="1"/>
              <p:nvPr/>
            </p:nvSpPr>
            <p:spPr>
              <a:xfrm>
                <a:off x="8289384" y="6476630"/>
                <a:ext cx="497200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2017 </a:t>
                </a:r>
                <a:endParaRPr lang="en-US" dirty="0"/>
              </a:p>
            </p:txBody>
          </p:sp>
          <p:sp>
            <p:nvSpPr>
              <p:cNvPr id="13" name="Rettangolo 12"/>
              <p:cNvSpPr/>
              <p:nvPr/>
            </p:nvSpPr>
            <p:spPr bwMode="auto">
              <a:xfrm>
                <a:off x="7968208" y="6525557"/>
                <a:ext cx="288032" cy="163757"/>
              </a:xfrm>
              <a:prstGeom prst="rect">
                <a:avLst/>
              </a:prstGeom>
              <a:solidFill>
                <a:srgbClr val="576B8A"/>
              </a:solidFill>
              <a:ln w="28575">
                <a:solidFill>
                  <a:srgbClr val="576B8A"/>
                </a:solidFill>
                <a:round/>
                <a:headEnd/>
                <a:tailEnd/>
              </a:ln>
            </p:spPr>
            <p:txBody>
              <a:bodyPr rtlCol="0" anchor="ctr">
                <a:sp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4" name="CasellaDiTesto 13"/>
              <p:cNvSpPr txBox="1"/>
              <p:nvPr/>
            </p:nvSpPr>
            <p:spPr>
              <a:xfrm>
                <a:off x="9305880" y="6476630"/>
                <a:ext cx="497200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2018 </a:t>
                </a:r>
                <a:endParaRPr lang="en-US" dirty="0"/>
              </a:p>
            </p:txBody>
          </p:sp>
          <p:sp>
            <p:nvSpPr>
              <p:cNvPr id="15" name="Rettangolo 14"/>
              <p:cNvSpPr/>
              <p:nvPr/>
            </p:nvSpPr>
            <p:spPr bwMode="auto">
              <a:xfrm>
                <a:off x="9002608" y="6525557"/>
                <a:ext cx="288032" cy="163757"/>
              </a:xfrm>
              <a:prstGeom prst="rect">
                <a:avLst/>
              </a:prstGeom>
              <a:solidFill>
                <a:srgbClr val="FFB400"/>
              </a:solidFill>
              <a:ln w="28575">
                <a:solidFill>
                  <a:srgbClr val="FFB400"/>
                </a:solidFill>
                <a:round/>
                <a:headEnd/>
                <a:tailEnd/>
              </a:ln>
            </p:spPr>
            <p:txBody>
              <a:bodyPr rtlCol="0" anchor="ctr">
                <a:sp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9" name="CasellaDiTesto 18"/>
              <p:cNvSpPr txBox="1"/>
              <p:nvPr/>
            </p:nvSpPr>
            <p:spPr>
              <a:xfrm>
                <a:off x="10222552" y="6479758"/>
                <a:ext cx="648000" cy="2520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Diff % </a:t>
                </a:r>
                <a:endParaRPr lang="en-US" dirty="0"/>
              </a:p>
            </p:txBody>
          </p:sp>
          <p:sp>
            <p:nvSpPr>
              <p:cNvPr id="20" name="Rettangolo 19"/>
              <p:cNvSpPr/>
              <p:nvPr/>
            </p:nvSpPr>
            <p:spPr bwMode="auto">
              <a:xfrm>
                <a:off x="9912424" y="6528685"/>
                <a:ext cx="288032" cy="163757"/>
              </a:xfrm>
              <a:prstGeom prst="rect">
                <a:avLst/>
              </a:prstGeom>
              <a:solidFill>
                <a:srgbClr val="C00000"/>
              </a:solidFill>
              <a:ln w="28575">
                <a:solidFill>
                  <a:srgbClr val="C00000"/>
                </a:solidFill>
                <a:round/>
                <a:headEnd/>
                <a:tailEnd/>
              </a:ln>
            </p:spPr>
            <p:txBody>
              <a:bodyPr rtlCol="0" anchor="ctr">
                <a:spAutoFit/>
              </a:bodyPr>
              <a:lstStyle/>
              <a:p>
                <a:pPr algn="ctr"/>
                <a:endParaRPr lang="en-US"/>
              </a:p>
            </p:txBody>
          </p:sp>
        </p:grpSp>
        <p:sp>
          <p:nvSpPr>
            <p:cNvPr id="24" name="CasellaDiTesto 23"/>
            <p:cNvSpPr txBox="1"/>
            <p:nvPr/>
          </p:nvSpPr>
          <p:spPr>
            <a:xfrm>
              <a:off x="2114865" y="898635"/>
              <a:ext cx="648000" cy="292388"/>
            </a:xfrm>
            <a:prstGeom prst="rect">
              <a:avLst/>
            </a:prstGeom>
            <a:solidFill>
              <a:srgbClr val="C000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00" dirty="0" smtClean="0">
                  <a:solidFill>
                    <a:schemeClr val="bg1"/>
                  </a:solidFill>
                </a:rPr>
                <a:t>-9,2%</a:t>
              </a:r>
              <a:endParaRPr lang="en-US" sz="1300" dirty="0">
                <a:solidFill>
                  <a:schemeClr val="bg1"/>
                </a:solidFill>
              </a:endParaRPr>
            </a:p>
          </p:txBody>
        </p:sp>
        <p:sp>
          <p:nvSpPr>
            <p:cNvPr id="25" name="CasellaDiTesto 24"/>
            <p:cNvSpPr txBox="1"/>
            <p:nvPr/>
          </p:nvSpPr>
          <p:spPr>
            <a:xfrm>
              <a:off x="2179859" y="3828211"/>
              <a:ext cx="648000" cy="292388"/>
            </a:xfrm>
            <a:prstGeom prst="rect">
              <a:avLst/>
            </a:prstGeom>
            <a:solidFill>
              <a:srgbClr val="C000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00" dirty="0" smtClean="0">
                  <a:solidFill>
                    <a:schemeClr val="bg1"/>
                  </a:solidFill>
                </a:rPr>
                <a:t>-4,1%</a:t>
              </a:r>
              <a:endParaRPr lang="en-US" sz="1300" dirty="0">
                <a:solidFill>
                  <a:schemeClr val="bg1"/>
                </a:solidFill>
              </a:endParaRPr>
            </a:p>
          </p:txBody>
        </p:sp>
        <p:sp>
          <p:nvSpPr>
            <p:cNvPr id="23" name="CasellaDiTesto 22"/>
            <p:cNvSpPr txBox="1"/>
            <p:nvPr/>
          </p:nvSpPr>
          <p:spPr>
            <a:xfrm>
              <a:off x="2946726" y="904364"/>
              <a:ext cx="720008" cy="292388"/>
            </a:xfrm>
            <a:prstGeom prst="rect">
              <a:avLst/>
            </a:prstGeom>
            <a:solidFill>
              <a:srgbClr val="C000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00" dirty="0" smtClean="0">
                  <a:solidFill>
                    <a:schemeClr val="bg1"/>
                  </a:solidFill>
                </a:rPr>
                <a:t>-10,0%</a:t>
              </a:r>
              <a:endParaRPr lang="en-US" sz="1300" dirty="0">
                <a:solidFill>
                  <a:schemeClr val="bg1"/>
                </a:solidFill>
              </a:endParaRPr>
            </a:p>
          </p:txBody>
        </p:sp>
        <p:sp>
          <p:nvSpPr>
            <p:cNvPr id="29" name="CasellaDiTesto 28"/>
            <p:cNvSpPr txBox="1"/>
            <p:nvPr/>
          </p:nvSpPr>
          <p:spPr>
            <a:xfrm>
              <a:off x="3044454" y="3827664"/>
              <a:ext cx="648000" cy="292388"/>
            </a:xfrm>
            <a:prstGeom prst="rect">
              <a:avLst/>
            </a:prstGeom>
            <a:solidFill>
              <a:srgbClr val="C000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00" dirty="0" smtClean="0">
                  <a:solidFill>
                    <a:schemeClr val="bg1"/>
                  </a:solidFill>
                </a:rPr>
                <a:t>-0,3%</a:t>
              </a:r>
              <a:endParaRPr lang="en-US" sz="1300" dirty="0">
                <a:solidFill>
                  <a:schemeClr val="bg1"/>
                </a:solidFill>
              </a:endParaRPr>
            </a:p>
          </p:txBody>
        </p:sp>
        <p:graphicFrame>
          <p:nvGraphicFramePr>
            <p:cNvPr id="27" name="Grafico 26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8666090"/>
                </p:ext>
              </p:extLst>
            </p:nvPr>
          </p:nvGraphicFramePr>
          <p:xfrm>
            <a:off x="479702" y="1234922"/>
            <a:ext cx="11173969" cy="219696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28" name="CasellaDiTesto 27"/>
            <p:cNvSpPr txBox="1"/>
            <p:nvPr/>
          </p:nvSpPr>
          <p:spPr>
            <a:xfrm>
              <a:off x="3839930" y="904364"/>
              <a:ext cx="648000" cy="292388"/>
            </a:xfrm>
            <a:prstGeom prst="rect">
              <a:avLst/>
            </a:prstGeom>
            <a:solidFill>
              <a:srgbClr val="C000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00" dirty="0" smtClean="0">
                  <a:solidFill>
                    <a:schemeClr val="bg1"/>
                  </a:solidFill>
                </a:rPr>
                <a:t>-3,7%</a:t>
              </a:r>
              <a:endParaRPr lang="en-US" sz="1300" dirty="0">
                <a:solidFill>
                  <a:schemeClr val="bg1"/>
                </a:solidFill>
              </a:endParaRPr>
            </a:p>
          </p:txBody>
        </p:sp>
        <p:graphicFrame>
          <p:nvGraphicFramePr>
            <p:cNvPr id="30" name="Grafico 29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526185733"/>
                </p:ext>
              </p:extLst>
            </p:nvPr>
          </p:nvGraphicFramePr>
          <p:xfrm>
            <a:off x="479701" y="4120052"/>
            <a:ext cx="11173969" cy="217128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31" name="CasellaDiTesto 30"/>
            <p:cNvSpPr txBox="1"/>
            <p:nvPr/>
          </p:nvSpPr>
          <p:spPr>
            <a:xfrm>
              <a:off x="3904283" y="3827664"/>
              <a:ext cx="648000" cy="292388"/>
            </a:xfrm>
            <a:prstGeom prst="rect">
              <a:avLst/>
            </a:prstGeom>
            <a:solidFill>
              <a:srgbClr val="C000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00" dirty="0" smtClean="0">
                  <a:solidFill>
                    <a:schemeClr val="bg1"/>
                  </a:solidFill>
                </a:rPr>
                <a:t>0,3%</a:t>
              </a:r>
              <a:endParaRPr lang="en-US" sz="13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24893522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66"/>
          <p:cNvSpPr txBox="1">
            <a:spLocks noChangeArrowheads="1"/>
          </p:cNvSpPr>
          <p:nvPr/>
        </p:nvSpPr>
        <p:spPr bwMode="auto">
          <a:xfrm>
            <a:off x="1523999" y="210543"/>
            <a:ext cx="914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2000" dirty="0">
                <a:latin typeface="Arial Black" panose="020B0A04020102020204" pitchFamily="34" charset="0"/>
                <a:cs typeface="Arial" panose="020B0604020202020204" pitchFamily="34" charset="0"/>
              </a:rPr>
              <a:t>QUOTIDIANI </a:t>
            </a:r>
            <a:r>
              <a:rPr lang="it-IT" altLang="it-IT" sz="20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– Totale Fatturato </a:t>
            </a:r>
            <a:r>
              <a:rPr lang="it-IT" altLang="it-IT" sz="2000" i="1" dirty="0">
                <a:latin typeface="Arial Black" panose="020B0A04020102020204" pitchFamily="34" charset="0"/>
                <a:cs typeface="Arial" panose="020B0604020202020204" pitchFamily="34" charset="0"/>
              </a:rPr>
              <a:t>(per 1.000) e Spazi</a:t>
            </a:r>
            <a:r>
              <a:rPr lang="it-IT" altLang="it-IT" sz="2000" dirty="0"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it-IT" altLang="it-IT" sz="20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2018</a:t>
            </a:r>
            <a:endParaRPr lang="it-IT" altLang="it-IT" sz="2000" i="1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Group 1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4317329"/>
              </p:ext>
            </p:extLst>
          </p:nvPr>
        </p:nvGraphicFramePr>
        <p:xfrm>
          <a:off x="3017659" y="1556792"/>
          <a:ext cx="6156682" cy="3089172"/>
        </p:xfrm>
        <a:graphic>
          <a:graphicData uri="http://schemas.openxmlformats.org/drawingml/2006/table">
            <a:tbl>
              <a:tblPr/>
              <a:tblGrid>
                <a:gridCol w="1856145"/>
                <a:gridCol w="833700"/>
                <a:gridCol w="833700"/>
                <a:gridCol w="833700"/>
                <a:gridCol w="833700"/>
                <a:gridCol w="965737"/>
              </a:tblGrid>
              <a:tr h="78759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Testate</a:t>
                      </a:r>
                    </a:p>
                  </a:txBody>
                  <a:tcPr marL="91454" marR="91454" marT="45726" marB="4572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kern="1200" dirty="0" err="1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Gen</a:t>
                      </a:r>
                      <a:endParaRPr lang="it-IT" sz="1400" b="1" i="0" u="none" strike="noStrike" kern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kern="1200" dirty="0" err="1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Feb</a:t>
                      </a:r>
                      <a:endParaRPr lang="it-IT" sz="1400" b="1" i="0" u="none" strike="noStrike" kern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Mar</a:t>
                      </a:r>
                      <a:endParaRPr lang="it-IT" sz="1400" b="1" i="0" u="none" strike="noStrike" kern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kern="1200" dirty="0" err="1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Apr</a:t>
                      </a:r>
                      <a:endParaRPr lang="it-IT" sz="1400" b="1" i="0" u="none" strike="noStrike" kern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kern="1200" dirty="0" err="1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Prog</a:t>
                      </a:r>
                      <a:r>
                        <a:rPr lang="it-IT" sz="14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kern="1200" dirty="0" err="1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Apr</a:t>
                      </a:r>
                      <a:endParaRPr lang="it-IT" sz="1400" b="1" i="0" u="none" strike="noStrike" kern="1200" dirty="0" smtClean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2018</a:t>
                      </a:r>
                      <a:endParaRPr lang="it-IT" sz="1400" b="1" i="0" u="none" strike="noStrike" kern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26" marB="45726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859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Quotidiani</a:t>
                      </a:r>
                    </a:p>
                  </a:txBody>
                  <a:tcPr marL="91454" marR="91454" marT="45726" marB="4572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 smtClean="0">
                          <a:effectLst/>
                          <a:latin typeface="Arial" panose="020B0604020202020204" pitchFamily="34" charset="0"/>
                        </a:rPr>
                        <a:t>37.162</a:t>
                      </a:r>
                      <a:endParaRPr lang="it-IT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 smtClean="0">
                          <a:effectLst/>
                          <a:latin typeface="Arial" panose="020B0604020202020204" pitchFamily="34" charset="0"/>
                        </a:rPr>
                        <a:t>40.946</a:t>
                      </a:r>
                      <a:endParaRPr lang="it-IT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 smtClean="0">
                          <a:effectLst/>
                          <a:latin typeface="Arial" panose="020B0604020202020204" pitchFamily="34" charset="0"/>
                        </a:rPr>
                        <a:t>52.031</a:t>
                      </a:r>
                      <a:endParaRPr lang="it-IT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 smtClean="0">
                          <a:effectLst/>
                          <a:latin typeface="Arial" panose="020B0604020202020204" pitchFamily="34" charset="0"/>
                        </a:rPr>
                        <a:t>46.617</a:t>
                      </a:r>
                      <a:endParaRPr lang="it-IT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 smtClean="0">
                          <a:effectLst/>
                          <a:latin typeface="Arial" panose="020B0604020202020204" pitchFamily="34" charset="0"/>
                        </a:rPr>
                        <a:t>176.755</a:t>
                      </a:r>
                      <a:endParaRPr lang="it-IT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52360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26" marB="4572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-7,6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r>
                        <a:rPr lang="it-IT" sz="14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9,2</a:t>
                      </a:r>
                      <a:endParaRPr lang="it-IT" sz="14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-10,0</a:t>
                      </a:r>
                      <a:endParaRPr lang="it-IT" sz="14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-3,7</a:t>
                      </a:r>
                      <a:endParaRPr lang="it-IT" sz="14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 dirty="0" smtClean="0">
                          <a:effectLst/>
                          <a:latin typeface="Arial" panose="020B0604020202020204" pitchFamily="34" charset="0"/>
                        </a:rPr>
                        <a:t>-7,7</a:t>
                      </a:r>
                      <a:endParaRPr lang="it-IT" sz="1400" b="1" i="1" u="sng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55859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Spazi Quotidiani</a:t>
                      </a:r>
                    </a:p>
                  </a:txBody>
                  <a:tcPr marL="91454" marR="91454" marT="45726" marB="4572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effectLst/>
                          <a:latin typeface="Arial" panose="020B0604020202020204" pitchFamily="34" charset="0"/>
                        </a:rPr>
                        <a:t>27.406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 smtClean="0">
                          <a:effectLst/>
                          <a:latin typeface="Arial" panose="020B0604020202020204" pitchFamily="34" charset="0"/>
                        </a:rPr>
                        <a:t>28.702</a:t>
                      </a:r>
                      <a:endParaRPr lang="it-IT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 smtClean="0">
                          <a:effectLst/>
                          <a:latin typeface="Arial" panose="020B0604020202020204" pitchFamily="34" charset="0"/>
                        </a:rPr>
                        <a:t>36.308</a:t>
                      </a:r>
                      <a:endParaRPr lang="it-IT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 smtClean="0">
                          <a:effectLst/>
                          <a:latin typeface="Arial" panose="020B0604020202020204" pitchFamily="34" charset="0"/>
                        </a:rPr>
                        <a:t>34.534</a:t>
                      </a:r>
                      <a:endParaRPr lang="it-IT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 smtClean="0">
                          <a:effectLst/>
                          <a:latin typeface="Arial" panose="020B0604020202020204" pitchFamily="34" charset="0"/>
                        </a:rPr>
                        <a:t>126.951</a:t>
                      </a:r>
                      <a:endParaRPr lang="it-IT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52360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26" marB="4572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-0,9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r>
                        <a:rPr lang="it-IT" sz="14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4,1</a:t>
                      </a:r>
                      <a:endParaRPr lang="it-IT" sz="14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-0,3</a:t>
                      </a:r>
                      <a:endParaRPr lang="it-IT" sz="14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0,3</a:t>
                      </a:r>
                      <a:endParaRPr lang="it-IT" sz="14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 dirty="0" smtClean="0">
                          <a:effectLst/>
                          <a:latin typeface="Arial" panose="020B0604020202020204" pitchFamily="34" charset="0"/>
                        </a:rPr>
                        <a:t>-1,2</a:t>
                      </a:r>
                      <a:endParaRPr lang="it-IT" sz="1400" b="1" i="1" u="sng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94344716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66"/>
          <p:cNvSpPr txBox="1">
            <a:spLocks noChangeArrowheads="1"/>
          </p:cNvSpPr>
          <p:nvPr/>
        </p:nvSpPr>
        <p:spPr bwMode="auto">
          <a:xfrm>
            <a:off x="1524000" y="210543"/>
            <a:ext cx="914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2000" dirty="0">
                <a:latin typeface="Arial Black" panose="020B0A04020102020204" pitchFamily="34" charset="0"/>
                <a:cs typeface="Arial" panose="020B0604020202020204" pitchFamily="34" charset="0"/>
              </a:rPr>
              <a:t>QUOTIDIANI - </a:t>
            </a:r>
            <a:r>
              <a:rPr lang="it-IT" altLang="it-IT" sz="2000" i="1" dirty="0">
                <a:latin typeface="Arial Black" panose="020B0A04020102020204" pitchFamily="34" charset="0"/>
                <a:cs typeface="Arial" panose="020B0604020202020204" pitchFamily="34" charset="0"/>
              </a:rPr>
              <a:t>Fatturato (per 1.000) e Spazi</a:t>
            </a:r>
            <a:r>
              <a:rPr lang="it-IT" altLang="it-IT" sz="2000" dirty="0"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it-IT" altLang="it-IT" sz="20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2018</a:t>
            </a:r>
            <a:endParaRPr lang="it-IT" altLang="it-IT" sz="2000" i="1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Group 1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7304073"/>
              </p:ext>
            </p:extLst>
          </p:nvPr>
        </p:nvGraphicFramePr>
        <p:xfrm>
          <a:off x="2882644" y="1220404"/>
          <a:ext cx="6426713" cy="4803636"/>
        </p:xfrm>
        <a:graphic>
          <a:graphicData uri="http://schemas.openxmlformats.org/drawingml/2006/table">
            <a:tbl>
              <a:tblPr/>
              <a:tblGrid>
                <a:gridCol w="1762163"/>
                <a:gridCol w="932910"/>
                <a:gridCol w="932910"/>
                <a:gridCol w="932910"/>
                <a:gridCol w="932910"/>
                <a:gridCol w="932910"/>
              </a:tblGrid>
              <a:tr h="7920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Testate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</a:t>
                      </a: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b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</a:t>
                      </a: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93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</a:t>
                      </a:r>
                      <a:r>
                        <a:rPr kumimoji="0" lang="it-IT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</a:t>
                      </a: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Nazionale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effectLst/>
                          <a:latin typeface="Arial" panose="020B0604020202020204" pitchFamily="34" charset="0"/>
                        </a:rPr>
                        <a:t>12.281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15.621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23.510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20.919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72.332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4109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-12,7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-12,7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-12,1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6,4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-7,7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493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Spazi </a:t>
                      </a:r>
                      <a:r>
                        <a:rPr kumimoji="0" lang="it-IT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</a:t>
                      </a: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Nazionale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4.670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5.094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7.854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7.829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25.446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4109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-6,3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22,0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12383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sng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3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</a:t>
                      </a:r>
                      <a:r>
                        <a:rPr kumimoji="0" lang="it-IT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</a:t>
                      </a: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Locale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12.561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13.364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16.318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15.133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57.376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4109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-4,9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-4,7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493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Spazi </a:t>
                      </a:r>
                      <a:r>
                        <a:rPr kumimoji="0" lang="it-IT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</a:t>
                      </a: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Locale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20.507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21.317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26.213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24.560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92.597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4109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0,6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-4,1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36578092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66"/>
          <p:cNvSpPr txBox="1">
            <a:spLocks noChangeArrowheads="1"/>
          </p:cNvSpPr>
          <p:nvPr/>
        </p:nvSpPr>
        <p:spPr bwMode="auto">
          <a:xfrm>
            <a:off x="1524000" y="210543"/>
            <a:ext cx="914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2000" dirty="0">
                <a:latin typeface="Arial Black" panose="020B0A04020102020204" pitchFamily="34" charset="0"/>
                <a:cs typeface="Arial" panose="020B0604020202020204" pitchFamily="34" charset="0"/>
              </a:rPr>
              <a:t>QUOTIDIANI - </a:t>
            </a:r>
            <a:r>
              <a:rPr lang="it-IT" altLang="it-IT" sz="2000" i="1" dirty="0">
                <a:latin typeface="Arial Black" panose="020B0A04020102020204" pitchFamily="34" charset="0"/>
                <a:cs typeface="Arial" panose="020B0604020202020204" pitchFamily="34" charset="0"/>
              </a:rPr>
              <a:t>Fatturato (per 1.000) e Spazi</a:t>
            </a:r>
            <a:r>
              <a:rPr lang="it-IT" altLang="it-IT" sz="2000" dirty="0"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it-IT" altLang="it-IT" sz="20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2018</a:t>
            </a:r>
            <a:endParaRPr lang="it-IT" altLang="it-IT" sz="2000" i="1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9" name="Group 1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4189963"/>
              </p:ext>
            </p:extLst>
          </p:nvPr>
        </p:nvGraphicFramePr>
        <p:xfrm>
          <a:off x="2432594" y="764704"/>
          <a:ext cx="7326812" cy="5619945"/>
        </p:xfrm>
        <a:graphic>
          <a:graphicData uri="http://schemas.openxmlformats.org/drawingml/2006/table">
            <a:tbl>
              <a:tblPr/>
              <a:tblGrid>
                <a:gridCol w="2854342"/>
                <a:gridCol w="894494"/>
                <a:gridCol w="894494"/>
                <a:gridCol w="894494"/>
                <a:gridCol w="894494"/>
                <a:gridCol w="894494"/>
              </a:tblGrid>
              <a:tr h="678293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kern="12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Testate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</a:t>
                      </a: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b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</a:t>
                      </a: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</a:tr>
              <a:tr h="1267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8941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</a:t>
                      </a:r>
                      <a:r>
                        <a:rPr kumimoji="0" lang="it-IT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Classified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effectLst/>
                          <a:latin typeface="Arial" panose="020B0604020202020204" pitchFamily="34" charset="0"/>
                        </a:rPr>
                        <a:t>5.226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4.599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4.917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3.978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18.719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2817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-9,6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-4,6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41283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Spazi </a:t>
                      </a:r>
                      <a:r>
                        <a:rPr kumimoji="0" lang="it-IT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Classified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858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810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876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752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3.295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2817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-19,8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-13,7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-14,4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-17,2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-16,4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16907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sng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402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Legale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4.763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4.855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4.930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4.239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18.787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2817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-10,1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-19,7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-25,7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-27,8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-21,2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41283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Spazi Legale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1.067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1.094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1.005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999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4.165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36336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-7,5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3,4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-16,1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-16,4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-9,6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16907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sng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402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Finanziaria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2.330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2.507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2.356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2.347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9.541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2817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5,6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5,3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-9,0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0,9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4530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Spazi Finanziaria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305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387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361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395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1.448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2817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2,5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-7,6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24,9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59632444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1524000" y="44624"/>
            <a:ext cx="9144000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2000" dirty="0">
                <a:latin typeface="Arial Black" panose="020B0A04020102020204" pitchFamily="34" charset="0"/>
                <a:cs typeface="Arial" panose="020B0604020202020204" pitchFamily="34" charset="0"/>
              </a:rPr>
              <a:t>QUOTIDIANI – </a:t>
            </a:r>
            <a:r>
              <a:rPr lang="it-IT" altLang="it-IT" sz="2000" i="1" dirty="0">
                <a:latin typeface="Arial Black" panose="020B0A04020102020204" pitchFamily="34" charset="0"/>
                <a:cs typeface="Arial" panose="020B0604020202020204" pitchFamily="34" charset="0"/>
              </a:rPr>
              <a:t>Peso % del Fatturato e degli Spazi </a:t>
            </a:r>
          </a:p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2000" i="1" dirty="0">
                <a:latin typeface="Arial Black" panose="020B0A04020102020204" pitchFamily="34" charset="0"/>
                <a:cs typeface="Arial" panose="020B0604020202020204" pitchFamily="34" charset="0"/>
              </a:rPr>
              <a:t>Progressivo </a:t>
            </a:r>
            <a:r>
              <a:rPr lang="it-IT" altLang="it-IT" sz="20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ad Aprile</a:t>
            </a:r>
            <a:endParaRPr lang="it-IT" altLang="it-IT" sz="2000" i="1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Tabel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4131848"/>
              </p:ext>
            </p:extLst>
          </p:nvPr>
        </p:nvGraphicFramePr>
        <p:xfrm>
          <a:off x="814341" y="1448644"/>
          <a:ext cx="10563318" cy="4283637"/>
        </p:xfrm>
        <a:graphic>
          <a:graphicData uri="http://schemas.openxmlformats.org/drawingml/2006/table">
            <a:tbl>
              <a:tblPr/>
              <a:tblGrid>
                <a:gridCol w="1217612"/>
                <a:gridCol w="1721223"/>
                <a:gridCol w="1438836"/>
                <a:gridCol w="1371600"/>
                <a:gridCol w="282388"/>
                <a:gridCol w="1788459"/>
                <a:gridCol w="1398494"/>
                <a:gridCol w="1344706"/>
              </a:tblGrid>
              <a:tr h="1254215">
                <a:tc>
                  <a:txBody>
                    <a:bodyPr/>
                    <a:lstStyle/>
                    <a:p>
                      <a:pPr algn="l" fontAlgn="b"/>
                      <a:endParaRPr lang="it-IT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Netto progressivo ad Aprile</a:t>
                      </a:r>
                      <a:endParaRPr lang="it-IT" sz="1400" b="1" i="0" u="none" strike="noStrike" baseline="0" dirty="0" smtClean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fontAlgn="b"/>
                      <a:r>
                        <a:rPr lang="it-IT" sz="14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  <a:r>
                        <a:rPr lang="it-IT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it-IT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it-IT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(per 1.000</a:t>
                      </a:r>
                      <a:r>
                        <a:rPr lang="it-IT" sz="12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10800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Peso % progressivo</a:t>
                      </a:r>
                      <a:r>
                        <a:rPr lang="it-IT" sz="14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ad Aprile</a:t>
                      </a:r>
                    </a:p>
                    <a:p>
                      <a:pPr algn="ctr" fontAlgn="b"/>
                      <a:r>
                        <a:rPr lang="it-IT" sz="14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10800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Peso %  progressivo</a:t>
                      </a:r>
                      <a:r>
                        <a:rPr lang="it-IT" sz="14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ad Aprile</a:t>
                      </a:r>
                    </a:p>
                    <a:p>
                      <a:pPr algn="ctr" fontAlgn="b"/>
                      <a:r>
                        <a:rPr lang="it-IT" sz="14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  <a:endParaRPr lang="it-IT" sz="14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108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it-IT" sz="16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108000" anchor="b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Spazi </a:t>
                      </a:r>
                    </a:p>
                    <a:p>
                      <a:pPr algn="ctr" fontAlgn="b"/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progressivi ad </a:t>
                      </a:r>
                    </a:p>
                    <a:p>
                      <a:pPr algn="ctr" fontAlgn="b"/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Aprile</a:t>
                      </a:r>
                    </a:p>
                    <a:p>
                      <a:pPr algn="ctr" fontAlgn="b"/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  <a:endParaRPr lang="it-IT" sz="14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10800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Peso % progressivo</a:t>
                      </a:r>
                      <a:r>
                        <a:rPr lang="it-IT" sz="14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ad Aprile</a:t>
                      </a:r>
                    </a:p>
                    <a:p>
                      <a:pPr algn="ctr" fontAlgn="b"/>
                      <a:r>
                        <a:rPr lang="it-IT" sz="14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10800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Peso %  progressivo</a:t>
                      </a:r>
                      <a:r>
                        <a:rPr lang="it-IT" sz="14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ad Aprile</a:t>
                      </a:r>
                    </a:p>
                    <a:p>
                      <a:pPr algn="ctr" fontAlgn="b"/>
                      <a:r>
                        <a:rPr lang="it-IT" sz="14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  <a:endParaRPr lang="it-IT" sz="14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108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6F90"/>
                    </a:solidFill>
                  </a:tcPr>
                </a:tc>
              </a:tr>
              <a:tr h="134470">
                <a:tc>
                  <a:txBody>
                    <a:bodyPr/>
                    <a:lstStyle/>
                    <a:p>
                      <a:pPr algn="ctr" fontAlgn="b"/>
                      <a:endParaRPr lang="it-IT" sz="3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1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1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it-IT" sz="3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1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1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82492"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0" u="none" strike="noStrike" dirty="0">
                          <a:effectLst/>
                          <a:latin typeface="Arial" panose="020B0604020202020204" pitchFamily="34" charset="0"/>
                        </a:rPr>
                        <a:t>176.755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1" u="none" strike="noStrike">
                          <a:effectLst/>
                          <a:latin typeface="Arial" panose="020B0604020202020204" pitchFamily="34" charset="0"/>
                        </a:rPr>
                        <a:t>100,0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1" u="none" strike="noStrike">
                          <a:effectLst/>
                          <a:latin typeface="Arial" panose="020B0604020202020204" pitchFamily="34" charset="0"/>
                        </a:rPr>
                        <a:t>100,0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1600" b="1" i="0" u="none" strike="noStrike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0" u="none" strike="noStrike">
                          <a:effectLst/>
                          <a:latin typeface="Arial" panose="020B0604020202020204" pitchFamily="34" charset="0"/>
                        </a:rPr>
                        <a:t>126.951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1" u="none" strike="noStrike">
                          <a:effectLst/>
                          <a:latin typeface="Arial" panose="020B0604020202020204" pitchFamily="34" charset="0"/>
                        </a:rPr>
                        <a:t>100,0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1" u="none" strike="noStrike">
                          <a:effectLst/>
                          <a:latin typeface="Arial" panose="020B0604020202020204" pitchFamily="34" charset="0"/>
                        </a:rPr>
                        <a:t>100,0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82492"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Nazionale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72.332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40,9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40,9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25.446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20,0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19,2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82492"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Locale</a:t>
                      </a:r>
                      <a:endParaRPr lang="it-IT" sz="16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57.376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32,5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31,4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92.597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72,9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73,0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82492"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b="1" i="0" u="none" strike="noStrike" dirty="0" err="1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Classified</a:t>
                      </a:r>
                      <a:endParaRPr lang="it-IT" sz="16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18.719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10,6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10,2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3.295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2,6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3,1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82492"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Legale</a:t>
                      </a:r>
                      <a:endParaRPr lang="it-IT" sz="16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18.787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10,6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12,4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4.165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3,3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3,6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82492"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Finanziaria</a:t>
                      </a:r>
                      <a:endParaRPr lang="it-IT" sz="16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9.541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5,4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5,0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1.448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1,1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 dirty="0">
                          <a:effectLst/>
                          <a:latin typeface="Arial" panose="020B0604020202020204" pitchFamily="34" charset="0"/>
                        </a:rPr>
                        <a:t>1,1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79961299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7418317"/>
              </p:ext>
            </p:extLst>
          </p:nvPr>
        </p:nvGraphicFramePr>
        <p:xfrm>
          <a:off x="732000" y="1569720"/>
          <a:ext cx="10728000" cy="3718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10399"/>
                <a:gridCol w="5517601"/>
              </a:tblGrid>
              <a:tr h="579090">
                <a:tc gridSpan="2">
                  <a:txBody>
                    <a:bodyPr/>
                    <a:lstStyle/>
                    <a:p>
                      <a:pPr algn="ctr"/>
                      <a:r>
                        <a:rPr lang="de-DE" sz="1800" b="0" i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TESTATE</a:t>
                      </a:r>
                      <a:r>
                        <a:rPr lang="de-DE" sz="1800" b="0" i="0" baseline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 PERIODICHE NUOVE</a:t>
                      </a:r>
                    </a:p>
                    <a:p>
                      <a:pPr algn="ctr"/>
                      <a:r>
                        <a:rPr lang="de-DE" sz="1800" b="0" i="0" baseline="0" dirty="0" err="1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Gennaio</a:t>
                      </a:r>
                      <a:r>
                        <a:rPr lang="de-DE" sz="1800" b="0" i="0" baseline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 2017 – Aprile 2018</a:t>
                      </a:r>
                      <a:endParaRPr lang="de-DE" sz="1800" b="0" i="0" dirty="0">
                        <a:solidFill>
                          <a:srgbClr val="FFFFFF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142630">
                <a:tc>
                  <a:txBody>
                    <a:bodyPr/>
                    <a:lstStyle/>
                    <a:p>
                      <a:pPr algn="l"/>
                      <a:endParaRPr lang="de-DE" sz="400" b="1" i="0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de-DE" sz="400" b="1" i="0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30909">
                <a:tc>
                  <a:txBody>
                    <a:bodyPr/>
                    <a:lstStyle/>
                    <a:p>
                      <a:pPr algn="l"/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</a:t>
                      </a: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Avvisatore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Marittimo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baseline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(Gen. 2018)</a:t>
                      </a:r>
                      <a:endParaRPr lang="de-DE" sz="1800" b="1" i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Varie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(Y)</a:t>
                      </a:r>
                      <a:endParaRPr lang="de-DE" sz="1800" b="1" i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30909">
                <a:tc>
                  <a:txBody>
                    <a:bodyPr/>
                    <a:lstStyle/>
                    <a:p>
                      <a:pPr algn="l"/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</a:t>
                      </a: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Ci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Piace</a:t>
                      </a:r>
                      <a:r>
                        <a:rPr lang="de-DE" sz="1800" b="1" i="0" baseline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baseline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Cucinare</a:t>
                      </a:r>
                      <a:r>
                        <a:rPr lang="de-DE" sz="1800" b="1" i="0" baseline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(Feb. 2017)</a:t>
                      </a:r>
                      <a:endParaRPr lang="de-DE" sz="1800" b="1" i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Cucina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(E)</a:t>
                      </a:r>
                      <a:endParaRPr lang="de-DE" sz="1800" b="1" i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</a:tr>
              <a:tr h="330909">
                <a:tc>
                  <a:txBody>
                    <a:bodyPr/>
                    <a:lstStyle/>
                    <a:p>
                      <a:pPr algn="l"/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</a:t>
                      </a: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Giallo</a:t>
                      </a:r>
                      <a:r>
                        <a:rPr lang="de-DE" sz="1800" b="1" i="0" baseline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baseline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Zafferano</a:t>
                      </a:r>
                      <a:r>
                        <a:rPr lang="de-DE" sz="1800" b="1" i="0" baseline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(Apr. 2017)</a:t>
                      </a:r>
                      <a:endParaRPr lang="de-DE" sz="1800" b="1" i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Cucina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(E)</a:t>
                      </a:r>
                      <a:endParaRPr lang="de-DE" sz="1800" b="1" i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30909">
                <a:tc>
                  <a:txBody>
                    <a:bodyPr/>
                    <a:lstStyle/>
                    <a:p>
                      <a:pPr algn="l"/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Mag </a:t>
                      </a: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Accessory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(Mar. 2018)</a:t>
                      </a:r>
                      <a:endParaRPr lang="de-DE" sz="1800" b="1" i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Femminili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Moda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(D)</a:t>
                      </a:r>
                      <a:endParaRPr lang="de-DE" sz="1800" b="1" i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</a:tr>
              <a:tr h="330909">
                <a:tc>
                  <a:txBody>
                    <a:bodyPr/>
                    <a:lstStyle/>
                    <a:p>
                      <a:pPr algn="l"/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Millennium (Mag. 2017)</a:t>
                      </a:r>
                      <a:endParaRPr lang="de-DE" sz="1800" b="1" i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Maschili</a:t>
                      </a:r>
                      <a:r>
                        <a:rPr lang="de-DE" sz="1800" b="1" i="0" baseline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Stili di Vita (M)</a:t>
                      </a:r>
                      <a:endParaRPr lang="de-DE" sz="1800" b="1" i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3090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 Spy (</a:t>
                      </a:r>
                      <a:r>
                        <a:rPr lang="it-IT" sz="1800" b="1" i="0" kern="1200" noProof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Giu</a:t>
                      </a: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 2017)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Familiari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(H)</a:t>
                      </a:r>
                      <a:endParaRPr lang="de-DE" sz="1800" b="1" i="0" kern="12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</a:tr>
              <a:tr h="33090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 Uomini e Donne Magazine (Mar. 2018)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Familiari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(H)</a:t>
                      </a:r>
                      <a:endParaRPr lang="de-DE" sz="1800" b="1" i="0" kern="12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3090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 Visto Tv (Mar. 2018)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Guide </a:t>
                      </a:r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ed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altri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Familiari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(I)</a:t>
                      </a:r>
                      <a:endParaRPr lang="de-DE" sz="1800" b="1" i="0" kern="12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26700493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el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5454249"/>
              </p:ext>
            </p:extLst>
          </p:nvPr>
        </p:nvGraphicFramePr>
        <p:xfrm>
          <a:off x="732000" y="1752600"/>
          <a:ext cx="10728000" cy="3352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10399"/>
                <a:gridCol w="5517601"/>
              </a:tblGrid>
              <a:tr h="549879">
                <a:tc gridSpan="2">
                  <a:txBody>
                    <a:bodyPr/>
                    <a:lstStyle/>
                    <a:p>
                      <a:pPr algn="ctr"/>
                      <a:r>
                        <a:rPr lang="de-DE" sz="1800" b="0" i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TESTATE</a:t>
                      </a:r>
                      <a:r>
                        <a:rPr lang="de-DE" sz="1800" b="0" i="0" baseline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 PERIODICHE CHIUSE</a:t>
                      </a:r>
                    </a:p>
                    <a:p>
                      <a:pPr algn="ctr"/>
                      <a:r>
                        <a:rPr lang="de-DE" sz="1800" b="0" i="0" baseline="0" dirty="0" err="1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Gennaio</a:t>
                      </a:r>
                      <a:r>
                        <a:rPr lang="de-DE" sz="1800" b="0" i="0" baseline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 2017 – Aprile 2018</a:t>
                      </a:r>
                      <a:endParaRPr lang="de-DE" sz="1800" b="0" i="0" dirty="0">
                        <a:solidFill>
                          <a:srgbClr val="FFFFFF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130924">
                <a:tc>
                  <a:txBody>
                    <a:bodyPr/>
                    <a:lstStyle/>
                    <a:p>
                      <a:pPr algn="ctr"/>
                      <a:endParaRPr lang="de-DE" sz="400" b="1" i="0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400" b="1" i="0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14217">
                <a:tc>
                  <a:txBody>
                    <a:bodyPr/>
                    <a:lstStyle/>
                    <a:p>
                      <a:pPr algn="l"/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</a:t>
                      </a: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Come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Stai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(Lug. 2017)</a:t>
                      </a:r>
                      <a:endParaRPr lang="de-DE" sz="1800" b="1" i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Benessere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(G)</a:t>
                      </a:r>
                      <a:endParaRPr lang="de-DE" sz="1800" b="1" i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1421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alt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 M.C.</a:t>
                      </a:r>
                      <a:r>
                        <a:rPr lang="it-IT" altLang="it-IT" sz="1800" b="1" i="0" kern="1200" baseline="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Bis Sfilate (Gen. 2018)</a:t>
                      </a:r>
                      <a:endParaRPr lang="it-IT" altLang="it-IT" sz="1800" b="1" i="0" kern="1200" noProof="0" dirty="0" smtClean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Femminili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Moda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(D)</a:t>
                      </a:r>
                      <a:endParaRPr lang="de-DE" sz="1800" b="1" i="0" kern="12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</a:tr>
              <a:tr h="31421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 Sorrisi in Tavola (Mar. 2017)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Cucina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(E)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1421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 Vogue </a:t>
                      </a:r>
                      <a:r>
                        <a:rPr lang="it-IT" sz="1800" b="1" i="0" kern="1200" noProof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Accessory</a:t>
                      </a: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(</a:t>
                      </a:r>
                      <a:r>
                        <a:rPr lang="it-IT" sz="1800" b="1" i="0" kern="1200" noProof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Ott</a:t>
                      </a: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 2017)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Professionali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(V)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</a:tr>
              <a:tr h="31421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 Vogue Bambini (</a:t>
                      </a:r>
                      <a:r>
                        <a:rPr lang="it-IT" sz="1800" b="1" i="0" kern="1200" noProof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Ott</a:t>
                      </a: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 2017)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Professionali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(V)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1421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 Vogue Gioiello (Gen. 2017)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Professionali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(V)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</a:tr>
              <a:tr h="31421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 Vogue Sposa (</a:t>
                      </a:r>
                      <a:r>
                        <a:rPr lang="it-IT" sz="1800" b="1" i="0" kern="1200" noProof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Ott</a:t>
                      </a: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 2017)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Professionali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(V)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05926086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1524000" y="260648"/>
            <a:ext cx="914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2000" dirty="0">
                <a:latin typeface="Arial Black" panose="020B0A04020102020204" pitchFamily="34" charset="0"/>
                <a:cs typeface="Arial" panose="020B0604020202020204" pitchFamily="34" charset="0"/>
              </a:rPr>
              <a:t>PERIODICI </a:t>
            </a:r>
            <a:r>
              <a:rPr lang="it-IT" altLang="it-IT" sz="2000" dirty="0" smtClean="0">
                <a:latin typeface="Arial Black" panose="020B0A04020102020204" pitchFamily="34" charset="0"/>
                <a:cs typeface="Arial" panose="020B0604020202020204" pitchFamily="34" charset="0"/>
              </a:rPr>
              <a:t>– </a:t>
            </a:r>
            <a:r>
              <a:rPr lang="it-IT" altLang="it-IT" sz="20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Fatturato Totale (</a:t>
            </a:r>
            <a:r>
              <a:rPr lang="it-IT" altLang="it-IT" sz="2000" i="1" dirty="0">
                <a:latin typeface="Arial Black" panose="020B0A04020102020204" pitchFamily="34" charset="0"/>
                <a:cs typeface="Arial" panose="020B0604020202020204" pitchFamily="34" charset="0"/>
              </a:rPr>
              <a:t>per 1.000</a:t>
            </a:r>
            <a:r>
              <a:rPr lang="it-IT" altLang="it-IT" sz="20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)</a:t>
            </a:r>
            <a:endParaRPr lang="it-IT" altLang="it-IT" sz="2000" i="1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" name="Gruppo 2"/>
          <p:cNvGrpSpPr/>
          <p:nvPr/>
        </p:nvGrpSpPr>
        <p:grpSpPr>
          <a:xfrm>
            <a:off x="1077949" y="1266319"/>
            <a:ext cx="9342803" cy="5016579"/>
            <a:chOff x="1077949" y="1266319"/>
            <a:chExt cx="9342803" cy="5016579"/>
          </a:xfrm>
        </p:grpSpPr>
        <p:graphicFrame>
          <p:nvGraphicFramePr>
            <p:cNvPr id="19" name="Grafico 18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885419538"/>
                </p:ext>
              </p:extLst>
            </p:nvPr>
          </p:nvGraphicFramePr>
          <p:xfrm>
            <a:off x="1077949" y="1266319"/>
            <a:ext cx="9216358" cy="429521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25" name="Parentesi graffa chiusa 24"/>
            <p:cNvSpPr/>
            <p:nvPr/>
          </p:nvSpPr>
          <p:spPr bwMode="auto">
            <a:xfrm>
              <a:off x="8976319" y="2060848"/>
              <a:ext cx="72910" cy="2678810"/>
            </a:xfrm>
            <a:prstGeom prst="rightBrace">
              <a:avLst/>
            </a:prstGeom>
            <a:noFill/>
            <a:ln w="9525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1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6" name="CasellaDiTesto 25"/>
            <p:cNvSpPr txBox="1"/>
            <p:nvPr/>
          </p:nvSpPr>
          <p:spPr>
            <a:xfrm>
              <a:off x="9311768" y="3121536"/>
              <a:ext cx="720000" cy="292388"/>
            </a:xfrm>
            <a:prstGeom prst="rect">
              <a:avLst/>
            </a:prstGeom>
            <a:solidFill>
              <a:srgbClr val="C000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00" dirty="0" smtClean="0">
                  <a:solidFill>
                    <a:schemeClr val="bg1"/>
                  </a:solidFill>
                </a:rPr>
                <a:t>-5,9%</a:t>
              </a:r>
              <a:endParaRPr lang="en-US" sz="1300" dirty="0">
                <a:solidFill>
                  <a:schemeClr val="bg1"/>
                </a:solidFill>
              </a:endParaRPr>
            </a:p>
          </p:txBody>
        </p:sp>
        <p:sp>
          <p:nvSpPr>
            <p:cNvPr id="27" name="CasellaDiTesto 26"/>
            <p:cNvSpPr txBox="1"/>
            <p:nvPr/>
          </p:nvSpPr>
          <p:spPr>
            <a:xfrm>
              <a:off x="5162640" y="6021288"/>
              <a:ext cx="1046976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err="1" smtClean="0"/>
                <a:t>Settimanali</a:t>
              </a:r>
              <a:r>
                <a:rPr lang="en-US" dirty="0" smtClean="0"/>
                <a:t> </a:t>
              </a:r>
              <a:endParaRPr lang="en-US" dirty="0"/>
            </a:p>
          </p:txBody>
        </p:sp>
        <p:sp>
          <p:nvSpPr>
            <p:cNvPr id="28" name="Rettangolo 27"/>
            <p:cNvSpPr/>
            <p:nvPr/>
          </p:nvSpPr>
          <p:spPr bwMode="auto">
            <a:xfrm>
              <a:off x="4871944" y="6070215"/>
              <a:ext cx="288032" cy="163757"/>
            </a:xfrm>
            <a:prstGeom prst="rect">
              <a:avLst/>
            </a:prstGeom>
            <a:solidFill>
              <a:srgbClr val="576B8A"/>
            </a:solidFill>
            <a:ln w="28575">
              <a:solidFill>
                <a:srgbClr val="576B8A"/>
              </a:solidFill>
              <a:round/>
              <a:headEnd/>
              <a:tailEnd/>
            </a:ln>
          </p:spPr>
          <p:txBody>
            <a:bodyPr rtlCol="0" anchor="ctr">
              <a:spAutoFit/>
            </a:bodyPr>
            <a:lstStyle/>
            <a:p>
              <a:pPr algn="ctr"/>
              <a:endParaRPr lang="en-US"/>
            </a:p>
          </p:txBody>
        </p:sp>
        <p:sp>
          <p:nvSpPr>
            <p:cNvPr id="29" name="CasellaDiTesto 28"/>
            <p:cNvSpPr txBox="1"/>
            <p:nvPr/>
          </p:nvSpPr>
          <p:spPr>
            <a:xfrm>
              <a:off x="6683192" y="6021288"/>
              <a:ext cx="743704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err="1" smtClean="0"/>
                <a:t>Mensili</a:t>
              </a:r>
              <a:r>
                <a:rPr lang="en-US" dirty="0" smtClean="0"/>
                <a:t> </a:t>
              </a:r>
              <a:endParaRPr lang="en-US" dirty="0"/>
            </a:p>
          </p:txBody>
        </p:sp>
        <p:sp>
          <p:nvSpPr>
            <p:cNvPr id="30" name="Rettangolo 29"/>
            <p:cNvSpPr/>
            <p:nvPr/>
          </p:nvSpPr>
          <p:spPr bwMode="auto">
            <a:xfrm>
              <a:off x="6379920" y="6070215"/>
              <a:ext cx="288032" cy="163757"/>
            </a:xfrm>
            <a:prstGeom prst="rect">
              <a:avLst/>
            </a:prstGeom>
            <a:solidFill>
              <a:srgbClr val="FFB400"/>
            </a:solidFill>
            <a:ln w="28575">
              <a:solidFill>
                <a:srgbClr val="FFB400"/>
              </a:solidFill>
              <a:round/>
              <a:headEnd/>
              <a:tailEnd/>
            </a:ln>
          </p:spPr>
          <p:txBody>
            <a:bodyPr rtlCol="0" anchor="ctr">
              <a:spAutoFit/>
            </a:bodyPr>
            <a:lstStyle/>
            <a:p>
              <a:pPr algn="ctr"/>
              <a:endParaRPr lang="en-US"/>
            </a:p>
          </p:txBody>
        </p:sp>
        <p:sp>
          <p:nvSpPr>
            <p:cNvPr id="31" name="CasellaDiTesto 30"/>
            <p:cNvSpPr txBox="1"/>
            <p:nvPr/>
          </p:nvSpPr>
          <p:spPr>
            <a:xfrm>
              <a:off x="9772752" y="6026093"/>
              <a:ext cx="648000" cy="2520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Diff % </a:t>
              </a:r>
              <a:endParaRPr lang="en-US" dirty="0"/>
            </a:p>
          </p:txBody>
        </p:sp>
        <p:sp>
          <p:nvSpPr>
            <p:cNvPr id="32" name="Rettangolo 31"/>
            <p:cNvSpPr/>
            <p:nvPr/>
          </p:nvSpPr>
          <p:spPr bwMode="auto">
            <a:xfrm>
              <a:off x="9462624" y="6070215"/>
              <a:ext cx="288032" cy="163757"/>
            </a:xfrm>
            <a:prstGeom prst="rect">
              <a:avLst/>
            </a:prstGeom>
            <a:solidFill>
              <a:srgbClr val="C00000"/>
            </a:solidFill>
            <a:ln w="28575">
              <a:solidFill>
                <a:srgbClr val="C00000"/>
              </a:solidFill>
              <a:round/>
              <a:headEnd/>
              <a:tailEnd/>
            </a:ln>
          </p:spPr>
          <p:txBody>
            <a:bodyPr rtlCol="0" anchor="ctr">
              <a:spAutoFit/>
            </a:bodyPr>
            <a:lstStyle/>
            <a:p>
              <a:pPr algn="ctr"/>
              <a:endParaRPr lang="en-US"/>
            </a:p>
          </p:txBody>
        </p:sp>
        <p:sp>
          <p:nvSpPr>
            <p:cNvPr id="33" name="CasellaDiTesto 32"/>
            <p:cNvSpPr txBox="1"/>
            <p:nvPr/>
          </p:nvSpPr>
          <p:spPr>
            <a:xfrm>
              <a:off x="7930952" y="6021288"/>
              <a:ext cx="1496928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err="1" smtClean="0"/>
                <a:t>Altre</a:t>
              </a:r>
              <a:r>
                <a:rPr lang="en-US" dirty="0" smtClean="0"/>
                <a:t> </a:t>
              </a:r>
              <a:r>
                <a:rPr lang="en-US" dirty="0" err="1" smtClean="0"/>
                <a:t>periodicità</a:t>
              </a:r>
              <a:endParaRPr lang="en-US" dirty="0"/>
            </a:p>
          </p:txBody>
        </p:sp>
        <p:sp>
          <p:nvSpPr>
            <p:cNvPr id="34" name="Rettangolo 33"/>
            <p:cNvSpPr/>
            <p:nvPr/>
          </p:nvSpPr>
          <p:spPr bwMode="auto">
            <a:xfrm>
              <a:off x="7627680" y="6070215"/>
              <a:ext cx="288032" cy="163757"/>
            </a:xfrm>
            <a:prstGeom prst="rect">
              <a:avLst/>
            </a:prstGeom>
            <a:solidFill>
              <a:srgbClr val="92D050"/>
            </a:solidFill>
            <a:ln w="28575">
              <a:solidFill>
                <a:srgbClr val="92D050"/>
              </a:solidFill>
              <a:round/>
              <a:headEnd/>
              <a:tailEnd/>
            </a:ln>
          </p:spPr>
          <p:txBody>
            <a:bodyPr rtlCol="0" anchor="ctr">
              <a:spAutoFit/>
            </a:bodyPr>
            <a:lstStyle/>
            <a:p>
              <a:pPr algn="ctr"/>
              <a:endParaRPr lang="en-US"/>
            </a:p>
          </p:txBody>
        </p:sp>
        <p:sp>
          <p:nvSpPr>
            <p:cNvPr id="44" name="CasellaDiTesto 43"/>
            <p:cNvSpPr txBox="1"/>
            <p:nvPr/>
          </p:nvSpPr>
          <p:spPr>
            <a:xfrm>
              <a:off x="5647594" y="1488163"/>
              <a:ext cx="720000" cy="292388"/>
            </a:xfrm>
            <a:prstGeom prst="rect">
              <a:avLst/>
            </a:prstGeom>
            <a:solidFill>
              <a:srgbClr val="C000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00" dirty="0" smtClean="0">
                  <a:solidFill>
                    <a:schemeClr val="bg1"/>
                  </a:solidFill>
                </a:rPr>
                <a:t>-18,6%</a:t>
              </a:r>
              <a:endParaRPr lang="en-US" sz="1300" dirty="0">
                <a:solidFill>
                  <a:schemeClr val="bg1"/>
                </a:solidFill>
              </a:endParaRPr>
            </a:p>
          </p:txBody>
        </p:sp>
        <p:sp>
          <p:nvSpPr>
            <p:cNvPr id="46" name="CasellaDiTesto 45"/>
            <p:cNvSpPr txBox="1"/>
            <p:nvPr/>
          </p:nvSpPr>
          <p:spPr>
            <a:xfrm>
              <a:off x="5659920" y="2376694"/>
              <a:ext cx="720000" cy="292388"/>
            </a:xfrm>
            <a:prstGeom prst="rect">
              <a:avLst/>
            </a:prstGeom>
            <a:solidFill>
              <a:srgbClr val="C000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00" dirty="0" smtClean="0">
                  <a:solidFill>
                    <a:schemeClr val="bg1"/>
                  </a:solidFill>
                </a:rPr>
                <a:t>0,8%</a:t>
              </a:r>
              <a:endParaRPr lang="en-US" sz="1300" dirty="0">
                <a:solidFill>
                  <a:schemeClr val="bg1"/>
                </a:solidFill>
              </a:endParaRPr>
            </a:p>
          </p:txBody>
        </p:sp>
        <p:sp>
          <p:nvSpPr>
            <p:cNvPr id="47" name="CasellaDiTesto 46"/>
            <p:cNvSpPr txBox="1"/>
            <p:nvPr/>
          </p:nvSpPr>
          <p:spPr>
            <a:xfrm>
              <a:off x="5659920" y="3690274"/>
              <a:ext cx="720000" cy="292388"/>
            </a:xfrm>
            <a:prstGeom prst="rect">
              <a:avLst/>
            </a:prstGeom>
            <a:solidFill>
              <a:srgbClr val="C000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00" dirty="0" smtClean="0">
                  <a:solidFill>
                    <a:schemeClr val="bg1"/>
                  </a:solidFill>
                </a:rPr>
                <a:t>-12,1%</a:t>
              </a:r>
              <a:endParaRPr lang="en-US" sz="13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46814387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1524000" y="260648"/>
            <a:ext cx="914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2000" dirty="0">
                <a:latin typeface="Arial Black" panose="020B0A04020102020204" pitchFamily="34" charset="0"/>
                <a:cs typeface="Arial" panose="020B0604020202020204" pitchFamily="34" charset="0"/>
              </a:rPr>
              <a:t>PERIODICI - </a:t>
            </a:r>
            <a:r>
              <a:rPr lang="it-IT" altLang="it-IT" sz="2000" i="1" dirty="0">
                <a:latin typeface="Arial Black" panose="020B0A04020102020204" pitchFamily="34" charset="0"/>
                <a:cs typeface="Arial" panose="020B0604020202020204" pitchFamily="34" charset="0"/>
              </a:rPr>
              <a:t>Fatturato Totale (per 1.000) </a:t>
            </a:r>
            <a:r>
              <a:rPr lang="it-IT" altLang="it-IT" sz="20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2018</a:t>
            </a:r>
            <a:endParaRPr lang="it-IT" altLang="it-IT" sz="2000" i="1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Group 1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3989870"/>
              </p:ext>
            </p:extLst>
          </p:nvPr>
        </p:nvGraphicFramePr>
        <p:xfrm>
          <a:off x="2999657" y="934566"/>
          <a:ext cx="6192686" cy="5217588"/>
        </p:xfrm>
        <a:graphic>
          <a:graphicData uri="http://schemas.openxmlformats.org/drawingml/2006/table">
            <a:tbl>
              <a:tblPr/>
              <a:tblGrid>
                <a:gridCol w="2063951"/>
                <a:gridCol w="825747"/>
                <a:gridCol w="825747"/>
                <a:gridCol w="825747"/>
                <a:gridCol w="825747"/>
                <a:gridCol w="825747"/>
              </a:tblGrid>
              <a:tr h="7920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Testate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</a:t>
                      </a: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b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</a:t>
                      </a: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</a:tr>
              <a:tr h="12440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93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Totale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 dirty="0">
                          <a:effectLst/>
                          <a:latin typeface="Arial" panose="020B0604020202020204" pitchFamily="34" charset="0"/>
                        </a:rPr>
                        <a:t>10.259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21.401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35.886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36.675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 dirty="0">
                          <a:effectLst/>
                          <a:latin typeface="Arial" panose="020B0604020202020204" pitchFamily="34" charset="0"/>
                        </a:rPr>
                        <a:t>104.221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44250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-17,1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-10,9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-5,9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1" u="sng" strike="noStrike">
                          <a:effectLst/>
                          <a:latin typeface="Arial" panose="020B0604020202020204" pitchFamily="34" charset="0"/>
                        </a:rPr>
                        <a:t>-9,3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125461"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93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Settimanali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5.244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13.116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20.222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smtClean="0">
                          <a:effectLst/>
                          <a:latin typeface="Arial" panose="020B0604020202020204" pitchFamily="34" charset="0"/>
                        </a:rPr>
                        <a:t>16.414</a:t>
                      </a:r>
                      <a:endParaRPr lang="it-IT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54.995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4109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-10,6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-12,1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1" u="sng" strike="noStrike">
                          <a:effectLst/>
                          <a:latin typeface="Arial" panose="020B0604020202020204" pitchFamily="34" charset="0"/>
                        </a:rPr>
                        <a:t>-8,3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93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Mensili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4.602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8.080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14.786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19.458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46.926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4109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-14,8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-15,6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-10,7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0,8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1" u="sng" strike="noStrike">
                          <a:effectLst/>
                          <a:latin typeface="Arial" panose="020B0604020202020204" pitchFamily="34" charset="0"/>
                        </a:rPr>
                        <a:t>-7,7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93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Altre periodicità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413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206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878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803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2.300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4109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-75,1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-31,5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-21,0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-18,7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1" u="sng" strike="noStrike" dirty="0">
                          <a:effectLst/>
                          <a:latin typeface="Arial" panose="020B0604020202020204" pitchFamily="34" charset="0"/>
                        </a:rPr>
                        <a:t>-43,3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80059313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roup 1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3683889"/>
              </p:ext>
            </p:extLst>
          </p:nvPr>
        </p:nvGraphicFramePr>
        <p:xfrm>
          <a:off x="2742224" y="764391"/>
          <a:ext cx="6707553" cy="5792574"/>
        </p:xfrm>
        <a:graphic>
          <a:graphicData uri="http://schemas.openxmlformats.org/drawingml/2006/table">
            <a:tbl>
              <a:tblPr/>
              <a:tblGrid>
                <a:gridCol w="2511703"/>
                <a:gridCol w="839170"/>
                <a:gridCol w="839170"/>
                <a:gridCol w="839170"/>
                <a:gridCol w="839170"/>
                <a:gridCol w="839170"/>
              </a:tblGrid>
              <a:tr h="6846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Testate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</a:t>
                      </a: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</a:t>
                      </a: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</a:tr>
              <a:tr h="12795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 Fatturato Tabellare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 dirty="0">
                          <a:effectLst/>
                          <a:latin typeface="Arial" panose="020B0604020202020204" pitchFamily="34" charset="0"/>
                        </a:rPr>
                        <a:t>9.510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19.601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33.405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32.052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 dirty="0">
                          <a:effectLst/>
                          <a:latin typeface="Arial" panose="020B0604020202020204" pitchFamily="34" charset="0"/>
                        </a:rPr>
                        <a:t>94.568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-11,6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-6,5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-10,2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1" u="sng" strike="noStrike">
                          <a:effectLst/>
                          <a:latin typeface="Arial" panose="020B0604020202020204" pitchFamily="34" charset="0"/>
                        </a:rPr>
                        <a:t>-9,1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Totale </a:t>
                      </a:r>
                      <a:r>
                        <a:rPr kumimoji="0" lang="it-IT" sz="1300" b="1" i="0" u="none" strike="noStrike" kern="1200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Spazio Tabellare</a:t>
                      </a:r>
                      <a:endParaRPr kumimoji="0" lang="it-IT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3.675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5.682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9.201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9.850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28.408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-5,4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-5,0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-0,4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1" u="sng" strike="noStrike">
                          <a:effectLst/>
                          <a:latin typeface="Arial" panose="020B0604020202020204" pitchFamily="34" charset="0"/>
                        </a:rPr>
                        <a:t>-2,6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12795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1" i="0" u="sng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Settimanali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4.928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12.331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18.896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15.089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51.243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-0,7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-9,8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-13,8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1" u="sng" strike="noStrike">
                          <a:effectLst/>
                          <a:latin typeface="Arial" panose="020B0604020202020204" pitchFamily="34" charset="0"/>
                        </a:rPr>
                        <a:t>-8,4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Spazio Settimanali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2.210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3.571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5.622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5.213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16.616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9,7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3,0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-5,0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1" u="sng" strike="noStrike">
                          <a:effectLst/>
                          <a:latin typeface="Arial" panose="020B0604020202020204" pitchFamily="34" charset="0"/>
                        </a:rPr>
                        <a:t>0,3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12795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1" i="0" u="sng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Mensili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4.204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7.064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13.688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16.190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41.147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-13,1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-9,9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1" u="sng" strike="noStrike">
                          <a:effectLst/>
                          <a:latin typeface="Arial" panose="020B0604020202020204" pitchFamily="34" charset="0"/>
                        </a:rPr>
                        <a:t>-7,2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Spazio Mensili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1.256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1.958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3.180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4.272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10.666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-9,4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-5,7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1" u="sng" strike="noStrike">
                          <a:effectLst/>
                          <a:latin typeface="Arial" panose="020B0604020202020204" pitchFamily="34" charset="0"/>
                        </a:rPr>
                        <a:t>-4,1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12795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1" i="0" u="sng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Altre Per.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378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206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821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773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2.178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-73,8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-31,5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-22,5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-17,6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1" u="sng" strike="noStrike">
                          <a:effectLst/>
                          <a:latin typeface="Arial" panose="020B0604020202020204" pitchFamily="34" charset="0"/>
                        </a:rPr>
                        <a:t>-41,7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Spazio Altre Per.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208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154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399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365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1.126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-56,9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-30,1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2,0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1" u="sng" strike="noStrike" dirty="0">
                          <a:effectLst/>
                          <a:latin typeface="Arial" panose="020B0604020202020204" pitchFamily="34" charset="0"/>
                        </a:rPr>
                        <a:t>-23,4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</a:tbl>
          </a:graphicData>
        </a:graphic>
      </p:graphicFrame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1435343" y="260648"/>
            <a:ext cx="914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2000" dirty="0">
                <a:latin typeface="Arial Black" panose="020B0A04020102020204" pitchFamily="34" charset="0"/>
                <a:cs typeface="Arial" panose="020B0604020202020204" pitchFamily="34" charset="0"/>
              </a:rPr>
              <a:t>PERIODICI - </a:t>
            </a:r>
            <a:r>
              <a:rPr lang="it-IT" altLang="it-IT" sz="20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Fatturato </a:t>
            </a:r>
            <a:r>
              <a:rPr lang="it-IT" altLang="it-IT" sz="2000" i="1" dirty="0">
                <a:latin typeface="Arial Black" panose="020B0A04020102020204" pitchFamily="34" charset="0"/>
                <a:cs typeface="Arial" panose="020B0604020202020204" pitchFamily="34" charset="0"/>
              </a:rPr>
              <a:t>(per 1.000) </a:t>
            </a:r>
            <a:r>
              <a:rPr lang="it-IT" altLang="it-IT" sz="20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e Spazio Tabellare 2018</a:t>
            </a:r>
            <a:endParaRPr lang="it-IT" altLang="it-IT" sz="2000" i="1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1297212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1649326" y="182166"/>
            <a:ext cx="864076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   PERIODICI - </a:t>
            </a:r>
            <a:r>
              <a:rPr lang="it-IT" altLang="it-IT" sz="1800" i="1" dirty="0">
                <a:latin typeface="Arial Black" panose="020B0A04020102020204" pitchFamily="34" charset="0"/>
                <a:cs typeface="Arial" panose="020B0604020202020204" pitchFamily="34" charset="0"/>
              </a:rPr>
              <a:t>Fatturato (per 1.000) Speciale </a:t>
            </a:r>
            <a:r>
              <a:rPr lang="it-IT" altLang="it-IT" sz="18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2018</a:t>
            </a:r>
            <a:endParaRPr lang="it-IT" altLang="it-IT" sz="1800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Group 1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4250118"/>
              </p:ext>
            </p:extLst>
          </p:nvPr>
        </p:nvGraphicFramePr>
        <p:xfrm>
          <a:off x="2756629" y="939203"/>
          <a:ext cx="6678742" cy="4957356"/>
        </p:xfrm>
        <a:graphic>
          <a:graphicData uri="http://schemas.openxmlformats.org/drawingml/2006/table">
            <a:tbl>
              <a:tblPr/>
              <a:tblGrid>
                <a:gridCol w="2518162"/>
                <a:gridCol w="832116"/>
                <a:gridCol w="832116"/>
                <a:gridCol w="832116"/>
                <a:gridCol w="832116"/>
                <a:gridCol w="832116"/>
              </a:tblGrid>
              <a:tr h="7920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Testate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</a:t>
                      </a: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b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93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 Fatturato Speciale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effectLst/>
                          <a:latin typeface="Arial" panose="020B0604020202020204" pitchFamily="34" charset="0"/>
                        </a:rPr>
                        <a:t>750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1.800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2.481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4.623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effectLst/>
                          <a:latin typeface="Arial" panose="020B0604020202020204" pitchFamily="34" charset="0"/>
                        </a:rPr>
                        <a:t>9.653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4109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-53,5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-22,0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-19,8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19,9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-11,2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93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Settimanali</a:t>
                      </a:r>
                      <a:endParaRPr kumimoji="0" lang="it-IT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317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784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1.326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1.325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3.752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4109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-9,3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-20,8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13,9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-7,3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93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Mensili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effectLst/>
                          <a:latin typeface="Arial" panose="020B0604020202020204" pitchFamily="34" charset="0"/>
                        </a:rPr>
                        <a:t>398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1.016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1.097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3.268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5.779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4109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-62,1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-29,7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-19,7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23,7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-11,1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93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Altre periodicità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57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122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4109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-83,9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N/A</a:t>
                      </a:r>
                      <a:endParaRPr lang="it-IT" sz="14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11,8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-38,4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-61,6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05367749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1019436" y="17807"/>
            <a:ext cx="10153128" cy="981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 eaLnBrk="1" hangingPunct="1">
              <a:lnSpc>
                <a:spcPct val="150000"/>
              </a:lnSpc>
            </a:pPr>
            <a:r>
              <a:rPr lang="it-IT" altLang="it-IT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Testate divise per Gruppi</a:t>
            </a:r>
            <a:b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Periodo Gennaio </a:t>
            </a: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2017 </a:t>
            </a: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– </a:t>
            </a: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Aprile 2018 - </a:t>
            </a:r>
            <a:r>
              <a:rPr lang="it-IT" altLang="it-IT" sz="1800" i="1" dirty="0">
                <a:latin typeface="Arial Black" panose="020B0A04020102020204" pitchFamily="34" charset="0"/>
                <a:cs typeface="Arial" panose="020B0604020202020204" pitchFamily="34" charset="0"/>
              </a:rPr>
              <a:t>FATTURATI (per 1.000) E SPAZI</a:t>
            </a:r>
            <a:r>
              <a:rPr lang="it-IT" altLang="it-IT" sz="1800" dirty="0">
                <a:solidFill>
                  <a:srgbClr val="A19DF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it-IT" altLang="it-IT" sz="1800" dirty="0">
                <a:solidFill>
                  <a:srgbClr val="A19DFB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it-IT" altLang="it-IT" sz="1800" dirty="0">
              <a:solidFill>
                <a:srgbClr val="A19DF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Group 9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4829775"/>
              </p:ext>
            </p:extLst>
          </p:nvPr>
        </p:nvGraphicFramePr>
        <p:xfrm>
          <a:off x="605390" y="1052737"/>
          <a:ext cx="10981220" cy="4936021"/>
        </p:xfrm>
        <a:graphic>
          <a:graphicData uri="http://schemas.openxmlformats.org/drawingml/2006/table">
            <a:tbl>
              <a:tblPr/>
              <a:tblGrid>
                <a:gridCol w="2613834"/>
                <a:gridCol w="1160208"/>
                <a:gridCol w="1029850"/>
                <a:gridCol w="1106708"/>
                <a:gridCol w="965112"/>
                <a:gridCol w="219971"/>
                <a:gridCol w="1219546"/>
                <a:gridCol w="1130167"/>
                <a:gridCol w="219403"/>
                <a:gridCol w="1316421"/>
              </a:tblGrid>
              <a:tr h="786008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Gruppo 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Netto (</a:t>
                      </a:r>
                      <a:r>
                        <a:rPr kumimoji="0" lang="it-IT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tabellare+speciale</a:t>
                      </a: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 </a:t>
                      </a: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Spazi Tabellare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Prezzi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Medi </a:t>
                      </a:r>
                      <a:r>
                        <a:rPr kumimoji="0" lang="it-IT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</a:t>
                      </a: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Prezzi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Medi </a:t>
                      </a:r>
                      <a:r>
                        <a:rPr kumimoji="0" lang="it-IT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</a:t>
                      </a: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Prezzi Medi </a:t>
                      </a:r>
                      <a:r>
                        <a:rPr kumimoji="0" lang="it-IT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</a:t>
                      </a: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</a:tr>
              <a:tr h="544606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∆% su 2017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∆% su 2017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∆% su 2017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5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A </a:t>
                      </a:r>
                      <a:r>
                        <a:rPr lang="it-IT" sz="15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- Femminili attualità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39.546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-8,8%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8.702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-5,9%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4,46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4,23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-5,3%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5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D </a:t>
                      </a:r>
                      <a:r>
                        <a:rPr lang="it-IT" sz="15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- Femminili moda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18.378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-13,1%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2.734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-10,4%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6,12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6,09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it-IT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-0,5%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5383">
                <a:tc>
                  <a:txBody>
                    <a:bodyPr/>
                    <a:lstStyle/>
                    <a:p>
                      <a:pPr algn="l" fontAlgn="ctr"/>
                      <a:r>
                        <a:rPr lang="it-IT" sz="15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T1 </a:t>
                      </a:r>
                      <a:r>
                        <a:rPr lang="it-IT" sz="15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- Arredamento design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8.359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2,4%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1.532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-2,2%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4,35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4,49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 dirty="0">
                          <a:effectLst/>
                          <a:latin typeface="Arial" panose="020B0604020202020204" pitchFamily="34" charset="0"/>
                        </a:rPr>
                        <a:t>3,2%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5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M </a:t>
                      </a:r>
                      <a:r>
                        <a:rPr lang="it-IT" sz="15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- Maschili stili di vita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6.008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-17,7%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1.503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-2,8%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4,38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3,73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-14,7%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5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H – </a:t>
                      </a:r>
                      <a:r>
                        <a:rPr lang="it-IT" sz="15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Familiari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5.315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-1,7%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3.833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12,2%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1,49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1,30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-12,8%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5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U – Arredamento</a:t>
                      </a:r>
                    </a:p>
                    <a:p>
                      <a:pPr algn="l" fontAlgn="ctr"/>
                      <a:r>
                        <a:rPr lang="it-IT" sz="15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professionale</a:t>
                      </a:r>
                      <a:endParaRPr lang="it-IT" sz="15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4.755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8,2%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1.248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9,9%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3,45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3,24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-5,9%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5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P </a:t>
                      </a:r>
                      <a:r>
                        <a:rPr lang="it-IT" sz="15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- Automotive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4.714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-2,9%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1.093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-2,8%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3,19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 dirty="0">
                          <a:effectLst/>
                          <a:latin typeface="Arial" panose="020B0604020202020204" pitchFamily="34" charset="0"/>
                        </a:rPr>
                        <a:t>3,67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 dirty="0">
                          <a:effectLst/>
                          <a:latin typeface="Arial" panose="020B0604020202020204" pitchFamily="34" charset="0"/>
                        </a:rPr>
                        <a:t>15,0%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90750120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1019436" y="17807"/>
            <a:ext cx="10153128" cy="981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 eaLnBrk="1" hangingPunct="1">
              <a:lnSpc>
                <a:spcPct val="150000"/>
              </a:lnSpc>
            </a:pPr>
            <a:r>
              <a:rPr lang="it-IT" altLang="it-IT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Testate divise per Gruppi</a:t>
            </a:r>
            <a:b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Periodo Gennaio </a:t>
            </a: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2017 </a:t>
            </a: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– </a:t>
            </a: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Aprile 2018 - </a:t>
            </a:r>
            <a:r>
              <a:rPr lang="it-IT" altLang="it-IT" sz="1800" i="1" dirty="0">
                <a:latin typeface="Arial Black" panose="020B0A04020102020204" pitchFamily="34" charset="0"/>
                <a:cs typeface="Arial" panose="020B0604020202020204" pitchFamily="34" charset="0"/>
              </a:rPr>
              <a:t>FATTURATI (per 1.000) E SPAZI</a:t>
            </a:r>
            <a:r>
              <a:rPr lang="it-IT" altLang="it-IT" sz="1800" dirty="0">
                <a:solidFill>
                  <a:srgbClr val="A19DF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it-IT" altLang="it-IT" sz="1800" dirty="0">
                <a:solidFill>
                  <a:srgbClr val="A19DFB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it-IT" altLang="it-IT" sz="1800" dirty="0">
              <a:solidFill>
                <a:srgbClr val="A19DF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Group 9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3453580"/>
              </p:ext>
            </p:extLst>
          </p:nvPr>
        </p:nvGraphicFramePr>
        <p:xfrm>
          <a:off x="577064" y="1052737"/>
          <a:ext cx="10847528" cy="4936021"/>
        </p:xfrm>
        <a:graphic>
          <a:graphicData uri="http://schemas.openxmlformats.org/drawingml/2006/table">
            <a:tbl>
              <a:tblPr/>
              <a:tblGrid>
                <a:gridCol w="2609022"/>
                <a:gridCol w="1142338"/>
                <a:gridCol w="1013987"/>
                <a:gridCol w="1089662"/>
                <a:gridCol w="950247"/>
                <a:gridCol w="216583"/>
                <a:gridCol w="1200762"/>
                <a:gridCol w="1112759"/>
                <a:gridCol w="216024"/>
                <a:gridCol w="1296144"/>
              </a:tblGrid>
              <a:tr h="786008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Gruppo 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Netto (</a:t>
                      </a:r>
                      <a:r>
                        <a:rPr kumimoji="0" lang="it-IT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tabellare+speciale</a:t>
                      </a: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 </a:t>
                      </a: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Spazi Tabellare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Prezzi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Medi </a:t>
                      </a:r>
                      <a:r>
                        <a:rPr kumimoji="0" lang="it-IT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</a:t>
                      </a: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Prezzi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Medi </a:t>
                      </a:r>
                      <a:r>
                        <a:rPr kumimoji="0" lang="it-IT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</a:t>
                      </a: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Prezzi Medi </a:t>
                      </a:r>
                      <a:r>
                        <a:rPr kumimoji="0" lang="it-IT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</a:t>
                      </a: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</a:tr>
              <a:tr h="544606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∆% su 2017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∆% su 2017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∆% su 2017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5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O – </a:t>
                      </a:r>
                      <a:r>
                        <a:rPr lang="it-IT" sz="15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Economia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3.735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15,0%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494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11,8%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7,35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7,55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 dirty="0">
                          <a:effectLst/>
                          <a:latin typeface="Arial" panose="020B0604020202020204" pitchFamily="34" charset="0"/>
                        </a:rPr>
                        <a:t>2,6%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5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L </a:t>
                      </a:r>
                      <a:r>
                        <a:rPr lang="it-IT" sz="15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- Maschili attualità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3.413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-31,2%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1.009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-0,9%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3,43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2,91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-15,2%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5383">
                <a:tc>
                  <a:txBody>
                    <a:bodyPr/>
                    <a:lstStyle/>
                    <a:p>
                      <a:pPr algn="l" fontAlgn="ctr"/>
                      <a:r>
                        <a:rPr lang="it-IT" sz="15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T2 </a:t>
                      </a:r>
                      <a:r>
                        <a:rPr lang="it-IT" sz="15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- Altri Arredamento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2.202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11,2%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875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-0,8%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2,17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2,12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-2,2%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5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G – </a:t>
                      </a:r>
                      <a:r>
                        <a:rPr lang="it-IT" sz="15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Benessere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1.668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-20,8%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1.120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-13,1%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1,55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1,42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-7,9%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5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M </a:t>
                      </a:r>
                      <a:r>
                        <a:rPr lang="it-IT" sz="15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1 - Altri Maschili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1.285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11,2%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535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0,8%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2,14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2,32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 dirty="0">
                          <a:effectLst/>
                          <a:latin typeface="Arial" panose="020B0604020202020204" pitchFamily="34" charset="0"/>
                        </a:rPr>
                        <a:t>8,0%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5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V – </a:t>
                      </a:r>
                      <a:r>
                        <a:rPr lang="it-IT" sz="15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Professionali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1.095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-63,1%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416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-46,4%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3,49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2,54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-27,1%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5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R </a:t>
                      </a:r>
                      <a:r>
                        <a:rPr lang="it-IT" sz="15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- Turismo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1.006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28,8%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553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26,1%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1,44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 dirty="0">
                          <a:effectLst/>
                          <a:latin typeface="Arial" panose="020B0604020202020204" pitchFamily="34" charset="0"/>
                        </a:rPr>
                        <a:t>1,27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 dirty="0">
                          <a:effectLst/>
                          <a:latin typeface="Arial" panose="020B0604020202020204" pitchFamily="34" charset="0"/>
                        </a:rPr>
                        <a:t>-12,2%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3128826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1019436" y="17807"/>
            <a:ext cx="10153128" cy="981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 eaLnBrk="1" hangingPunct="1">
              <a:lnSpc>
                <a:spcPct val="150000"/>
              </a:lnSpc>
            </a:pPr>
            <a:r>
              <a:rPr lang="it-IT" altLang="it-IT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Testate divise per Gruppi</a:t>
            </a:r>
            <a:b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Periodo Gennaio </a:t>
            </a: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2017 </a:t>
            </a: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– </a:t>
            </a: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Aprile 2018 - </a:t>
            </a:r>
            <a:r>
              <a:rPr lang="it-IT" altLang="it-IT" sz="1800" i="1" dirty="0">
                <a:latin typeface="Arial Black" panose="020B0A04020102020204" pitchFamily="34" charset="0"/>
                <a:cs typeface="Arial" panose="020B0604020202020204" pitchFamily="34" charset="0"/>
              </a:rPr>
              <a:t>FATTURATI (per 1.000) E SPAZI</a:t>
            </a:r>
            <a:r>
              <a:rPr lang="it-IT" altLang="it-IT" sz="1800" dirty="0">
                <a:solidFill>
                  <a:srgbClr val="A19DF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it-IT" altLang="it-IT" sz="1800" dirty="0">
                <a:solidFill>
                  <a:srgbClr val="A19DFB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it-IT" altLang="it-IT" sz="1800" dirty="0">
              <a:solidFill>
                <a:srgbClr val="A19DF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Group 9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0511726"/>
              </p:ext>
            </p:extLst>
          </p:nvPr>
        </p:nvGraphicFramePr>
        <p:xfrm>
          <a:off x="577064" y="1052737"/>
          <a:ext cx="10847528" cy="4425021"/>
        </p:xfrm>
        <a:graphic>
          <a:graphicData uri="http://schemas.openxmlformats.org/drawingml/2006/table">
            <a:tbl>
              <a:tblPr/>
              <a:tblGrid>
                <a:gridCol w="2609022"/>
                <a:gridCol w="1142338"/>
                <a:gridCol w="1013987"/>
                <a:gridCol w="1089662"/>
                <a:gridCol w="950247"/>
                <a:gridCol w="216583"/>
                <a:gridCol w="1200762"/>
                <a:gridCol w="1112759"/>
                <a:gridCol w="216024"/>
                <a:gridCol w="1296144"/>
              </a:tblGrid>
              <a:tr h="786008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Gruppo 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Netto (</a:t>
                      </a:r>
                      <a:r>
                        <a:rPr kumimoji="0" lang="it-IT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tabellare+speciale</a:t>
                      </a: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 </a:t>
                      </a: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Spazi Tabellare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Prezzi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Medi </a:t>
                      </a:r>
                      <a:r>
                        <a:rPr kumimoji="0" lang="it-IT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</a:t>
                      </a: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Prezzi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Medi </a:t>
                      </a:r>
                      <a:r>
                        <a:rPr kumimoji="0" lang="it-IT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</a:t>
                      </a: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Prezzi Medi </a:t>
                      </a:r>
                      <a:r>
                        <a:rPr kumimoji="0" lang="it-IT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</a:t>
                      </a: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</a:tr>
              <a:tr h="544606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∆% su 2017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∆% su 2017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∆% su 2017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5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E – </a:t>
                      </a:r>
                      <a:r>
                        <a:rPr lang="it-IT" sz="15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Cucina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854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-8,2%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455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-16,1%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1,53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1,52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-0,7%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5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Y – </a:t>
                      </a:r>
                      <a:r>
                        <a:rPr lang="it-IT" sz="15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Varie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837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-9,3%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707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1,4%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1,28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1,18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-7,4%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5383">
                <a:tc>
                  <a:txBody>
                    <a:bodyPr/>
                    <a:lstStyle/>
                    <a:p>
                      <a:pPr algn="l" fontAlgn="ctr"/>
                      <a:r>
                        <a:rPr lang="it-IT" sz="15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X – </a:t>
                      </a:r>
                      <a:r>
                        <a:rPr lang="it-IT" sz="15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Natura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338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-25,5%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178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-0,3%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2,15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1,85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-13,6%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5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B </a:t>
                      </a:r>
                      <a:r>
                        <a:rPr lang="it-IT" sz="15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- Altri Femminili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328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6,0%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854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9,9%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0,39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0,36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-7,7%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5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I </a:t>
                      </a:r>
                      <a:r>
                        <a:rPr lang="it-IT" sz="15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- Guide e altri Familiari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286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12,0%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509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23,2%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0,56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0,48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-14,3%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1000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it-IT" sz="15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 S </a:t>
                      </a:r>
                      <a:r>
                        <a:rPr lang="it-IT" sz="15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- Bambini e ragazzi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99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-49,6%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59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-35,9%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1,68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1,57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 dirty="0">
                          <a:effectLst/>
                          <a:latin typeface="Arial" panose="020B0604020202020204" pitchFamily="34" charset="0"/>
                        </a:rPr>
                        <a:t>-6,7%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17949603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1"/>
          <p:cNvSpPr>
            <a:spLocks noGrp="1"/>
          </p:cNvSpPr>
          <p:nvPr>
            <p:ph type="ctrTitle"/>
          </p:nvPr>
        </p:nvSpPr>
        <p:spPr>
          <a:xfrm>
            <a:off x="1433788" y="2877954"/>
            <a:ext cx="5274716" cy="1564614"/>
          </a:xfrm>
        </p:spPr>
        <p:txBody>
          <a:bodyPr/>
          <a:lstStyle/>
          <a:p>
            <a:r>
              <a:rPr lang="it-IT" sz="6000" dirty="0" err="1" smtClean="0"/>
              <a:t>Thank</a:t>
            </a:r>
            <a:r>
              <a:rPr lang="it-IT" sz="6000" dirty="0" smtClean="0"/>
              <a:t> </a:t>
            </a:r>
            <a:r>
              <a:rPr lang="it-IT" sz="6000" dirty="0" err="1" smtClean="0"/>
              <a:t>you</a:t>
            </a:r>
            <a:endParaRPr lang="it-IT" sz="6000" dirty="0"/>
          </a:p>
        </p:txBody>
      </p:sp>
      <p:sp>
        <p:nvSpPr>
          <p:cNvPr id="7" name="Sottotitolo 4"/>
          <p:cNvSpPr>
            <a:spLocks noGrp="1"/>
          </p:cNvSpPr>
          <p:nvPr>
            <p:ph type="subTitle" idx="1"/>
          </p:nvPr>
        </p:nvSpPr>
        <p:spPr>
          <a:xfrm>
            <a:off x="1541365" y="4501190"/>
            <a:ext cx="9337921" cy="1232066"/>
          </a:xfrm>
        </p:spPr>
        <p:txBody>
          <a:bodyPr/>
          <a:lstStyle/>
          <a:p>
            <a:pPr algn="l"/>
            <a:r>
              <a:rPr lang="it-IT" sz="2000" dirty="0" smtClean="0"/>
              <a:t>Chiara Castelli</a:t>
            </a:r>
            <a:br>
              <a:rPr lang="it-IT" sz="2000" dirty="0" smtClean="0"/>
            </a:br>
            <a:r>
              <a:rPr lang="it-IT" sz="2000" dirty="0" smtClean="0"/>
              <a:t>Tel. +39 348 1001107</a:t>
            </a:r>
            <a:br>
              <a:rPr lang="it-IT" sz="2000" dirty="0" smtClean="0"/>
            </a:br>
            <a:r>
              <a:rPr lang="it-IT" sz="2000" dirty="0" smtClean="0">
                <a:hlinkClick r:id="rId2"/>
              </a:rPr>
              <a:t>c.castelli@reply.eu</a:t>
            </a:r>
            <a:r>
              <a:rPr lang="it-IT" sz="2000" dirty="0" smtClean="0"/>
              <a:t/>
            </a:r>
            <a:br>
              <a:rPr lang="it-IT" sz="2000" dirty="0" smtClean="0"/>
            </a:br>
            <a:r>
              <a:rPr lang="it-IT" sz="2000" dirty="0" smtClean="0"/>
              <a:t>www.reply.com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663742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build="p"/>
    </p:bldLst>
  </p:timing>
</p:sld>
</file>

<file path=ppt/theme/theme1.xml><?xml version="1.0" encoding="utf-8"?>
<a:theme xmlns:a="http://schemas.openxmlformats.org/drawingml/2006/main" name="1_Default Design">
  <a:themeElements>
    <a:clrScheme name="1_Default Design 7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3399FF"/>
      </a:accent1>
      <a:accent2>
        <a:srgbClr val="99FFCC"/>
      </a:accent2>
      <a:accent3>
        <a:srgbClr val="FFFFFF"/>
      </a:accent3>
      <a:accent4>
        <a:srgbClr val="000000"/>
      </a:accent4>
      <a:accent5>
        <a:srgbClr val="ADCAFF"/>
      </a:accent5>
      <a:accent6>
        <a:srgbClr val="8AE7B9"/>
      </a:accent6>
      <a:hlink>
        <a:srgbClr val="CC00CC"/>
      </a:hlink>
      <a:folHlink>
        <a:srgbClr val="B2B2B2"/>
      </a:folHlink>
    </a:clrScheme>
    <a:fontScheme name="1_Default Design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28575">
          <a:solidFill>
            <a:srgbClr val="FF0000"/>
          </a:solidFill>
          <a:round/>
          <a:headEnd/>
          <a:tailEnd/>
        </a:ln>
      </a:spPr>
      <a:bodyPr>
        <a:spAutoFit/>
      </a:bodyPr>
      <a:lstStyle>
        <a:defPPr>
          <a:defRPr/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11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Default Design">
  <a:themeElements>
    <a:clrScheme name="1_Default Design 7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3399FF"/>
      </a:accent1>
      <a:accent2>
        <a:srgbClr val="99FFCC"/>
      </a:accent2>
      <a:accent3>
        <a:srgbClr val="FFFFFF"/>
      </a:accent3>
      <a:accent4>
        <a:srgbClr val="000000"/>
      </a:accent4>
      <a:accent5>
        <a:srgbClr val="ADCAFF"/>
      </a:accent5>
      <a:accent6>
        <a:srgbClr val="8AE7B9"/>
      </a:accent6>
      <a:hlink>
        <a:srgbClr val="CC00CC"/>
      </a:hlink>
      <a:folHlink>
        <a:srgbClr val="B2B2B2"/>
      </a:folHlink>
    </a:clrScheme>
    <a:fontScheme name="1_Default Design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28575">
          <a:solidFill>
            <a:srgbClr val="FF0000"/>
          </a:solidFill>
          <a:round/>
          <a:headEnd/>
          <a:tailEnd/>
        </a:ln>
      </a:spPr>
      <a:bodyPr>
        <a:spAutoFit/>
      </a:bodyPr>
      <a:lstStyle>
        <a:defPPr>
          <a:defRPr/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11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Reply">
  <a:themeElements>
    <a:clrScheme name="Impostazioni personalizzate 149">
      <a:dk1>
        <a:srgbClr val="FFFFFF"/>
      </a:dk1>
      <a:lt1>
        <a:srgbClr val="000000"/>
      </a:lt1>
      <a:dk2>
        <a:srgbClr val="053238"/>
      </a:dk2>
      <a:lt2>
        <a:srgbClr val="576B8A"/>
      </a:lt2>
      <a:accent1>
        <a:srgbClr val="C6D1E2"/>
      </a:accent1>
      <a:accent2>
        <a:srgbClr val="5A6F90"/>
      </a:accent2>
      <a:accent3>
        <a:srgbClr val="84D896"/>
      </a:accent3>
      <a:accent4>
        <a:srgbClr val="22C0BD"/>
      </a:accent4>
      <a:accent5>
        <a:srgbClr val="6375B3"/>
      </a:accent5>
      <a:accent6>
        <a:srgbClr val="8BB4FF"/>
      </a:accent6>
      <a:hlink>
        <a:srgbClr val="FFFE50"/>
      </a:hlink>
      <a:folHlink>
        <a:srgbClr val="FFC100"/>
      </a:folHlink>
    </a:clrScheme>
    <a:fontScheme name="Office classico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solidFill>
            <a:srgbClr val="FFFFFF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4" id="{097ED64C-1469-4E9B-A6EE-E169F18D7DB3}" vid="{B73C506B-0DF6-4CFA-9B1D-8AAF7C797600}"/>
    </a:ext>
  </a:extLst>
</a:theme>
</file>

<file path=ppt/theme/theme4.xml><?xml version="1.0" encoding="utf-8"?>
<a:theme xmlns:a="http://schemas.openxmlformats.org/drawingml/2006/main" name="1_Reply">
  <a:themeElements>
    <a:clrScheme name="Impostazioni personalizzate 149">
      <a:dk1>
        <a:srgbClr val="FFFFFF"/>
      </a:dk1>
      <a:lt1>
        <a:srgbClr val="000000"/>
      </a:lt1>
      <a:dk2>
        <a:srgbClr val="053238"/>
      </a:dk2>
      <a:lt2>
        <a:srgbClr val="576B8A"/>
      </a:lt2>
      <a:accent1>
        <a:srgbClr val="C6D1E2"/>
      </a:accent1>
      <a:accent2>
        <a:srgbClr val="5A6F90"/>
      </a:accent2>
      <a:accent3>
        <a:srgbClr val="84D896"/>
      </a:accent3>
      <a:accent4>
        <a:srgbClr val="22C0BD"/>
      </a:accent4>
      <a:accent5>
        <a:srgbClr val="6375B3"/>
      </a:accent5>
      <a:accent6>
        <a:srgbClr val="8BB4FF"/>
      </a:accent6>
      <a:hlink>
        <a:srgbClr val="FFFE50"/>
      </a:hlink>
      <a:folHlink>
        <a:srgbClr val="FFC100"/>
      </a:folHlink>
    </a:clrScheme>
    <a:fontScheme name="Office classico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solidFill>
            <a:srgbClr val="FFFFFF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4" id="{097ED64C-1469-4E9B-A6EE-E169F18D7DB3}" vid="{B73C506B-0DF6-4CFA-9B1D-8AAF7C797600}"/>
    </a:ext>
  </a:extLst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Watermark</Template>
  <TotalTime>24065</TotalTime>
  <Words>1559</Words>
  <Application>Microsoft Office PowerPoint</Application>
  <PresentationFormat>Widescreen</PresentationFormat>
  <Paragraphs>803</Paragraphs>
  <Slides>17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4</vt:i4>
      </vt:variant>
      <vt:variant>
        <vt:lpstr>Titoli diapositive</vt:lpstr>
      </vt:variant>
      <vt:variant>
        <vt:i4>17</vt:i4>
      </vt:variant>
    </vt:vector>
  </HeadingPairs>
  <TitlesOfParts>
    <vt:vector size="26" baseType="lpstr">
      <vt:lpstr>Arial</vt:lpstr>
      <vt:lpstr>Arial Black</vt:lpstr>
      <vt:lpstr>Calibri</vt:lpstr>
      <vt:lpstr>Verdana</vt:lpstr>
      <vt:lpstr>Wingdings</vt:lpstr>
      <vt:lpstr>1_Default Design</vt:lpstr>
      <vt:lpstr>2_Default Design</vt:lpstr>
      <vt:lpstr>Reply</vt:lpstr>
      <vt:lpstr>1_Reply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 Testate divise per Gruppi Periodo Gennaio 2017 – Aprile 2018 - FATTURATI (per 1.000) E SPAZI </vt:lpstr>
      <vt:lpstr> Testate divise per Gruppi Periodo Gennaio 2017 – Aprile 2018 - FATTURATI (per 1.000) E SPAZI </vt:lpstr>
      <vt:lpstr> Testate divise per Gruppi Periodo Gennaio 2017 – Aprile 2018 - FATTURATI (per 1.000) E SPAZI </vt:lpstr>
      <vt:lpstr>Thank you</vt:lpstr>
    </vt:vector>
  </TitlesOfParts>
  <Company>Reply Consulting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Dati Mensili Osservatorio Stampa</dc:title>
  <dc:creator>Reply Consulting</dc:creator>
  <cp:lastModifiedBy>Selvaggi Laura</cp:lastModifiedBy>
  <cp:revision>2024</cp:revision>
  <cp:lastPrinted>2018-05-24T14:57:35Z</cp:lastPrinted>
  <dcterms:created xsi:type="dcterms:W3CDTF">2006-03-29T09:09:15Z</dcterms:created>
  <dcterms:modified xsi:type="dcterms:W3CDTF">2018-05-24T16:37:08Z</dcterms:modified>
</cp:coreProperties>
</file>