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</p:sldMasterIdLst>
  <p:notesMasterIdLst>
    <p:notesMasterId r:id="rId12"/>
  </p:notesMasterIdLst>
  <p:handoutMasterIdLst>
    <p:handoutMasterId r:id="rId13"/>
  </p:handoutMasterIdLst>
  <p:sldIdLst>
    <p:sldId id="256" r:id="rId3"/>
    <p:sldId id="379" r:id="rId4"/>
    <p:sldId id="389" r:id="rId5"/>
    <p:sldId id="393" r:id="rId6"/>
    <p:sldId id="373" r:id="rId7"/>
    <p:sldId id="391" r:id="rId8"/>
    <p:sldId id="387" r:id="rId9"/>
    <p:sldId id="388" r:id="rId10"/>
    <p:sldId id="365" r:id="rId11"/>
  </p:sldIdLst>
  <p:sldSz cx="9144000" cy="6858000" type="screen4x3"/>
  <p:notesSz cx="6797675" cy="987425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  <a:srgbClr val="C00000"/>
    <a:srgbClr val="7DB517"/>
    <a:srgbClr val="F4C20A"/>
    <a:srgbClr val="FFFF66"/>
    <a:srgbClr val="8C61E1"/>
    <a:srgbClr val="FF9900"/>
    <a:srgbClr val="EF7511"/>
    <a:srgbClr val="CEF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434" autoAdjust="0"/>
  </p:normalViewPr>
  <p:slideViewPr>
    <p:cSldViewPr>
      <p:cViewPr varScale="1">
        <p:scale>
          <a:sx n="71" d="100"/>
          <a:sy n="71" d="100"/>
        </p:scale>
        <p:origin x="1476" y="6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764" y="-90"/>
      </p:cViewPr>
      <p:guideLst>
        <p:guide orient="horz" pos="3111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.sacchi\Documents\Clienti%20-%20FCP\AssoRadio\2017\06.%20Giugno\Elaborati%20finali\Secondi%20di%20Avvisi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6.%20Giugno\Elaborati%20finali\Trend%20Fatturato%20Totale%20per%20tabel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6.%20Giugn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581316517072483E-2"/>
          <c:y val="4.0627885503231764E-2"/>
          <c:w val="0.9564415412442594"/>
          <c:h val="0.7734700852447656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grafico!$A$2</c:f>
              <c:strCache>
                <c:ptCount val="1"/>
                <c:pt idx="0">
                  <c:v>&lt; 15" - Nazionale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(grafico!$B$2:$H$2,grafico!$O$2:$P$2)</c:f>
              <c:numCache>
                <c:formatCode>0.0%</c:formatCode>
                <c:ptCount val="9"/>
                <c:pt idx="0">
                  <c:v>2.655515633948368E-3</c:v>
                </c:pt>
                <c:pt idx="1">
                  <c:v>3.0572313574723279E-3</c:v>
                </c:pt>
                <c:pt idx="2">
                  <c:v>1.1534352322552038E-2</c:v>
                </c:pt>
                <c:pt idx="3">
                  <c:v>1.5323977453264555E-2</c:v>
                </c:pt>
                <c:pt idx="4">
                  <c:v>9.3351284251486991E-3</c:v>
                </c:pt>
                <c:pt idx="5">
                  <c:v>2.0698334536912728E-2</c:v>
                </c:pt>
                <c:pt idx="6">
                  <c:v>0</c:v>
                </c:pt>
                <c:pt idx="7">
                  <c:v>9.4510143498177969E-3</c:v>
                </c:pt>
                <c:pt idx="8">
                  <c:v>1.0988891622167526E-2</c:v>
                </c:pt>
              </c:numCache>
            </c:numRef>
          </c:val>
        </c:ser>
        <c:ser>
          <c:idx val="1"/>
          <c:order val="1"/>
          <c:tx>
            <c:strRef>
              <c:f>grafico!$A$3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(grafico!$B$3:$H$3,grafico!$O$3:$P$3)</c:f>
              <c:numCache>
                <c:formatCode>0.0%</c:formatCode>
                <c:ptCount val="9"/>
                <c:pt idx="0">
                  <c:v>0.1221737155142902</c:v>
                </c:pt>
                <c:pt idx="1">
                  <c:v>0.13715906979200199</c:v>
                </c:pt>
                <c:pt idx="2">
                  <c:v>0.12153504105953931</c:v>
                </c:pt>
                <c:pt idx="3">
                  <c:v>0.13759632638559216</c:v>
                </c:pt>
                <c:pt idx="4">
                  <c:v>0.15558588061825696</c:v>
                </c:pt>
                <c:pt idx="5">
                  <c:v>0.1438923596133683</c:v>
                </c:pt>
                <c:pt idx="6">
                  <c:v>0</c:v>
                </c:pt>
                <c:pt idx="7">
                  <c:v>0.15724406751990819</c:v>
                </c:pt>
                <c:pt idx="8">
                  <c:v>0.13763598882215344</c:v>
                </c:pt>
              </c:numCache>
            </c:numRef>
          </c:val>
        </c:ser>
        <c:ser>
          <c:idx val="2"/>
          <c:order val="2"/>
          <c:tx>
            <c:strRef>
              <c:f>grafico!$A$4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(grafico!$B$4:$H$4,grafico!$O$4:$P$4)</c:f>
              <c:numCache>
                <c:formatCode>0.0%</c:formatCode>
                <c:ptCount val="9"/>
                <c:pt idx="0">
                  <c:v>0.12235368268827766</c:v>
                </c:pt>
                <c:pt idx="1">
                  <c:v>0.11600013133367656</c:v>
                </c:pt>
                <c:pt idx="2">
                  <c:v>0.13300592712251949</c:v>
                </c:pt>
                <c:pt idx="3">
                  <c:v>0.15055263785591705</c:v>
                </c:pt>
                <c:pt idx="4">
                  <c:v>0.14768739525749111</c:v>
                </c:pt>
                <c:pt idx="5">
                  <c:v>0.12859182287619395</c:v>
                </c:pt>
                <c:pt idx="6">
                  <c:v>0</c:v>
                </c:pt>
                <c:pt idx="7">
                  <c:v>0.11946839727315033</c:v>
                </c:pt>
                <c:pt idx="8">
                  <c:v>0.13400441639221466</c:v>
                </c:pt>
              </c:numCache>
            </c:numRef>
          </c:val>
        </c:ser>
        <c:ser>
          <c:idx val="3"/>
          <c:order val="3"/>
          <c:tx>
            <c:strRef>
              <c:f>grafico!$A$5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69,5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(grafico!$B$5:$H$5,grafico!$O$5:$P$5)</c:f>
              <c:numCache>
                <c:formatCode>0.0%</c:formatCode>
                <c:ptCount val="9"/>
                <c:pt idx="0">
                  <c:v>0.73613532891600575</c:v>
                </c:pt>
                <c:pt idx="1">
                  <c:v>0.72961983977968436</c:v>
                </c:pt>
                <c:pt idx="2">
                  <c:v>0.71043248698372474</c:v>
                </c:pt>
                <c:pt idx="3">
                  <c:v>0.66197645205733491</c:v>
                </c:pt>
                <c:pt idx="4">
                  <c:v>0.66582315253438729</c:v>
                </c:pt>
                <c:pt idx="5">
                  <c:v>0.68194997094715504</c:v>
                </c:pt>
                <c:pt idx="6">
                  <c:v>0</c:v>
                </c:pt>
                <c:pt idx="7">
                  <c:v>0.68623186637393119</c:v>
                </c:pt>
                <c:pt idx="8">
                  <c:v>0.69458718373225303</c:v>
                </c:pt>
              </c:numCache>
            </c:numRef>
          </c:val>
        </c:ser>
        <c:ser>
          <c:idx val="4"/>
          <c:order val="4"/>
          <c:tx>
            <c:strRef>
              <c:f>grafico!$A$6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(grafico!$B$6:$H$6,grafico!$O$6:$P$6)</c:f>
              <c:numCache>
                <c:formatCode>0.0%</c:formatCode>
                <c:ptCount val="9"/>
                <c:pt idx="0">
                  <c:v>1.6681757247478061E-2</c:v>
                </c:pt>
                <c:pt idx="1">
                  <c:v>1.4163727737164756E-2</c:v>
                </c:pt>
                <c:pt idx="2">
                  <c:v>2.3492192511664414E-2</c:v>
                </c:pt>
                <c:pt idx="3">
                  <c:v>3.4550606247891344E-2</c:v>
                </c:pt>
                <c:pt idx="4">
                  <c:v>2.1568443164715949E-2</c:v>
                </c:pt>
                <c:pt idx="5">
                  <c:v>2.4867512026369967E-2</c:v>
                </c:pt>
                <c:pt idx="6">
                  <c:v>0</c:v>
                </c:pt>
                <c:pt idx="7">
                  <c:v>2.7604654483192534E-2</c:v>
                </c:pt>
                <c:pt idx="8">
                  <c:v>2.2783519431211284E-2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100"/>
        <c:axId val="168993712"/>
        <c:axId val="168994104"/>
      </c:barChart>
      <c:catAx>
        <c:axId val="168993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8994104"/>
        <c:crosses val="autoZero"/>
        <c:auto val="1"/>
        <c:lblAlgn val="ctr"/>
        <c:lblOffset val="100"/>
        <c:noMultiLvlLbl val="0"/>
      </c:catAx>
      <c:valAx>
        <c:axId val="1689941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68993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821523045708824E-2"/>
          <c:y val="0.89922329722309569"/>
          <c:w val="0.93398698192909235"/>
          <c:h val="0.10077670277690425"/>
        </c:manualLayout>
      </c:layout>
      <c:overlay val="0"/>
      <c:txPr>
        <a:bodyPr/>
        <a:lstStyle/>
        <a:p>
          <a:pPr>
            <a:defRPr sz="1300"/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400" b="1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995280"/>
        <c:axId val="168995672"/>
      </c:lineChart>
      <c:catAx>
        <c:axId val="168995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8995672"/>
        <c:crosses val="autoZero"/>
        <c:auto val="1"/>
        <c:lblAlgn val="ctr"/>
        <c:lblOffset val="100"/>
        <c:noMultiLvlLbl val="0"/>
      </c:catAx>
      <c:valAx>
        <c:axId val="16899567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8995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marker>
            <c:symbol val="none"/>
          </c:marker>
          <c:trendline>
            <c:spPr>
              <a:ln w="22225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mensile!$B$2:$B$127</c:f>
              <c:strCache>
                <c:ptCount val="126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</c:strCache>
            </c:strRef>
          </c:cat>
          <c:val>
            <c:numRef>
              <c:f>mensile!$C$2:$C$127</c:f>
              <c:numCache>
                <c:formatCode>#,##0</c:formatCode>
                <c:ptCount val="126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701936"/>
        <c:axId val="169702328"/>
      </c:lineChart>
      <c:catAx>
        <c:axId val="16970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9702328"/>
        <c:crosses val="autoZero"/>
        <c:auto val="1"/>
        <c:lblAlgn val="ctr"/>
        <c:lblOffset val="100"/>
        <c:noMultiLvlLbl val="0"/>
      </c:catAx>
      <c:valAx>
        <c:axId val="16970232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97019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8844227567974845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703504"/>
        <c:axId val="169703896"/>
      </c:lineChart>
      <c:catAx>
        <c:axId val="169703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9703896"/>
        <c:crosses val="autoZero"/>
        <c:auto val="0"/>
        <c:lblAlgn val="ctr"/>
        <c:lblOffset val="100"/>
        <c:noMultiLvlLbl val="0"/>
      </c:catAx>
      <c:valAx>
        <c:axId val="16970389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9703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8844227567974845"/>
        </c:manualLayout>
      </c:layout>
      <c:lineChart>
        <c:grouping val="standard"/>
        <c:varyColors val="0"/>
        <c:ser>
          <c:idx val="1"/>
          <c:order val="0"/>
          <c:tx>
            <c:strRef>
              <c:f>mensile!$B$13:$B$127</c:f>
              <c:strCache>
                <c:ptCount val="11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mensile!$B$13:$B$127</c:f>
              <c:strCache>
                <c:ptCount val="11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</c:strCache>
            </c:strRef>
          </c:cat>
          <c:val>
            <c:numRef>
              <c:f>mensile!$D$13:$D$127</c:f>
              <c:numCache>
                <c:formatCode>#,##0</c:formatCode>
                <c:ptCount val="115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704680"/>
        <c:axId val="169705072"/>
      </c:lineChart>
      <c:catAx>
        <c:axId val="169704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9705072"/>
        <c:crosses val="autoZero"/>
        <c:auto val="0"/>
        <c:lblAlgn val="ctr"/>
        <c:lblOffset val="100"/>
        <c:noMultiLvlLbl val="0"/>
      </c:catAx>
      <c:valAx>
        <c:axId val="16970507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97046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3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8489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489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3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8688" y="738188"/>
            <a:ext cx="4941887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5" y="4689242"/>
            <a:ext cx="5438775" cy="4446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8489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489"/>
            <a:ext cx="2946400" cy="4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7B8966-1211-4F81-BE43-6E7236B1023C}" type="slidenum">
              <a:rPr lang="it-IT" smtClean="0"/>
              <a:pPr>
                <a:defRPr/>
              </a:pPr>
              <a:t>2</a:t>
            </a:fld>
            <a:endParaRPr lang="it-IT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  <p:extLst>
      <p:ext uri="{BB962C8B-B14F-4D97-AF65-F5344CB8AC3E}">
        <p14:creationId xmlns:p14="http://schemas.microsoft.com/office/powerpoint/2010/main" val="557157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72270" y="1006475"/>
            <a:ext cx="8346311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472269" y="249386"/>
            <a:ext cx="836124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 userDrawn="1"/>
        </p:nvSpPr>
        <p:spPr>
          <a:xfrm>
            <a:off x="162821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331913" y="1700808"/>
            <a:ext cx="6405562" cy="147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PRESENTAZIONE 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DATI GIUGNO 2017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OSSERVATORIO FCP-ASSORADIO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4444" r="74382" b="72963"/>
          <a:stretch>
            <a:fillRect/>
          </a:stretch>
        </p:blipFill>
        <p:spPr bwMode="auto">
          <a:xfrm>
            <a:off x="6660083" y="692696"/>
            <a:ext cx="1584325" cy="8636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060922" y="6092825"/>
            <a:ext cx="4959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/>
              <a:t>Milano, 27 Luglio 2017</a:t>
            </a:r>
            <a:endParaRPr lang="it-IT" altLang="it-IT" sz="1800" b="0" dirty="0"/>
          </a:p>
          <a:p>
            <a:pPr algn="ctr">
              <a:buFontTx/>
              <a:buNone/>
            </a:pPr>
            <a:endParaRPr lang="it-IT" altLang="it-IT" sz="1800" b="0" dirty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755576" y="764704"/>
            <a:ext cx="7777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EMITTENTI NUOVE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nel </a:t>
            </a: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2016 – Giugno 2017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55079" y="3717032"/>
            <a:ext cx="7777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EMITTENTI CHIUSE nel periodo Gennaio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Giugno 2017</a:t>
            </a:r>
            <a:endParaRPr lang="it-IT" altLang="it-IT" sz="18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17183"/>
              </p:ext>
            </p:extLst>
          </p:nvPr>
        </p:nvGraphicFramePr>
        <p:xfrm>
          <a:off x="395609" y="4365104"/>
          <a:ext cx="8496300" cy="69045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664093"/>
                <a:gridCol w="2525374"/>
                <a:gridCol w="3306833"/>
              </a:tblGrid>
              <a:tr h="36612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EMITTENTE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CONCESSIONARIA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NOTE</a:t>
                      </a:r>
                      <a:endParaRPr lang="en-US" sz="1400" dirty="0"/>
                    </a:p>
                  </a:txBody>
                  <a:tcPr marT="45766" marB="45766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43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ARCUS 2015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3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ARCUS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Chiuso da Dicembre 2016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67963"/>
              </p:ext>
            </p:extLst>
          </p:nvPr>
        </p:nvGraphicFramePr>
        <p:xfrm>
          <a:off x="395609" y="1412776"/>
          <a:ext cx="8496300" cy="69045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664093"/>
                <a:gridCol w="2525374"/>
                <a:gridCol w="3306833"/>
              </a:tblGrid>
              <a:tr h="36612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EMITTENTE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CONCESSIONARIA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NOTE</a:t>
                      </a:r>
                      <a:endParaRPr lang="en-US" sz="1400" dirty="0"/>
                    </a:p>
                  </a:txBody>
                  <a:tcPr marT="45766" marB="45766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43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RDS SPECIAL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3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RDS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Nuova da Gennaio 2017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089065"/>
              </p:ext>
            </p:extLst>
          </p:nvPr>
        </p:nvGraphicFramePr>
        <p:xfrm>
          <a:off x="467544" y="977514"/>
          <a:ext cx="8496943" cy="5076015"/>
        </p:xfrm>
        <a:graphic>
          <a:graphicData uri="http://schemas.openxmlformats.org/drawingml/2006/table">
            <a:tbl>
              <a:tblPr firstRow="1" bandRow="1"/>
              <a:tblGrid>
                <a:gridCol w="1197599"/>
                <a:gridCol w="1108915"/>
                <a:gridCol w="884347"/>
                <a:gridCol w="884347"/>
                <a:gridCol w="884347"/>
                <a:gridCol w="884347"/>
                <a:gridCol w="884347"/>
                <a:gridCol w="884347"/>
                <a:gridCol w="884347"/>
              </a:tblGrid>
              <a:tr h="1045311"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\</a:t>
                      </a:r>
                    </a:p>
                    <a:p>
                      <a:pPr algn="ctr" fontAlgn="ctr"/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Gennaio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algn="ctr" fontAlgn="ctr"/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Fatturato</a:t>
                      </a:r>
                    </a:p>
                    <a:p>
                      <a:pPr algn="ctr" fontAlgn="ctr"/>
                      <a:endParaRPr kumimoji="0" lang="it-IT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19.861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24.262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29.307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25.689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31.430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162.712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19.229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29.638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26.617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31.781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30.602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163.622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19.976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29.728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27.509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36.475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171.848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algn="ctr" fontAlgn="ctr"/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fontAlgn="ctr"/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Avvisi</a:t>
                      </a:r>
                      <a:endParaRPr kumimoji="0" lang="it-IT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88.485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104.980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125.806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111.407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132.407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137.988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701.073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89.561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119.850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131.963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122.481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134.382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136.437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734.674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99.002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118.320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142.264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125.220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170.745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155.920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811.471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14,2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4,9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9,9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-1,1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4,8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11,9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12,7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12,4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29,0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13,0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15,7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-1,3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7,8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2,2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27,1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14,3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000000"/>
                          </a:solidFill>
                          <a:effectLst/>
                          <a:latin typeface="Arial 16"/>
                        </a:rPr>
                        <a:t>10,5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136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migliaia di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7177735" y="851225"/>
            <a:ext cx="900000" cy="5328592"/>
          </a:xfrm>
          <a:prstGeom prst="rect">
            <a:avLst/>
          </a:prstGeom>
          <a:noFill/>
          <a:ln w="34925">
            <a:solidFill>
              <a:srgbClr val="C0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0" y="2729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Tipologie di Fatturato</a:t>
            </a:r>
            <a:r>
              <a:rPr lang="it-IT" altLang="it-IT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migliaia di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817090"/>
              </p:ext>
            </p:extLst>
          </p:nvPr>
        </p:nvGraphicFramePr>
        <p:xfrm>
          <a:off x="395533" y="949553"/>
          <a:ext cx="8352928" cy="5076015"/>
        </p:xfrm>
        <a:graphic>
          <a:graphicData uri="http://schemas.openxmlformats.org/drawingml/2006/table">
            <a:tbl>
              <a:tblPr firstRow="1" bandRow="1"/>
              <a:tblGrid>
                <a:gridCol w="1084212"/>
                <a:gridCol w="1123192"/>
                <a:gridCol w="877932"/>
                <a:gridCol w="877932"/>
                <a:gridCol w="877932"/>
                <a:gridCol w="877932"/>
                <a:gridCol w="877932"/>
                <a:gridCol w="877932"/>
                <a:gridCol w="877932"/>
              </a:tblGrid>
              <a:tr h="1045311"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\</a:t>
                      </a:r>
                    </a:p>
                    <a:p>
                      <a:pPr algn="ctr" fontAlgn="ctr"/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Gennaio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18.855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22.949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27.294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29.851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151.738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18.147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28.466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149.565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18.799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25.477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33.143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29.485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157.884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algn="ctr" fontAlgn="ctr"/>
                      <a:r>
                        <a:rPr kumimoji="0" lang="it-IT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extra-tabellare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2.462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1.934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14.057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1.573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2.032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13.964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 bwMode="auto">
          <a:xfrm>
            <a:off x="6984368" y="801636"/>
            <a:ext cx="900000" cy="5328592"/>
          </a:xfrm>
          <a:prstGeom prst="rect">
            <a:avLst/>
          </a:prstGeom>
          <a:noFill/>
          <a:ln w="34925">
            <a:solidFill>
              <a:srgbClr val="C0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402700"/>
              </p:ext>
            </p:extLst>
          </p:nvPr>
        </p:nvGraphicFramePr>
        <p:xfrm>
          <a:off x="143509" y="836712"/>
          <a:ext cx="8856983" cy="5723220"/>
        </p:xfrm>
        <a:graphic>
          <a:graphicData uri="http://schemas.openxmlformats.org/drawingml/2006/table">
            <a:tbl>
              <a:tblPr/>
              <a:tblGrid>
                <a:gridCol w="1728193"/>
                <a:gridCol w="1224136"/>
                <a:gridCol w="1152128"/>
                <a:gridCol w="1152128"/>
                <a:gridCol w="1224136"/>
                <a:gridCol w="1224136"/>
                <a:gridCol w="1152126"/>
              </a:tblGrid>
              <a:tr h="51395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Emittenti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15"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15" </a:t>
                      </a:r>
                      <a:endParaRPr lang="it-IT" sz="1500" b="1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20"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 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25" e 30" Avvisi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30</a:t>
                      </a:r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 </a:t>
                      </a: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 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389333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99.002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20.366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61.561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 err="1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% sul 2016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118.320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72.091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-54,6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142.264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83.486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125.220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170.745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42.489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600" b="0" i="1" u="none" strike="noStrike" kern="1200" baseline="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155.920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9.609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35.627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84.706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13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  <a:r>
                        <a:rPr lang="it-IT" sz="1600" b="1" i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6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Giugno 2017</a:t>
                      </a:r>
                      <a:endParaRPr lang="it-IT" sz="16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811.471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181.616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132.618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459.800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 bwMode="auto">
          <a:xfrm>
            <a:off x="72504" y="4932354"/>
            <a:ext cx="9000000" cy="709200"/>
          </a:xfrm>
          <a:prstGeom prst="rect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0" y="4445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Peso % delle diverse tipologie di avvisi, sulla base della durata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56817" y="1084171"/>
            <a:ext cx="8987858" cy="5026056"/>
            <a:chOff x="-56817" y="1084171"/>
            <a:chExt cx="8987858" cy="5026056"/>
          </a:xfrm>
        </p:grpSpPr>
        <p:sp>
          <p:nvSpPr>
            <p:cNvPr id="27" name="CasellaDiTesto 26"/>
            <p:cNvSpPr txBox="1"/>
            <p:nvPr/>
          </p:nvSpPr>
          <p:spPr>
            <a:xfrm>
              <a:off x="-56817" y="1566915"/>
              <a:ext cx="683568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Numero secondi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6881376" y="1660215"/>
              <a:ext cx="887965" cy="261610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b="0"/>
              </a:lvl1pPr>
            </a:lstStyle>
            <a:p>
              <a:r>
                <a:rPr lang="it-IT" dirty="0" smtClean="0"/>
                <a:t>17.824.965</a:t>
              </a:r>
              <a:endParaRPr lang="it-IT" dirty="0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41035" y="1084171"/>
              <a:ext cx="940331" cy="430887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Progressivo</a:t>
              </a:r>
              <a:b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607246" y="1665345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2.500.456</a:t>
              </a:r>
              <a:endParaRPr lang="it-IT" b="0" dirty="0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660607" y="1112747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GEN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1509806" y="1665345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2.954.307</a:t>
              </a:r>
              <a:endParaRPr lang="it-IT" b="0" dirty="0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563167" y="1112747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FEB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7913008" y="1664328"/>
              <a:ext cx="882107" cy="261610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b="0"/>
              </a:lvl1pPr>
            </a:lstStyle>
            <a:p>
              <a:r>
                <a:rPr lang="it-IT" dirty="0" smtClean="0"/>
                <a:t>19.793.079</a:t>
              </a:r>
              <a:endParaRPr lang="it-IT" dirty="0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7867490" y="1084171"/>
              <a:ext cx="940331" cy="430887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Progressivo</a:t>
              </a:r>
              <a:b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2410518" y="1658954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3.513.678</a:t>
              </a:r>
              <a:endParaRPr lang="it-IT" b="0" dirty="0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2463879" y="1112747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MAR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3302503" y="1657087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3.014.361</a:t>
              </a:r>
              <a:endParaRPr lang="it-IT" b="0" dirty="0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355864" y="1110880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APR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4199730" y="1645866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4.096.355</a:t>
              </a:r>
              <a:endParaRPr lang="it-IT" b="0" dirty="0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253091" y="1099659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MAG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091715" y="1650349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3.713.922</a:t>
              </a:r>
              <a:endParaRPr lang="it-IT" b="0" dirty="0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5145076" y="1104142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GIU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9" name="Grafico 2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8428496"/>
                </p:ext>
              </p:extLst>
            </p:nvPr>
          </p:nvGraphicFramePr>
          <p:xfrm>
            <a:off x="323528" y="2229087"/>
            <a:ext cx="8607513" cy="3881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185867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2700" y="-2228"/>
            <a:ext cx="91440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Fatturato Totale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Trend mensile Gennaio 2007 – Giugno 2017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6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6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93708" y="1329152"/>
            <a:ext cx="9147375" cy="5124183"/>
            <a:chOff x="93708" y="1329152"/>
            <a:chExt cx="9147375" cy="5124183"/>
          </a:xfrm>
        </p:grpSpPr>
        <p:sp>
          <p:nvSpPr>
            <p:cNvPr id="19" name="Rettangolo 18"/>
            <p:cNvSpPr/>
            <p:nvPr/>
          </p:nvSpPr>
          <p:spPr bwMode="auto">
            <a:xfrm>
              <a:off x="5542136" y="1650675"/>
              <a:ext cx="792000" cy="378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0" name="Rettangolo 19"/>
            <p:cNvSpPr/>
            <p:nvPr/>
          </p:nvSpPr>
          <p:spPr bwMode="auto">
            <a:xfrm>
              <a:off x="2356850" y="1646230"/>
              <a:ext cx="792000" cy="378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23" name="Rettangolo 22"/>
            <p:cNvSpPr/>
            <p:nvPr/>
          </p:nvSpPr>
          <p:spPr bwMode="auto">
            <a:xfrm>
              <a:off x="756593" y="1650204"/>
              <a:ext cx="792000" cy="378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7" name="Rettangolo 26"/>
            <p:cNvSpPr/>
            <p:nvPr/>
          </p:nvSpPr>
          <p:spPr bwMode="auto">
            <a:xfrm>
              <a:off x="3944630" y="1647502"/>
              <a:ext cx="792000" cy="378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565956" y="1330240"/>
              <a:ext cx="792163" cy="2597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2364188" y="1336772"/>
              <a:ext cx="792162" cy="2597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3159731" y="1336772"/>
              <a:ext cx="792163" cy="2597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3974409" y="1336772"/>
              <a:ext cx="749622" cy="2597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4774639" y="1336772"/>
              <a:ext cx="749622" cy="2597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5559181" y="1329152"/>
              <a:ext cx="749622" cy="2597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62626" y="1330240"/>
              <a:ext cx="792163" cy="2597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6393323" y="1336772"/>
              <a:ext cx="681480" cy="2597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ttangolo 17"/>
            <p:cNvSpPr/>
            <p:nvPr/>
          </p:nvSpPr>
          <p:spPr bwMode="auto">
            <a:xfrm>
              <a:off x="7140694" y="1646996"/>
              <a:ext cx="792000" cy="378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7176856" y="1336772"/>
              <a:ext cx="749622" cy="2597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8073745" y="1336772"/>
              <a:ext cx="497662" cy="2597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32043802"/>
                </p:ext>
              </p:extLst>
            </p:nvPr>
          </p:nvGraphicFramePr>
          <p:xfrm>
            <a:off x="107504" y="1588940"/>
            <a:ext cx="9133579" cy="45744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8" name="Rettangolo 27"/>
            <p:cNvSpPr/>
            <p:nvPr/>
          </p:nvSpPr>
          <p:spPr bwMode="auto">
            <a:xfrm>
              <a:off x="8734687" y="1645563"/>
              <a:ext cx="316800" cy="378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8612164" y="1337709"/>
              <a:ext cx="49766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05503112"/>
                </p:ext>
              </p:extLst>
            </p:nvPr>
          </p:nvGraphicFramePr>
          <p:xfrm>
            <a:off x="93708" y="1484784"/>
            <a:ext cx="9062992" cy="49685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0"/>
            <a:ext cx="91440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Fatturato Totale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Media mobile Gennaio 2007 – Giugno 2017</a:t>
            </a:r>
            <a:endParaRPr lang="it-IT" altLang="it-IT" sz="1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6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euro)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52966" y="1309595"/>
            <a:ext cx="9221292" cy="4934146"/>
            <a:chOff x="-52966" y="1309595"/>
            <a:chExt cx="9221292" cy="4934146"/>
          </a:xfrm>
        </p:grpSpPr>
        <p:sp>
          <p:nvSpPr>
            <p:cNvPr id="22" name="Rettangolo 21"/>
            <p:cNvSpPr/>
            <p:nvPr/>
          </p:nvSpPr>
          <p:spPr bwMode="auto">
            <a:xfrm>
              <a:off x="5999265" y="1659174"/>
              <a:ext cx="950400" cy="372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746013" y="1309595"/>
              <a:ext cx="792163" cy="2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1656678" y="1309595"/>
              <a:ext cx="792162" cy="2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2531962" y="1309595"/>
              <a:ext cx="792163" cy="2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379405" y="1319120"/>
              <a:ext cx="8485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285320" y="1328645"/>
              <a:ext cx="8485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5160705" y="1322948"/>
              <a:ext cx="8485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ttangolo 18"/>
            <p:cNvSpPr/>
            <p:nvPr/>
          </p:nvSpPr>
          <p:spPr bwMode="auto">
            <a:xfrm>
              <a:off x="7774410" y="1659237"/>
              <a:ext cx="950400" cy="372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5" name="Rettangolo 34"/>
            <p:cNvSpPr/>
            <p:nvPr/>
          </p:nvSpPr>
          <p:spPr bwMode="auto">
            <a:xfrm>
              <a:off x="664893" y="1658489"/>
              <a:ext cx="946800" cy="370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0" name="Rettangolo 19"/>
            <p:cNvSpPr/>
            <p:nvPr/>
          </p:nvSpPr>
          <p:spPr bwMode="auto">
            <a:xfrm>
              <a:off x="2436394" y="1661178"/>
              <a:ext cx="946800" cy="370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Rettangolo 20"/>
            <p:cNvSpPr/>
            <p:nvPr/>
          </p:nvSpPr>
          <p:spPr bwMode="auto">
            <a:xfrm>
              <a:off x="4212481" y="1667541"/>
              <a:ext cx="950400" cy="3718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54129256"/>
                </p:ext>
              </p:extLst>
            </p:nvPr>
          </p:nvGraphicFramePr>
          <p:xfrm>
            <a:off x="-52966" y="1647405"/>
            <a:ext cx="8852059" cy="44681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" name="CasellaDiTesto 48"/>
            <p:cNvSpPr txBox="1"/>
            <p:nvPr/>
          </p:nvSpPr>
          <p:spPr>
            <a:xfrm>
              <a:off x="6128516" y="1322948"/>
              <a:ext cx="7240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7053722" y="1325120"/>
              <a:ext cx="59621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7959870" y="1324079"/>
              <a:ext cx="59621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572116" y="1325471"/>
              <a:ext cx="59621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95821889"/>
                </p:ext>
              </p:extLst>
            </p:nvPr>
          </p:nvGraphicFramePr>
          <p:xfrm>
            <a:off x="1" y="1519251"/>
            <a:ext cx="9155626" cy="47244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1152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t-IT" altLang="it-IT" i="1" dirty="0" smtClean="0">
                <a:solidFill>
                  <a:schemeClr val="bg1">
                    <a:lumMod val="50000"/>
                  </a:schemeClr>
                </a:solidFill>
              </a:rPr>
              <a:t>FINE</a:t>
            </a:r>
          </a:p>
          <a:p>
            <a:pPr algn="ctr" eaLnBrk="1" hangingPunct="1">
              <a:buFontTx/>
              <a:buNone/>
            </a:pPr>
            <a:r>
              <a:rPr lang="it-IT" altLang="it-IT" i="1" dirty="0" smtClean="0">
                <a:solidFill>
                  <a:schemeClr val="bg1">
                    <a:lumMod val="50000"/>
                  </a:schemeClr>
                </a:solidFill>
              </a:rPr>
              <a:t>PRESENTAZIONE</a:t>
            </a:r>
          </a:p>
        </p:txBody>
      </p:sp>
      <p:pic>
        <p:nvPicPr>
          <p:cNvPr id="232452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t="14470" r="74382" b="72942"/>
          <a:stretch>
            <a:fillRect/>
          </a:stretch>
        </p:blipFill>
        <p:spPr bwMode="auto">
          <a:xfrm>
            <a:off x="6443663" y="660400"/>
            <a:ext cx="1668462" cy="1249363"/>
          </a:xfr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Default Design 7">
    <a:dk1>
      <a:srgbClr val="000000"/>
    </a:dk1>
    <a:lt1>
      <a:srgbClr val="FFFFFF"/>
    </a:lt1>
    <a:dk2>
      <a:srgbClr val="000000"/>
    </a:dk2>
    <a:lt2>
      <a:srgbClr val="808080"/>
    </a:lt2>
    <a:accent1>
      <a:srgbClr val="3399FF"/>
    </a:accent1>
    <a:accent2>
      <a:srgbClr val="99FFCC"/>
    </a:accent2>
    <a:accent3>
      <a:srgbClr val="FFFFFF"/>
    </a:accent3>
    <a:accent4>
      <a:srgbClr val="000000"/>
    </a:accent4>
    <a:accent5>
      <a:srgbClr val="ADCAFF"/>
    </a:accent5>
    <a:accent6>
      <a:srgbClr val="8AE7B9"/>
    </a:accent6>
    <a:hlink>
      <a:srgbClr val="CC00CC"/>
    </a:hlink>
    <a:folHlink>
      <a:srgbClr val="B2B2B2"/>
    </a:folHlink>
  </a:clrScheme>
  <a:fontScheme name="1_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17826</TotalTime>
  <Words>616</Words>
  <Application>Microsoft Office PowerPoint</Application>
  <PresentationFormat>Presentazione su schermo (4:3)</PresentationFormat>
  <Paragraphs>439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SimSun</vt:lpstr>
      <vt:lpstr>Arial</vt:lpstr>
      <vt:lpstr>Arial 16</vt:lpstr>
      <vt:lpstr>Verdana</vt:lpstr>
      <vt:lpstr>1_Default Design</vt:lpstr>
      <vt:lpstr>2_Default Design</vt:lpstr>
      <vt:lpstr> PRESENTAZIONE  DATI GIUGNO 2017 OSSERVATORIO FCP-ASSORADIO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1803</cp:revision>
  <cp:lastPrinted>2017-07-24T07:43:56Z</cp:lastPrinted>
  <dcterms:created xsi:type="dcterms:W3CDTF">2006-03-29T09:09:15Z</dcterms:created>
  <dcterms:modified xsi:type="dcterms:W3CDTF">2017-07-24T08:05:20Z</dcterms:modified>
</cp:coreProperties>
</file>