
<file path=[Content_Types].xml><?xml version="1.0" encoding="utf-8"?>
<Types xmlns="http://schemas.openxmlformats.org/package/2006/content-types">
  <Default Extension="png" ContentType="image/png"/>
  <Default Extension="bin" ContentType="application/vnd.openxmlformats-officedocument.oleObject"/>
  <Default Extension="emf" ContentType="image/x-emf"/>
  <Default Extension="rels" ContentType="application/vnd.openxmlformats-package.relationships+xml"/>
  <Default Extension="xml" ContentType="application/xml"/>
  <Default Extension="vml" ContentType="application/vnd.openxmlformats-officedocument.vmlDrawin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notesMasters/notesMaster1.xml" ContentType="application/vnd.openxmlformats-officedocument.presentationml.notesMaster+xml"/>
  <Override PartName="/ppt/handoutMasters/handoutMaster1.xml" ContentType="application/vnd.openxmlformats-officedocument.presentationml.handout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tags/tag1.xml" ContentType="application/vnd.openxmlformats-officedocument.presentationml.tags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slideLayouts/slideLayout29.xml" ContentType="application/vnd.openxmlformats-officedocument.presentationml.slideLayout+xml"/>
  <Override PartName="/ppt/slideLayouts/slideLayout30.xml" ContentType="application/vnd.openxmlformats-officedocument.presentationml.slideLayout+xml"/>
  <Override PartName="/ppt/theme/theme2.xml" ContentType="application/vnd.openxmlformats-officedocument.theme+xml"/>
  <Override PartName="/ppt/slideLayouts/slideLayout31.xml" ContentType="application/vnd.openxmlformats-officedocument.presentationml.slideLayout+xml"/>
  <Override PartName="/ppt/slideLayouts/slideLayout32.xml" ContentType="application/vnd.openxmlformats-officedocument.presentationml.slideLayout+xml"/>
  <Override PartName="/ppt/slideLayouts/slideLayout33.xml" ContentType="application/vnd.openxmlformats-officedocument.presentationml.slideLayout+xml"/>
  <Override PartName="/ppt/slideLayouts/slideLayout34.xml" ContentType="application/vnd.openxmlformats-officedocument.presentationml.slideLayout+xml"/>
  <Override PartName="/ppt/slideLayouts/slideLayout35.xml" ContentType="application/vnd.openxmlformats-officedocument.presentationml.slideLayout+xml"/>
  <Override PartName="/ppt/slideLayouts/slideLayout36.xml" ContentType="application/vnd.openxmlformats-officedocument.presentationml.slideLayout+xml"/>
  <Override PartName="/ppt/slideLayouts/slideLayout37.xml" ContentType="application/vnd.openxmlformats-officedocument.presentationml.slideLayout+xml"/>
  <Override PartName="/ppt/slideLayouts/slideLayout38.xml" ContentType="application/vnd.openxmlformats-officedocument.presentationml.slideLayout+xml"/>
  <Override PartName="/ppt/slideLayouts/slideLayout39.xml" ContentType="application/vnd.openxmlformats-officedocument.presentationml.slideLayout+xml"/>
  <Override PartName="/ppt/slideLayouts/slideLayout40.xml" ContentType="application/vnd.openxmlformats-officedocument.presentationml.slideLayout+xml"/>
  <Override PartName="/ppt/slideLayouts/slideLayout41.xml" ContentType="application/vnd.openxmlformats-officedocument.presentationml.slideLayout+xml"/>
  <Override PartName="/ppt/slideLayouts/slideLayout42.xml" ContentType="application/vnd.openxmlformats-officedocument.presentationml.slideLayout+xml"/>
  <Override PartName="/ppt/slideLayouts/slideLayout43.xml" ContentType="application/vnd.openxmlformats-officedocument.presentationml.slideLayout+xml"/>
  <Override PartName="/ppt/slideLayouts/slideLayout44.xml" ContentType="application/vnd.openxmlformats-officedocument.presentationml.slideLayout+xml"/>
  <Override PartName="/ppt/slideLayouts/slideLayout45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theme/theme5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charts/chart1.xml" ContentType="application/vnd.openxmlformats-officedocument.drawingml.chart+xml"/>
  <Override PartName="/ppt/charts/style1.xml" ContentType="application/vnd.ms-office.chartstyle+xml"/>
  <Override PartName="/ppt/charts/colors1.xml" ContentType="application/vnd.ms-office.chartcolorstyle+xml"/>
  <Override PartName="/ppt/charts/chart2.xml" ContentType="application/vnd.openxmlformats-officedocument.drawingml.chart+xml"/>
  <Override PartName="/ppt/charts/style2.xml" ContentType="application/vnd.ms-office.chartstyle+xml"/>
  <Override PartName="/ppt/charts/colors2.xml" ContentType="application/vnd.ms-office.chartcolorstyle+xml"/>
  <Override PartName="/ppt/charts/chart3.xml" ContentType="application/vnd.openxmlformats-officedocument.drawingml.chart+xml"/>
  <Override PartName="/ppt/charts/style3.xml" ContentType="application/vnd.ms-office.chartstyle+xml"/>
  <Override PartName="/ppt/charts/colors3.xml" ContentType="application/vnd.ms-office.chartcolorstyle+xml"/>
  <Override PartName="/ppt/notesSlides/notesSlide4.xml" ContentType="application/vnd.openxmlformats-officedocument.presentationml.notesSlide+xml"/>
  <Override PartName="/ppt/charts/chart4.xml" ContentType="application/vnd.openxmlformats-officedocument.drawingml.chart+xml"/>
  <Override PartName="/ppt/charts/style4.xml" ContentType="application/vnd.ms-office.chartstyle+xml"/>
  <Override PartName="/ppt/charts/colors4.xml" ContentType="application/vnd.ms-office.chartcolorstyle+xml"/>
  <Override PartName="/ppt/notesSlides/notesSlide5.xml" ContentType="application/vnd.openxmlformats-officedocument.presentationml.notesSlide+xml"/>
  <Override PartName="/ppt/charts/chart5.xml" ContentType="application/vnd.openxmlformats-officedocument.drawingml.chart+xml"/>
  <Override PartName="/ppt/charts/style5.xml" ContentType="application/vnd.ms-office.chartstyle+xml"/>
  <Override PartName="/ppt/charts/colors5.xml" ContentType="application/vnd.ms-office.chartcolorstyle+xml"/>
  <Override PartName="/ppt/notesSlides/notesSlide6.xml" ContentType="application/vnd.openxmlformats-officedocument.presentationml.notesSlide+xml"/>
  <Override PartName="/ppt/charts/chart6.xml" ContentType="application/vnd.openxmlformats-officedocument.drawingml.chart+xml"/>
  <Override PartName="/ppt/charts/style6.xml" ContentType="application/vnd.ms-office.chartstyle+xml"/>
  <Override PartName="/ppt/charts/colors6.xml" ContentType="application/vnd.ms-office.chartcolorstyle+xml"/>
  <Override PartName="/ppt/charts/chart7.xml" ContentType="application/vnd.openxmlformats-officedocument.drawingml.chart+xml"/>
  <Override PartName="/ppt/drawings/drawing1.xml" ContentType="application/vnd.openxmlformats-officedocument.drawingml.chartshapes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charts/chart8.xml" ContentType="application/vnd.openxmlformats-officedocument.drawingml.chart+xml"/>
  <Override PartName="/ppt/charts/style7.xml" ContentType="application/vnd.ms-office.chartstyle+xml"/>
  <Override PartName="/ppt/charts/colors7.xml" ContentType="application/vnd.ms-office.chartcolorstyle+xml"/>
  <Override PartName="/ppt/charts/chart9.xml" ContentType="application/vnd.openxmlformats-officedocument.drawingml.chart+xml"/>
  <Override PartName="/ppt/drawings/drawing2.xml" ContentType="application/vnd.openxmlformats-officedocument.drawingml.chartshapes+xml"/>
  <Override PartName="/ppt/notesSlides/notesSlide10.xml" ContentType="application/vnd.openxmlformats-officedocument.presentationml.notesSlide+xml"/>
  <Override PartName="/ppt/charts/chart10.xml" ContentType="application/vnd.openxmlformats-officedocument.drawingml.chart+xml"/>
  <Override PartName="/ppt/charts/style8.xml" ContentType="application/vnd.ms-office.chartstyle+xml"/>
  <Override PartName="/ppt/charts/colors8.xml" ContentType="application/vnd.ms-office.chartcolorstyle+xml"/>
  <Override PartName="/ppt/notesSlides/notesSlide11.xml" ContentType="application/vnd.openxmlformats-officedocument.presentationml.notesSlide+xml"/>
  <Override PartName="/ppt/charts/chart11.xml" ContentType="application/vnd.openxmlformats-officedocument.drawingml.chart+xml"/>
  <Override PartName="/ppt/charts/style9.xml" ContentType="application/vnd.ms-office.chartstyle+xml"/>
  <Override PartName="/ppt/charts/colors9.xml" ContentType="application/vnd.ms-office.chartcolorstyl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officeDocument/2006/relationships/extended-properties" Target="docProps/app.xml"/><Relationship Id="rId2" Type="http://schemas.openxmlformats.org/package/2006/relationships/metadata/core-properties" Target="docProps/core.xml"/><Relationship Id="rId1" Type="http://schemas.openxmlformats.org/officeDocument/2006/relationships/officeDocument" Target="ppt/presentation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howSpecialPlsOnTitleSld="0" saveSubsetFonts="1" autoCompressPictures="0">
  <p:sldMasterIdLst>
    <p:sldMasterId id="2147483660" r:id="rId1"/>
    <p:sldMasterId id="2147483686" r:id="rId2"/>
    <p:sldMasterId id="2147483702" r:id="rId3"/>
  </p:sldMasterIdLst>
  <p:notesMasterIdLst>
    <p:notesMasterId r:id="rId18"/>
  </p:notesMasterIdLst>
  <p:handoutMasterIdLst>
    <p:handoutMasterId r:id="rId19"/>
  </p:handoutMasterIdLst>
  <p:sldIdLst>
    <p:sldId id="324" r:id="rId4"/>
    <p:sldId id="319" r:id="rId5"/>
    <p:sldId id="310" r:id="rId6"/>
    <p:sldId id="329" r:id="rId7"/>
    <p:sldId id="311" r:id="rId8"/>
    <p:sldId id="333" r:id="rId9"/>
    <p:sldId id="320" r:id="rId10"/>
    <p:sldId id="321" r:id="rId11"/>
    <p:sldId id="334" r:id="rId12"/>
    <p:sldId id="339" r:id="rId13"/>
    <p:sldId id="330" r:id="rId14"/>
    <p:sldId id="335" r:id="rId15"/>
    <p:sldId id="338" r:id="rId16"/>
    <p:sldId id="327" r:id="rId17"/>
  </p:sldIdLst>
  <p:sldSz cx="12192000" cy="6858000"/>
  <p:notesSz cx="6797675" cy="9928225"/>
  <p:defaultTextStyle>
    <a:defPPr>
      <a:defRPr lang="it-IT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521415D9-36F7-43E2-AB2F-B90AF26B5E84}">
      <p14:sectionLst xmlns:p14="http://schemas.microsoft.com/office/powerpoint/2010/main">
        <p14:section name="Default Section" id="{80C1B63D-C3B3-4692-AF05-0E94781C1321}">
          <p14:sldIdLst>
            <p14:sldId id="324"/>
            <p14:sldId id="319"/>
            <p14:sldId id="310"/>
            <p14:sldId id="329"/>
            <p14:sldId id="311"/>
            <p14:sldId id="333"/>
            <p14:sldId id="320"/>
            <p14:sldId id="321"/>
            <p14:sldId id="334"/>
            <p14:sldId id="339"/>
            <p14:sldId id="330"/>
            <p14:sldId id="335"/>
            <p14:sldId id="338"/>
            <p14:sldId id="327"/>
          </p14:sldIdLst>
        </p14:section>
      </p14:sectionLst>
    </p:ext>
    <p:ext uri="{EFAFB233-063F-42B5-8137-9DF3F51BA10A}">
      <p15:sldGuideLst xmlns:p15="http://schemas.microsoft.com/office/powerpoint/2012/main">
        <p15:guide id="1" orient="horz" pos="2115" userDrawn="1">
          <p15:clr>
            <a:srgbClr val="A4A3A4"/>
          </p15:clr>
        </p15:guide>
        <p15:guide id="2" pos="3817" userDrawn="1">
          <p15:clr>
            <a:srgbClr val="A4A3A4"/>
          </p15:clr>
        </p15:guide>
        <p15:guide id="3" orient="horz" pos="3634" userDrawn="1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Castelli Chiara" initials="CC" lastIdx="1" clrIdx="0">
    <p:extLst>
      <p:ext uri="{19B8F6BF-5375-455C-9EA6-DF929625EA0E}">
        <p15:presenceInfo xmlns:p15="http://schemas.microsoft.com/office/powerpoint/2012/main" userId="S-1-5-21-417365229-399659180-1714775081-44684" providerId="AD"/>
      </p:ext>
    </p:extLst>
  </p:cmAuthor>
  <p:cmAuthor id="2" name="Sacchi Matteo" initials="SM" lastIdx="1" clrIdx="1">
    <p:extLst>
      <p:ext uri="{19B8F6BF-5375-455C-9EA6-DF929625EA0E}">
        <p15:presenceInfo xmlns:p15="http://schemas.microsoft.com/office/powerpoint/2012/main" userId="S-1-5-21-417365229-399659180-1714775081-184962" providerId="AD"/>
      </p:ext>
    </p:extLst>
  </p:cmAuthor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>
    <p:present/>
    <p:sldAll/>
    <p:penClr>
      <a:prstClr val="red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6BDD43"/>
    <a:srgbClr val="FFCB25"/>
    <a:srgbClr val="44548C"/>
    <a:srgbClr val="2777F9"/>
    <a:srgbClr val="92D050"/>
    <a:srgbClr val="FFC000"/>
    <a:srgbClr val="F3F672"/>
    <a:srgbClr val="2FB0F1"/>
    <a:srgbClr val="FAF02A"/>
    <a:srgbClr val="404040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F5AB1C69-6EDB-4FF4-983F-18BD219EF322}" styleName="Stile medio 2 - Colore 3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3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3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3"/>
          </a:solidFill>
        </a:fill>
      </a:tcStyle>
    </a:firstRow>
  </a:tblStyle>
  <a:tblStyle styleId="{00A15C55-8517-42AA-B614-E9B94910E393}" styleName="Stile medio 2 - Colore 4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4">
              <a:tint val="20000"/>
            </a:schemeClr>
          </a:solidFill>
        </a:fill>
      </a:tcStyle>
    </a:wholeTbl>
    <a:band1H>
      <a:tcStyle>
        <a:tcBdr/>
        <a:fill>
          <a:solidFill>
            <a:schemeClr val="accent4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4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4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4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4"/>
          </a:solidFill>
        </a:fill>
      </a:tcStyle>
    </a:firstRow>
  </a:tblStyle>
  <a:tblStyle styleId="{125E5076-3810-47DD-B79F-674D7AD40C01}" styleName="Stile scuro 1 - Colore 1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1"/>
          </a:solidFill>
        </a:fill>
      </a:tcStyle>
    </a:wholeTbl>
    <a:band1H>
      <a:tcStyle>
        <a:tcBdr/>
        <a:fill>
          <a:solidFill>
            <a:schemeClr val="accent1">
              <a:shade val="60000"/>
            </a:schemeClr>
          </a:solidFill>
        </a:fill>
      </a:tcStyle>
    </a:band1H>
    <a:band1V>
      <a:tcStyle>
        <a:tcBdr/>
        <a:fill>
          <a:solidFill>
            <a:schemeClr val="accent1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1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1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1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37CE84F3-28C3-443E-9E96-99CF82512B78}" styleName="Stile scuro 1 - Colore 2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2"/>
          </a:solidFill>
        </a:fill>
      </a:tcStyle>
    </a:wholeTbl>
    <a:band1H>
      <a:tcStyle>
        <a:tcBdr/>
        <a:fill>
          <a:solidFill>
            <a:schemeClr val="accent2">
              <a:shade val="60000"/>
            </a:schemeClr>
          </a:solidFill>
        </a:fill>
      </a:tcStyle>
    </a:band1H>
    <a:band1V>
      <a:tcStyle>
        <a:tcBdr/>
        <a:fill>
          <a:solidFill>
            <a:schemeClr val="accent2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2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2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2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8FD4443E-F989-4FC4-A0C8-D5A2AF1F390B}" styleName="Stile scuro 1 - Colore 5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5"/>
          </a:solidFill>
        </a:fill>
      </a:tcStyle>
    </a:wholeTbl>
    <a:band1H>
      <a:tcStyle>
        <a:tcBdr/>
        <a:fill>
          <a:solidFill>
            <a:schemeClr val="accent5">
              <a:shade val="60000"/>
            </a:schemeClr>
          </a:solidFill>
        </a:fill>
      </a:tcStyle>
    </a:band1H>
    <a:band1V>
      <a:tcStyle>
        <a:tcBdr/>
        <a:fill>
          <a:solidFill>
            <a:schemeClr val="accent5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5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5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5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91EBBBCC-DAD2-459C-BE2E-F6DE35CF9A28}" styleName="Stile scuro 2 - Colore 3/Colore 4">
    <a:wholeTbl>
      <a:tcTxStyle>
        <a:fontRef idx="minor">
          <a:scrgbClr r="0" g="0" b="0"/>
        </a:fontRef>
        <a:schemeClr val="dk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>
              <a:tint val="20000"/>
            </a:schemeClr>
          </a:solidFill>
        </a:fill>
      </a:tcStyle>
    </a:wholeTbl>
    <a:band1H>
      <a:tcStyle>
        <a:tcBdr/>
        <a:fill>
          <a:solidFill>
            <a:schemeClr val="accent3">
              <a:tint val="40000"/>
            </a:schemeClr>
          </a:solidFill>
        </a:fill>
      </a:tcStyle>
    </a:band1H>
    <a:band1V>
      <a:tcStyle>
        <a:tcBdr/>
        <a:fill>
          <a:solidFill>
            <a:schemeClr val="accent3">
              <a:tint val="40000"/>
            </a:schemeClr>
          </a:solidFill>
        </a:fill>
      </a:tcStyle>
    </a:band1V>
    <a:lastCol>
      <a:tcTxStyle b="on"/>
      <a:tcStyle>
        <a:tcBdr/>
      </a:tcStyle>
    </a:lastCol>
    <a:firstCol>
      <a:tcTxStyle b="on"/>
      <a:tcStyle>
        <a:tcBdr/>
      </a:tcStyle>
    </a:firstCol>
    <a:lastRow>
      <a:tcTxStyle b="on"/>
      <a:tcStyle>
        <a:tcBdr>
          <a:top>
            <a:ln w="50800" cmpd="dbl">
              <a:solidFill>
                <a:schemeClr val="dk1"/>
              </a:solidFill>
            </a:ln>
          </a:top>
        </a:tcBdr>
        <a:fill>
          <a:solidFill>
            <a:schemeClr val="accent3">
              <a:tint val="20000"/>
            </a:schemeClr>
          </a:solidFill>
        </a:fill>
      </a:tcStyle>
    </a:lastRow>
    <a:firstRow>
      <a:tcTxStyle b="on">
        <a:fontRef idx="minor">
          <a:scrgbClr r="0" g="0" b="0"/>
        </a:fontRef>
        <a:schemeClr val="lt1"/>
      </a:tcTxStyle>
      <a:tcStyle>
        <a:tcBdr/>
        <a:fill>
          <a:solidFill>
            <a:schemeClr val="accent4"/>
          </a:solidFill>
        </a:fill>
      </a:tcStyle>
    </a:firstRow>
  </a:tblStyle>
  <a:tblStyle styleId="{D03447BB-5D67-496B-8E87-E561075AD55C}" styleName="Stile scuro 1 - Colore 3">
    <a:wholeTbl>
      <a:tcTxStyle>
        <a:fontRef idx="minor">
          <a:scrgbClr r="0" g="0" b="0"/>
        </a:fontRef>
        <a:schemeClr val="lt1"/>
      </a:tcTxStyle>
      <a:tcStyle>
        <a:tcBdr>
          <a:left>
            <a:ln>
              <a:noFill/>
            </a:ln>
          </a:left>
          <a:right>
            <a:ln>
              <a:noFill/>
            </a:ln>
          </a:right>
          <a:top>
            <a:ln>
              <a:noFill/>
            </a:ln>
          </a:top>
          <a:bottom>
            <a:ln>
              <a:noFill/>
            </a:ln>
          </a:bottom>
          <a:insideH>
            <a:ln>
              <a:noFill/>
            </a:ln>
          </a:insideH>
          <a:insideV>
            <a:ln>
              <a:noFill/>
            </a:ln>
          </a:insideV>
        </a:tcBdr>
        <a:fill>
          <a:solidFill>
            <a:schemeClr val="accent3"/>
          </a:solidFill>
        </a:fill>
      </a:tcStyle>
    </a:wholeTbl>
    <a:band1H>
      <a:tcStyle>
        <a:tcBdr/>
        <a:fill>
          <a:solidFill>
            <a:schemeClr val="accent3">
              <a:shade val="60000"/>
            </a:schemeClr>
          </a:solidFill>
        </a:fill>
      </a:tcStyle>
    </a:band1H>
    <a:band1V>
      <a:tcStyle>
        <a:tcBdr/>
        <a:fill>
          <a:solidFill>
            <a:schemeClr val="accent3">
              <a:shade val="60000"/>
            </a:schemeClr>
          </a:solidFill>
        </a:fill>
      </a:tcStyle>
    </a:band1V>
    <a:lastCol>
      <a:tcTxStyle b="on"/>
      <a:tcStyle>
        <a:tcBdr>
          <a:left>
            <a:ln w="25400" cmpd="sng">
              <a:solidFill>
                <a:schemeClr val="lt1"/>
              </a:solidFill>
            </a:ln>
          </a:left>
        </a:tcBdr>
        <a:fill>
          <a:solidFill>
            <a:schemeClr val="accent3">
              <a:shade val="60000"/>
            </a:schemeClr>
          </a:solidFill>
        </a:fill>
      </a:tcStyle>
    </a:lastCol>
    <a:firstCol>
      <a:tcTxStyle b="on"/>
      <a:tcStyle>
        <a:tcBdr>
          <a:right>
            <a:ln w="25400" cmpd="sng">
              <a:solidFill>
                <a:schemeClr val="lt1"/>
              </a:solidFill>
            </a:ln>
          </a:right>
        </a:tcBdr>
        <a:fill>
          <a:solidFill>
            <a:schemeClr val="accent3">
              <a:shade val="60000"/>
            </a:schemeClr>
          </a:solidFill>
        </a:fill>
      </a:tcStyle>
    </a:firstCol>
    <a:lastRow>
      <a:tcTxStyle b="on"/>
      <a:tcStyle>
        <a:tcBdr>
          <a:top>
            <a:ln w="25400" cmpd="sng">
              <a:solidFill>
                <a:schemeClr val="lt1"/>
              </a:solidFill>
            </a:ln>
          </a:top>
        </a:tcBdr>
        <a:fill>
          <a:solidFill>
            <a:schemeClr val="accent3">
              <a:shade val="40000"/>
            </a:schemeClr>
          </a:solidFill>
        </a:fill>
      </a:tcStyle>
    </a:lastRow>
    <a:seCell>
      <a:tcStyle>
        <a:tcBdr>
          <a:left>
            <a:ln>
              <a:noFill/>
            </a:ln>
          </a:left>
        </a:tcBdr>
      </a:tcStyle>
    </a:seCell>
    <a:swCell>
      <a:tcStyle>
        <a:tcBdr>
          <a:right>
            <a:ln>
              <a:noFill/>
            </a:ln>
          </a:right>
        </a:tcBdr>
      </a:tcStyle>
    </a:swCell>
    <a:firstRow>
      <a:tcTxStyle b="on"/>
      <a:tcStyle>
        <a:tcBdr>
          <a:bottom>
            <a:ln w="25400" cmpd="sng">
              <a:solidFill>
                <a:schemeClr val="lt1"/>
              </a:solidFill>
            </a:ln>
          </a:bottom>
        </a:tcBdr>
        <a:fill>
          <a:solidFill>
            <a:schemeClr val="dk1"/>
          </a:solidFill>
        </a:fill>
      </a:tcStyle>
    </a:firstRow>
    <a:neCell>
      <a:tcStyle>
        <a:tcBdr>
          <a:left>
            <a:ln>
              <a:noFill/>
            </a:ln>
          </a:left>
        </a:tcBdr>
      </a:tcStyle>
    </a:neCell>
    <a:nwCell>
      <a:tcStyle>
        <a:tcBdr>
          <a:right>
            <a:ln>
              <a:noFill/>
            </a:ln>
          </a:right>
        </a:tcBdr>
      </a:tcStyle>
    </a:nwCell>
  </a:tblStyle>
  <a:tblStyle styleId="{5C22544A-7EE6-4342-B048-85BDC9FD1C3A}" styleName="Stile medio 2 - Colore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8162" autoAdjust="0"/>
    <p:restoredTop sz="99343" autoAdjust="0"/>
  </p:normalViewPr>
  <p:slideViewPr>
    <p:cSldViewPr snapToGrid="0" snapToObjects="1">
      <p:cViewPr varScale="1">
        <p:scale>
          <a:sx n="71" d="100"/>
          <a:sy n="71" d="100"/>
        </p:scale>
        <p:origin x="894" y="54"/>
      </p:cViewPr>
      <p:guideLst>
        <p:guide orient="horz" pos="2115"/>
        <p:guide pos="3817"/>
        <p:guide orient="horz" pos="3634"/>
      </p:guideLst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00" d="100"/>
        <a:sy n="100" d="100"/>
      </p:scale>
      <p:origin x="0" y="0"/>
    </p:cViewPr>
  </p:notesTextViewPr>
  <p:sorterViewPr>
    <p:cViewPr varScale="1">
      <p:scale>
        <a:sx n="1" d="1"/>
        <a:sy n="1" d="1"/>
      </p:scale>
      <p:origin x="0" y="-4188"/>
    </p:cViewPr>
  </p:sorterViewPr>
  <p:notesViewPr>
    <p:cSldViewPr snapToGrid="0" snapToObjects="1" showGuides="1">
      <p:cViewPr varScale="1">
        <p:scale>
          <a:sx n="50" d="100"/>
          <a:sy n="50" d="100"/>
        </p:scale>
        <p:origin x="2040" y="36"/>
      </p:cViewPr>
      <p:guideLst/>
    </p:cSldViewPr>
  </p:notes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slide" Target="slides/slide10.xml"/><Relationship Id="rId18" Type="http://schemas.openxmlformats.org/officeDocument/2006/relationships/notesMaster" Target="notesMasters/notesMaster1.xml"/><Relationship Id="rId3" Type="http://schemas.openxmlformats.org/officeDocument/2006/relationships/slideMaster" Target="slideMasters/slideMaster3.xml"/><Relationship Id="rId21" Type="http://schemas.openxmlformats.org/officeDocument/2006/relationships/presProps" Target="presProps.xml"/><Relationship Id="rId7" Type="http://schemas.openxmlformats.org/officeDocument/2006/relationships/slide" Target="slides/slide4.xml"/><Relationship Id="rId12" Type="http://schemas.openxmlformats.org/officeDocument/2006/relationships/slide" Target="slides/slide9.xml"/><Relationship Id="rId17" Type="http://schemas.openxmlformats.org/officeDocument/2006/relationships/slide" Target="slides/slide14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3.xml"/><Relationship Id="rId20" Type="http://schemas.openxmlformats.org/officeDocument/2006/relationships/commentAuthors" Target="commentAuthors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slide" Target="slides/slide8.xml"/><Relationship Id="rId24" Type="http://schemas.openxmlformats.org/officeDocument/2006/relationships/tableStyles" Target="tableStyles.xml"/><Relationship Id="rId5" Type="http://schemas.openxmlformats.org/officeDocument/2006/relationships/slide" Target="slides/slide2.xml"/><Relationship Id="rId15" Type="http://schemas.openxmlformats.org/officeDocument/2006/relationships/slide" Target="slides/slide12.xml"/><Relationship Id="rId23" Type="http://schemas.openxmlformats.org/officeDocument/2006/relationships/theme" Target="theme/theme1.xml"/><Relationship Id="rId10" Type="http://schemas.openxmlformats.org/officeDocument/2006/relationships/slide" Target="slides/slide7.xml"/><Relationship Id="rId19" Type="http://schemas.openxmlformats.org/officeDocument/2006/relationships/handoutMaster" Target="handoutMasters/handoutMaster1.xml"/><Relationship Id="rId4" Type="http://schemas.openxmlformats.org/officeDocument/2006/relationships/slide" Target="slides/slide1.xml"/><Relationship Id="rId9" Type="http://schemas.openxmlformats.org/officeDocument/2006/relationships/slide" Target="slides/slide6.xml"/><Relationship Id="rId14" Type="http://schemas.openxmlformats.org/officeDocument/2006/relationships/slide" Target="slides/slide11.xml"/><Relationship Id="rId22" Type="http://schemas.openxmlformats.org/officeDocument/2006/relationships/viewProps" Target="viewProps.xml"/></Relationships>
</file>

<file path=ppt/charts/_rels/chart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8.%20Agosto%202018\File%20di%20Lavoro\10_Tavole%20per%20Insigt%20-%20Agosto%202018.xlsx" TargetMode="External"/><Relationship Id="rId2" Type="http://schemas.microsoft.com/office/2011/relationships/chartColorStyle" Target="colors1.xml"/><Relationship Id="rId1" Type="http://schemas.microsoft.com/office/2011/relationships/chartStyle" Target="style1.xml"/></Relationships>
</file>

<file path=ppt/charts/_rels/chart2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8.%20Agosto%202018\File%20di%20Lavoro\10_Tavole%20per%20Insigt%20-%20Agosto%202018.xlsx" TargetMode="External"/><Relationship Id="rId2" Type="http://schemas.microsoft.com/office/2011/relationships/chartColorStyle" Target="colors2.xml"/><Relationship Id="rId1" Type="http://schemas.microsoft.com/office/2011/relationships/chartStyle" Target="style2.xml"/></Relationships>
</file>

<file path=ppt/charts/_rels/chart3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8.%20Agosto%202018\File%20di%20Lavoro\10_Tavole%20per%20Insigt%20-%20Agosto%202018.xlsx" TargetMode="External"/><Relationship Id="rId2" Type="http://schemas.microsoft.com/office/2011/relationships/chartColorStyle" Target="colors3.xml"/><Relationship Id="rId1" Type="http://schemas.microsoft.com/office/2011/relationships/chartStyle" Target="style3.xml"/></Relationships>
</file>

<file path=ppt/charts/_rels/chart4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8.%20Agosto%202018\File%20di%20Lavoro\10_Tavole%20per%20Insigt%20-%20Agosto%202018.xlsx" TargetMode="External"/><Relationship Id="rId2" Type="http://schemas.microsoft.com/office/2011/relationships/chartColorStyle" Target="colors4.xml"/><Relationship Id="rId1" Type="http://schemas.microsoft.com/office/2011/relationships/chartStyle" Target="style4.xml"/></Relationships>
</file>

<file path=ppt/charts/_rels/chart5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8.%20Agosto%202018\File%20di%20Lavoro\10_Tavole%20per%20Insigt%20-%20Agosto%202018.xlsx" TargetMode="External"/><Relationship Id="rId2" Type="http://schemas.microsoft.com/office/2011/relationships/chartColorStyle" Target="colors5.xml"/><Relationship Id="rId1" Type="http://schemas.microsoft.com/office/2011/relationships/chartStyle" Target="style5.xml"/></Relationships>
</file>

<file path=ppt/charts/_rels/chart6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6.xml"/><Relationship Id="rId1" Type="http://schemas.microsoft.com/office/2011/relationships/chartStyle" Target="style6.xml"/></Relationships>
</file>

<file path=ppt/charts/_rels/chart7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1.xml"/><Relationship Id="rId1" Type="http://schemas.openxmlformats.org/officeDocument/2006/relationships/oleObject" Target="file:///C:\Users\m.sacchi\Documents\Clienti%20-%20FCP\AssoInternet\2018\07.%20Luglio%202018\File%20di%20Lavoro\09_Grafici%20Video%20e%20Modalit&#224;%20di%20Vendita.xlsx" TargetMode="External"/></Relationships>
</file>

<file path=ppt/charts/_rels/chart8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1.%20Gennaio%202018\File%20di%20Lavoro\09_Grafici%20Video%20e%20Modalit&#224;%20di%20Vendita.xlsx" TargetMode="External"/><Relationship Id="rId2" Type="http://schemas.microsoft.com/office/2011/relationships/chartColorStyle" Target="colors7.xml"/><Relationship Id="rId1" Type="http://schemas.microsoft.com/office/2011/relationships/chartStyle" Target="style7.xml"/></Relationships>
</file>

<file path=ppt/charts/_rels/chart9.xml.rels><?xml version="1.0" encoding="UTF-8" standalone="yes"?>
<Relationships xmlns="http://schemas.openxmlformats.org/package/2006/relationships"><Relationship Id="rId2" Type="http://schemas.openxmlformats.org/officeDocument/2006/relationships/chartUserShapes" Target="../drawings/drawing2.xml"/><Relationship Id="rId1" Type="http://schemas.openxmlformats.org/officeDocument/2006/relationships/oleObject" Target="file:///C:\Users\m.sacchi\Documents\Clienti%20-%20FCP\AssoInternet\2018\03.%20Marzo%202018\File%20di%20Lavoro\09_Grafici%20Video%20e%20Modalit&#224;%20di%20Vendita.xlsx" TargetMode="External"/></Relationships>
</file>

<file path=ppt/charts/_rels/chart10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8.%20Agosto%202018\File%20di%20Lavoro\11_Grafico%20Settore%20merceologico%20-%20Mensile%20e%20Progressivo.xlsx" TargetMode="External"/><Relationship Id="rId2" Type="http://schemas.microsoft.com/office/2011/relationships/chartColorStyle" Target="colors8.xml"/><Relationship Id="rId1" Type="http://schemas.microsoft.com/office/2011/relationships/chartStyle" Target="style8.xml"/></Relationships>
</file>

<file path=ppt/charts/_rels/chart11.xml.rels><?xml version="1.0" encoding="UTF-8" standalone="yes"?>
<Relationships xmlns="http://schemas.openxmlformats.org/package/2006/relationships"><Relationship Id="rId3" Type="http://schemas.openxmlformats.org/officeDocument/2006/relationships/oleObject" Target="file:///C:\Users\m.sacchi\Documents\Clienti%20-%20FCP\AssoInternet\2018\08.%20Agosto%202018\File%20di%20Lavoro\11_Grafico%20Settore%20merceologico%20-%20Mensile%20e%20Progressivo.xlsx" TargetMode="External"/><Relationship Id="rId2" Type="http://schemas.microsoft.com/office/2011/relationships/chartColorStyle" Target="colors9.xml"/><Relationship Id="rId1" Type="http://schemas.microsoft.com/office/2011/relationships/chartStyle" Target="style9.xml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it-IT" b="1" dirty="0"/>
              <a:t>Peso % di ciascun Device</a:t>
            </a:r>
          </a:p>
        </c:rich>
      </c:tx>
      <c:layout>
        <c:manualLayout>
          <c:xMode val="edge"/>
          <c:yMode val="edge"/>
          <c:x val="0.17309716206606762"/>
          <c:y val="4.5363461339257968E-3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4.0137622916083061E-2"/>
          <c:y val="0.11386228796153752"/>
          <c:w val="0.91972475416783384"/>
          <c:h val="0.68180603726947686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Foglio2!$B$11</c:f>
              <c:strCache>
                <c:ptCount val="1"/>
                <c:pt idx="0">
                  <c:v>Desktop/Tablet</c:v>
                </c:pt>
              </c:strCache>
            </c:strRef>
          </c:tx>
          <c:spPr>
            <a:solidFill>
              <a:srgbClr val="00B0F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08BB9BE0-6B92-4AB7-B184-669F920E73CD}" type="VALUE">
                      <a:rPr lang="en-US" sz="1000" b="1"/>
                      <a:pPr/>
                      <a:t>[VALORE]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D3ED09D5-D519-4071-AFB2-900ECCB8C606}" type="VALUE">
                      <a:rPr lang="en-US" sz="1000" b="1"/>
                      <a:pPr/>
                      <a:t>[VALORE]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Foglio2!$A$12:$A$13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Foglio2!$B$12:$B$13</c:f>
              <c:numCache>
                <c:formatCode>0.00%</c:formatCode>
                <c:ptCount val="2"/>
                <c:pt idx="0">
                  <c:v>0.71735362571137795</c:v>
                </c:pt>
                <c:pt idx="1">
                  <c:v>0.76738688035258595</c:v>
                </c:pt>
              </c:numCache>
            </c:numRef>
          </c:val>
        </c:ser>
        <c:ser>
          <c:idx val="1"/>
          <c:order val="1"/>
          <c:tx>
            <c:strRef>
              <c:f>Foglio2!$C$11</c:f>
              <c:strCache>
                <c:ptCount val="1"/>
                <c:pt idx="0">
                  <c:v>Smart TV</c:v>
                </c:pt>
              </c:strCache>
            </c:strRef>
          </c:tx>
          <c:spPr>
            <a:solidFill>
              <a:schemeClr val="accent2"/>
            </a:solidFill>
            <a:ln>
              <a:noFill/>
            </a:ln>
            <a:effectLst/>
          </c:spPr>
          <c:invertIfNegative val="0"/>
          <c:cat>
            <c:strRef>
              <c:f>Foglio2!$A$12:$A$13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Foglio2!$C$12:$C$13</c:f>
              <c:numCache>
                <c:formatCode>0.00%</c:formatCode>
                <c:ptCount val="2"/>
                <c:pt idx="0">
                  <c:v>8.1075689489553413E-4</c:v>
                </c:pt>
                <c:pt idx="1">
                  <c:v>3.3936374436014825E-4</c:v>
                </c:pt>
              </c:numCache>
            </c:numRef>
          </c:val>
        </c:ser>
        <c:ser>
          <c:idx val="2"/>
          <c:order val="2"/>
          <c:tx>
            <c:strRef>
              <c:f>Foglio2!$D$11</c:f>
              <c:strCache>
                <c:ptCount val="1"/>
                <c:pt idx="0">
                  <c:v>Smartphone</c:v>
                </c:pt>
              </c:strCache>
            </c:strRef>
          </c:tx>
          <c:spPr>
            <a:solidFill>
              <a:srgbClr val="6BDD43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0EFEC5CD-7492-4F5C-96CC-8D97F61FF06A}" type="VALUE">
                      <a:rPr lang="en-US" sz="1000" b="1"/>
                      <a:pPr/>
                      <a:t>[VALORE]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fld id="{480A555E-6A09-4169-8378-71A2EC0EC03D}" type="VALUE">
                      <a:rPr lang="en-US" sz="1000" b="1"/>
                      <a:pPr/>
                      <a:t>[VALORE]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9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Foglio2!$A$12:$A$13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Foglio2!$D$12:$D$13</c:f>
              <c:numCache>
                <c:formatCode>0.00%</c:formatCode>
                <c:ptCount val="2"/>
                <c:pt idx="0">
                  <c:v>0.28183561739372637</c:v>
                </c:pt>
                <c:pt idx="1">
                  <c:v>0.23227375590305385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42899528"/>
        <c:axId val="142899920"/>
      </c:barChart>
      <c:catAx>
        <c:axId val="14289952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42899920"/>
        <c:crosses val="autoZero"/>
        <c:auto val="1"/>
        <c:lblAlgn val="ctr"/>
        <c:lblOffset val="100"/>
        <c:noMultiLvlLbl val="0"/>
      </c:catAx>
      <c:valAx>
        <c:axId val="14289992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4289952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 dirty="0"/>
              <a:t>Smartphone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1.4652006199990655E-2"/>
          <c:y val="0.17171296296296296"/>
          <c:w val="0.97802199070001405"/>
          <c:h val="0.61498432487605714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Foglio3!$A$11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13%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Foglio3!$B$10:$C$10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Foglio3!$B$11:$C$11</c:f>
              <c:numCache>
                <c:formatCode>0.00%</c:formatCode>
                <c:ptCount val="2"/>
                <c:pt idx="0">
                  <c:v>0.12869542750794849</c:v>
                </c:pt>
                <c:pt idx="1">
                  <c:v>0.10781770563224087</c:v>
                </c:pt>
              </c:numCache>
            </c:numRef>
          </c:val>
        </c:ser>
        <c:ser>
          <c:idx val="1"/>
          <c:order val="1"/>
          <c:tx>
            <c:strRef>
              <c:f>Foglio3!$A$12</c:f>
              <c:strCache>
                <c:ptCount val="1"/>
                <c:pt idx="0">
                  <c:v>BROWSING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87%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89%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Foglio3!$B$10:$C$10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Foglio3!$B$12:$C$12</c:f>
              <c:numCache>
                <c:formatCode>0.00%</c:formatCode>
                <c:ptCount val="2"/>
                <c:pt idx="0">
                  <c:v>0.87130457249205151</c:v>
                </c:pt>
                <c:pt idx="1">
                  <c:v>0.8921822943677592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7741936"/>
        <c:axId val="197742328"/>
      </c:barChart>
      <c:catAx>
        <c:axId val="197741936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7742328"/>
        <c:crosses val="autoZero"/>
        <c:auto val="1"/>
        <c:lblAlgn val="ctr"/>
        <c:lblOffset val="100"/>
        <c:noMultiLvlLbl val="1"/>
      </c:catAx>
      <c:valAx>
        <c:axId val="197742328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9774193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0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r>
              <a:rPr lang="it-IT" b="1" dirty="0"/>
              <a:t>Desktop/Tablet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7.4250532031371247E-2"/>
          <c:y val="0.15324074074074076"/>
          <c:w val="0.85149893593725745"/>
          <c:h val="0.64338181685622631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Foglio3!$E$11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chemeClr val="accent1">
                <a:lumMod val="60000"/>
                <a:lumOff val="40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1%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Foglio3!$F$10:$G$10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Foglio3!$F$11:$G$11</c:f>
              <c:numCache>
                <c:formatCode>0.00%</c:formatCode>
                <c:ptCount val="2"/>
                <c:pt idx="0">
                  <c:v>9.3414152666645173E-3</c:v>
                </c:pt>
                <c:pt idx="1">
                  <c:v>1.0381848775754862E-2</c:v>
                </c:pt>
              </c:numCache>
            </c:numRef>
          </c:val>
        </c:ser>
        <c:ser>
          <c:idx val="1"/>
          <c:order val="1"/>
          <c:tx>
            <c:strRef>
              <c:f>Foglio3!$E$12</c:f>
              <c:strCache>
                <c:ptCount val="1"/>
                <c:pt idx="0">
                  <c:v>BROWSING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99%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99%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numFmt formatCode="0.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+mn-lt"/>
                    <a:ea typeface="+mn-ea"/>
                    <a:cs typeface="+mn-cs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Foglio3!$F$10:$G$10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Foglio3!$F$12:$G$12</c:f>
              <c:numCache>
                <c:formatCode>0.00%</c:formatCode>
                <c:ptCount val="2"/>
                <c:pt idx="0">
                  <c:v>0.99065858473333546</c:v>
                </c:pt>
                <c:pt idx="1">
                  <c:v>0.98961815122424512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7743112"/>
        <c:axId val="197743504"/>
      </c:barChart>
      <c:catAx>
        <c:axId val="197743112"/>
        <c:scaling>
          <c:orientation val="minMax"/>
        </c:scaling>
        <c:delete val="0"/>
        <c:axPos val="b"/>
        <c:numFmt formatCode="General" sourceLinked="1"/>
        <c:majorTickMark val="out"/>
        <c:minorTickMark val="none"/>
        <c:tickLblPos val="nextTo"/>
        <c:spPr>
          <a:noFill/>
          <a:ln w="9525" cap="flat" cmpd="sng" algn="ctr">
            <a:noFill/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+mn-lt"/>
                <a:ea typeface="+mn-ea"/>
                <a:cs typeface="+mn-cs"/>
              </a:defRPr>
            </a:pPr>
            <a:endParaRPr lang="it-IT"/>
          </a:p>
        </c:txPr>
        <c:crossAx val="197743504"/>
        <c:crosses val="autoZero"/>
        <c:auto val="1"/>
        <c:lblAlgn val="ctr"/>
        <c:lblOffset val="100"/>
        <c:noMultiLvlLbl val="1"/>
      </c:catAx>
      <c:valAx>
        <c:axId val="197743504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crossAx val="197743112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+mn-lt"/>
              <a:ea typeface="+mn-ea"/>
              <a:cs typeface="+mn-cs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it-IT" b="1" dirty="0"/>
              <a:t>Peso</a:t>
            </a:r>
            <a:r>
              <a:rPr lang="it-IT" b="1" baseline="0" dirty="0"/>
              <a:t> % delle modalità di </a:t>
            </a:r>
            <a:r>
              <a:rPr lang="it-IT" b="1" dirty="0"/>
              <a:t>FRUIZIONE</a:t>
            </a:r>
          </a:p>
        </c:rich>
      </c:tx>
      <c:layout>
        <c:manualLayout>
          <c:xMode val="edge"/>
          <c:yMode val="edge"/>
          <c:x val="0.19833708062281383"/>
          <c:y val="9.418167816283414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6.8696453441121616E-2"/>
          <c:y val="0.16696999020376396"/>
          <c:w val="0.67740626107628354"/>
          <c:h val="0.6576725293448249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Foglio3!$J$10</c:f>
              <c:strCache>
                <c:ptCount val="1"/>
                <c:pt idx="0">
                  <c:v>APP</c:v>
                </c:pt>
              </c:strCache>
            </c:strRef>
          </c:tx>
          <c:spPr>
            <a:solidFill>
              <a:schemeClr val="tx2">
                <a:lumMod val="40000"/>
                <a:lumOff val="60000"/>
              </a:schemeClr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Foglio3!$I$11:$I$12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Foglio3!$J$11:$J$12</c:f>
              <c:numCache>
                <c:formatCode>0.00%</c:formatCode>
                <c:ptCount val="2"/>
                <c:pt idx="0">
                  <c:v>4.3218717937188268E-2</c:v>
                </c:pt>
                <c:pt idx="1">
                  <c:v>3.3349481728729424E-2</c:v>
                </c:pt>
              </c:numCache>
            </c:numRef>
          </c:val>
        </c:ser>
        <c:ser>
          <c:idx val="1"/>
          <c:order val="1"/>
          <c:tx>
            <c:strRef>
              <c:f>Foglio3!$K$10</c:f>
              <c:strCache>
                <c:ptCount val="1"/>
                <c:pt idx="0">
                  <c:v>BROWSING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fld id="{BD41C817-B9FB-417E-B221-B4DBE8E68BB1}" type="VALUE">
                      <a:rPr lang="en-US" sz="1000" b="1"/>
                      <a:pPr/>
                      <a:t>[VALORE]</a:t>
                    </a:fld>
                    <a:endParaRPr lang="en-US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  <c15:dlblFieldTable/>
                  <c15:showDataLabelsRange val="0"/>
                </c:ext>
              </c:extLst>
            </c:dLbl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Foglio3!$I$11:$I$12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Foglio3!$K$11:$K$12</c:f>
              <c:numCache>
                <c:formatCode>0.00%</c:formatCode>
                <c:ptCount val="2"/>
                <c:pt idx="0">
                  <c:v>0.95678128206281166</c:v>
                </c:pt>
                <c:pt idx="1">
                  <c:v>0.96665051827127058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50"/>
        <c:overlap val="100"/>
        <c:axId val="197744680"/>
        <c:axId val="197745072"/>
      </c:barChart>
      <c:catAx>
        <c:axId val="197744680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7745072"/>
        <c:crosses val="autoZero"/>
        <c:auto val="1"/>
        <c:lblAlgn val="ctr"/>
        <c:lblOffset val="100"/>
        <c:noMultiLvlLbl val="1"/>
      </c:catAx>
      <c:valAx>
        <c:axId val="197745072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97744680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egendEntry>
        <c:idx val="0"/>
        <c:txPr>
          <a:bodyPr rot="0" spcFirstLastPara="1" vertOverflow="ellipsis" vert="horz" wrap="square" anchor="ctr" anchorCtr="1"/>
          <a:lstStyle/>
          <a:p>
            <a:pPr>
              <a:defRPr sz="10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</c:legendEntry>
      <c:layout>
        <c:manualLayout>
          <c:xMode val="edge"/>
          <c:yMode val="edge"/>
          <c:x val="0.77099168316548106"/>
          <c:y val="0.40023992001670178"/>
          <c:w val="0.19530396902399816"/>
          <c:h val="0.19716166851972264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9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5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title>
      <c:tx>
        <c:rich>
          <a:bodyPr rot="0" spcFirstLastPara="1" vertOverflow="ellipsis" vert="horz" wrap="square" anchor="ctr" anchorCtr="1"/>
          <a:lstStyle/>
          <a:p>
            <a:pPr>
              <a:defRPr sz="1400" b="1" i="0" u="none" strike="noStrike" kern="1200" spc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r>
              <a:rPr lang="it-IT" b="1" dirty="0" smtClean="0"/>
              <a:t>Peso % </a:t>
            </a:r>
            <a:r>
              <a:rPr lang="it-IT" b="1" dirty="0"/>
              <a:t>delle Modalità di vendita</a:t>
            </a:r>
          </a:p>
        </c:rich>
      </c:tx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spc="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title>
    <c:autoTitleDeleted val="0"/>
    <c:plotArea>
      <c:layout>
        <c:manualLayout>
          <c:layoutTarget val="inner"/>
          <c:xMode val="edge"/>
          <c:yMode val="edge"/>
          <c:x val="5.0304799553198318E-2"/>
          <c:y val="0.14907407407407408"/>
          <c:w val="0.89939040089360334"/>
          <c:h val="0.6423924613589967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Foglio3!$M$11</c:f>
              <c:strCache>
                <c:ptCount val="1"/>
                <c:pt idx="0">
                  <c:v>A Impression</c:v>
                </c:pt>
              </c:strCache>
            </c:strRef>
          </c:tx>
          <c:spPr>
            <a:solidFill>
              <a:srgbClr val="44548C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Foglio3!$N$10:$O$10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Foglio3!$N$11:$O$11</c:f>
              <c:numCache>
                <c:formatCode>0.00%</c:formatCode>
                <c:ptCount val="2"/>
                <c:pt idx="0">
                  <c:v>0.71723858116933847</c:v>
                </c:pt>
                <c:pt idx="1">
                  <c:v>0.734490764589114</c:v>
                </c:pt>
              </c:numCache>
            </c:numRef>
          </c:val>
        </c:ser>
        <c:ser>
          <c:idx val="1"/>
          <c:order val="1"/>
          <c:tx>
            <c:strRef>
              <c:f>Foglio3!$M$12</c:f>
              <c:strCache>
                <c:ptCount val="1"/>
                <c:pt idx="0">
                  <c:v>A Performance</c:v>
                </c:pt>
              </c:strCache>
            </c:strRef>
          </c:tx>
          <c:spPr>
            <a:solidFill>
              <a:srgbClr val="FFCB25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Foglio3!$N$10:$O$10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Foglio3!$N$12:$O$12</c:f>
              <c:numCache>
                <c:formatCode>0.00%</c:formatCode>
                <c:ptCount val="2"/>
                <c:pt idx="0">
                  <c:v>0.11632682346082132</c:v>
                </c:pt>
                <c:pt idx="1">
                  <c:v>8.9414776324617931E-2</c:v>
                </c:pt>
              </c:numCache>
            </c:numRef>
          </c:val>
        </c:ser>
        <c:ser>
          <c:idx val="2"/>
          <c:order val="2"/>
          <c:tx>
            <c:strRef>
              <c:f>Foglio3!$M$13</c:f>
              <c:strCache>
                <c:ptCount val="1"/>
                <c:pt idx="0">
                  <c:v>A 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numFmt formatCode="0%" sourceLinked="0"/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anchor="ctr" anchorCtr="1"/>
              <a:lstStyle/>
              <a:p>
                <a:pPr>
                  <a:defRPr sz="1000" b="1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  <c15:leaderLines>
                  <c:spPr>
                    <a:ln w="9525" cap="flat" cmpd="sng" algn="ctr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  <a:round/>
                    </a:ln>
                    <a:effectLst/>
                  </c:spPr>
                </c15:leaderLines>
              </c:ext>
            </c:extLst>
          </c:dLbls>
          <c:cat>
            <c:strRef>
              <c:f>Foglio3!$N$10:$O$10</c:f>
              <c:strCache>
                <c:ptCount val="2"/>
                <c:pt idx="0">
                  <c:v>ago '18</c:v>
                </c:pt>
                <c:pt idx="1">
                  <c:v>ago '17</c:v>
                </c:pt>
              </c:strCache>
            </c:strRef>
          </c:cat>
          <c:val>
            <c:numRef>
              <c:f>Foglio3!$N$13:$O$13</c:f>
              <c:numCache>
                <c:formatCode>0.00%</c:formatCode>
                <c:ptCount val="2"/>
                <c:pt idx="0">
                  <c:v>0.16643459536984009</c:v>
                </c:pt>
                <c:pt idx="1">
                  <c:v>0.17609445908626814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150"/>
        <c:overlap val="100"/>
        <c:axId val="199868808"/>
        <c:axId val="199869200"/>
      </c:barChart>
      <c:catAx>
        <c:axId val="1998688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9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9869200"/>
        <c:crosses val="autoZero"/>
        <c:auto val="1"/>
        <c:lblAlgn val="ctr"/>
        <c:lblOffset val="100"/>
        <c:noMultiLvlLbl val="0"/>
      </c:catAx>
      <c:valAx>
        <c:axId val="199869200"/>
        <c:scaling>
          <c:orientation val="minMax"/>
        </c:scaling>
        <c:delete val="1"/>
        <c:axPos val="l"/>
        <c:majorGridlines>
          <c:spPr>
            <a:ln w="9525" cap="flat" cmpd="sng" algn="ctr">
              <a:noFill/>
              <a:round/>
            </a:ln>
            <a:effectLst/>
          </c:spPr>
        </c:majorGridlines>
        <c:numFmt formatCode="0.00%" sourceLinked="1"/>
        <c:majorTickMark val="none"/>
        <c:minorTickMark val="none"/>
        <c:tickLblPos val="nextTo"/>
        <c:crossAx val="19986880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b"/>
      <c:layout/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0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>
          <a:latin typeface="Arial" panose="020B0604020202020204" pitchFamily="34" charset="0"/>
          <a:cs typeface="Arial" panose="020B0604020202020204" pitchFamily="34" charset="0"/>
        </a:defRPr>
      </a:pPr>
      <a:endParaRPr lang="it-IT"/>
    </a:p>
  </c:txPr>
  <c:externalData r:id="rId3">
    <c:autoUpdate val="0"/>
  </c:externalData>
</c:chartSpace>
</file>

<file path=ppt/charts/chart6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7.776134352478227E-2"/>
          <c:y val="3.6170846372528355E-2"/>
          <c:w val="0.94444444444444442"/>
          <c:h val="0.72645638416860414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'Grafici storici'!$B$1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chemeClr val="accent5">
                <a:lumMod val="75000"/>
              </a:schemeClr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61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66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71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bg1"/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storici'!$B$2:$B$5</c:f>
              <c:numCache>
                <c:formatCode>0%</c:formatCode>
                <c:ptCount val="4"/>
                <c:pt idx="0">
                  <c:v>0.60811231321245263</c:v>
                </c:pt>
                <c:pt idx="1">
                  <c:v>0.66177131193779193</c:v>
                </c:pt>
                <c:pt idx="2">
                  <c:v>0.71084370692268151</c:v>
                </c:pt>
                <c:pt idx="3">
                  <c:v>0.72926774888838508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DFF4-4E18-A8F8-251A6A5DF4EC}"/>
            </c:ext>
          </c:extLst>
        </c:ser>
        <c:ser>
          <c:idx val="1"/>
          <c:order val="1"/>
          <c:tx>
            <c:strRef>
              <c:f>'Grafici storici'!$C$1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24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26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storici'!$C$2:$C$5</c:f>
              <c:numCache>
                <c:formatCode>0%</c:formatCode>
                <c:ptCount val="4"/>
                <c:pt idx="0">
                  <c:v>0.24346344793706715</c:v>
                </c:pt>
                <c:pt idx="1">
                  <c:v>0.25897825694822063</c:v>
                </c:pt>
                <c:pt idx="2">
                  <c:v>0.19732231459604824</c:v>
                </c:pt>
                <c:pt idx="3">
                  <c:v>0.19058999680993075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DFF4-4E18-A8F8-251A6A5DF4EC}"/>
            </c:ext>
          </c:extLst>
        </c:ser>
        <c:ser>
          <c:idx val="2"/>
          <c:order val="2"/>
          <c:tx>
            <c:strRef>
              <c:f>'Grafici storici'!$D$1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15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A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B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C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D-DFF4-4E18-A8F8-251A6A5DF4EC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storici'!$A$2:$A$5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storici'!$D$2:$D$5</c:f>
              <c:numCache>
                <c:formatCode>0%</c:formatCode>
                <c:ptCount val="4"/>
                <c:pt idx="0">
                  <c:v>0.1484242388504802</c:v>
                </c:pt>
                <c:pt idx="1">
                  <c:v>7.9250431113987413E-2</c:v>
                </c:pt>
                <c:pt idx="2">
                  <c:v>9.183397848127034E-2</c:v>
                </c:pt>
                <c:pt idx="3">
                  <c:v>8.0142254301684257E-2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E-DFF4-4E18-A8F8-251A6A5DF4EC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199870376"/>
        <c:axId val="199870768"/>
      </c:barChart>
      <c:catAx>
        <c:axId val="199870376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9870768"/>
        <c:crosses val="autoZero"/>
        <c:auto val="1"/>
        <c:lblAlgn val="ctr"/>
        <c:lblOffset val="100"/>
        <c:noMultiLvlLbl val="0"/>
      </c:catAx>
      <c:valAx>
        <c:axId val="199870768"/>
        <c:scaling>
          <c:orientation val="minMax"/>
          <c:max val="1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out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199870376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7.2768194880568036E-3"/>
          <c:y val="0.91833123205298495"/>
          <c:w val="0.99272318051194319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7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9.7509739025451903E-2"/>
          <c:y val="3.4870088328404845E-2"/>
          <c:w val="0.87612061555095566"/>
          <c:h val="0.79731992045526312"/>
        </c:manualLayout>
      </c:layout>
      <c:barChart>
        <c:barDir val="col"/>
        <c:grouping val="stacked"/>
        <c:varyColors val="0"/>
        <c:ser>
          <c:idx val="1"/>
          <c:order val="0"/>
          <c:tx>
            <c:strRef>
              <c:f>'Grafico Vendita'!$B$31</c:f>
              <c:strCache>
                <c:ptCount val="1"/>
                <c:pt idx="0">
                  <c:v>Impression</c:v>
                </c:pt>
              </c:strCache>
            </c:strRef>
          </c:tx>
          <c:spPr>
            <a:solidFill>
              <a:srgbClr val="44548C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72</a:t>
                    </a:r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bg1"/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Vendita'!$B$32:$B$34</c:f>
              <c:numCache>
                <c:formatCode>General</c:formatCode>
                <c:ptCount val="3"/>
                <c:pt idx="0" formatCode="0%">
                  <c:v>0.73677609397164512</c:v>
                </c:pt>
                <c:pt idx="1">
                  <c:v>0</c:v>
                </c:pt>
                <c:pt idx="2" formatCode="0%">
                  <c:v>0.72250904536448379</c:v>
                </c:pt>
              </c:numCache>
            </c:numRef>
          </c:val>
        </c:ser>
        <c:ser>
          <c:idx val="0"/>
          <c:order val="1"/>
          <c:tx>
            <c:strRef>
              <c:f>'Grafico Vendita'!$C$31</c:f>
              <c:strCache>
                <c:ptCount val="1"/>
                <c:pt idx="0">
                  <c:v>Tempo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20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Vendita'!$C$32:$C$34</c:f>
              <c:numCache>
                <c:formatCode>General</c:formatCode>
                <c:ptCount val="3"/>
                <c:pt idx="0" formatCode="0%">
                  <c:v>0.19597101528943511</c:v>
                </c:pt>
                <c:pt idx="1">
                  <c:v>0</c:v>
                </c:pt>
                <c:pt idx="2" formatCode="0%">
                  <c:v>0.20048610677047596</c:v>
                </c:pt>
              </c:numCache>
            </c:numRef>
          </c:val>
        </c:ser>
        <c:ser>
          <c:idx val="2"/>
          <c:order val="2"/>
          <c:tx>
            <c:strRef>
              <c:f>'Grafico Vendita'!$D$31</c:f>
              <c:strCache>
                <c:ptCount val="1"/>
                <c:pt idx="0">
                  <c:v>Performance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Vendita'!$A$32:$A$34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Vendita'!$D$32:$D$34</c:f>
              <c:numCache>
                <c:formatCode>General</c:formatCode>
                <c:ptCount val="3"/>
                <c:pt idx="0" formatCode="0%">
                  <c:v>6.7252890738919754E-2</c:v>
                </c:pt>
                <c:pt idx="1">
                  <c:v>0</c:v>
                </c:pt>
                <c:pt idx="2" formatCode="0%">
                  <c:v>7.7004847865040318E-2</c:v>
                </c:pt>
              </c:numCache>
            </c:numRef>
          </c:val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199871552"/>
        <c:axId val="199871944"/>
      </c:barChart>
      <c:catAx>
        <c:axId val="19987155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1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199871944"/>
        <c:crosses val="autoZero"/>
        <c:auto val="1"/>
        <c:lblAlgn val="ctr"/>
        <c:lblOffset val="100"/>
        <c:tickLblSkip val="1"/>
        <c:noMultiLvlLbl val="1"/>
      </c:catAx>
      <c:valAx>
        <c:axId val="199871944"/>
        <c:scaling>
          <c:orientation val="minMax"/>
          <c:max val="1"/>
        </c:scaling>
        <c:delete val="1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crossAx val="199871552"/>
        <c:crosses val="autoZero"/>
        <c:crossBetween val="between"/>
      </c:valAx>
    </c:plotArea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8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8.0477554783096775E-2"/>
          <c:y val="2.1401838695510451E-2"/>
          <c:w val="0.93888888888888888"/>
          <c:h val="0.75016434859066505"/>
        </c:manualLayout>
      </c:layout>
      <c:barChart>
        <c:barDir val="col"/>
        <c:grouping val="percentStacked"/>
        <c:varyColors val="0"/>
        <c:ser>
          <c:idx val="0"/>
          <c:order val="0"/>
          <c:tx>
            <c:strRef>
              <c:f>'Grafici storici'!$J$1</c:f>
              <c:strCache>
                <c:ptCount val="1"/>
                <c:pt idx="0">
                  <c:v>Podcasting/Video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51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AF49-4521-AB57-A8604F3719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44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AF49-4521-AB57-A8604F3719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37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2-AF49-4521-AB57-A8604F3719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25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AF49-4521-AB57-A8604F3719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storici'!$J$2:$J$5</c:f>
              <c:numCache>
                <c:formatCode>0%</c:formatCode>
                <c:ptCount val="4"/>
                <c:pt idx="0">
                  <c:v>0.50816016802309671</c:v>
                </c:pt>
                <c:pt idx="1">
                  <c:v>0.44034635244257186</c:v>
                </c:pt>
                <c:pt idx="2">
                  <c:v>0.36582646715452349</c:v>
                </c:pt>
                <c:pt idx="3">
                  <c:v>0.25233792510166964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4-AF49-4521-AB57-A8604F3719F4}"/>
            </c:ext>
          </c:extLst>
        </c:ser>
        <c:ser>
          <c:idx val="1"/>
          <c:order val="1"/>
          <c:tx>
            <c:strRef>
              <c:f>'Grafici storici'!$K$1</c:f>
              <c:strCache>
                <c:ptCount val="1"/>
                <c:pt idx="0">
                  <c:v>Pre-Mid-Post Roll 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  <a:effectLst/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49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5-AF49-4521-AB57-A8604F3719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1"/>
              <c:layout/>
              <c:tx>
                <c:rich>
                  <a:bodyPr/>
                  <a:lstStyle/>
                  <a:p>
                    <a:r>
                      <a:rPr lang="en-US" smtClean="0"/>
                      <a:t>56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AF49-4521-AB57-A8604F3719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smtClean="0"/>
                      <a:t>63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AF49-4521-AB57-A8604F3719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3"/>
              <c:layout/>
              <c:tx>
                <c:rich>
                  <a:bodyPr/>
                  <a:lstStyle/>
                  <a:p>
                    <a:r>
                      <a:rPr lang="en-US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8-AF49-4521-AB57-A8604F3719F4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rot="0" spcFirstLastPara="1" vertOverflow="ellipsis" vert="horz" wrap="square" lIns="38100" tIns="19050" rIns="38100" bIns="19050" anchor="ctr" anchorCtr="1">
                <a:spAutoFit/>
              </a:bodyPr>
              <a:lstStyle/>
              <a:p>
                <a:pPr>
                  <a:defRPr sz="1400" b="0" i="0" u="none" strike="noStrike" kern="1200" baseline="0">
                    <a:solidFill>
                      <a:schemeClr val="tx1">
                        <a:lumMod val="75000"/>
                        <a:lumOff val="25000"/>
                      </a:schemeClr>
                    </a:solidFill>
                    <a:latin typeface="Arial" panose="020B0604020202020204" pitchFamily="34" charset="0"/>
                    <a:ea typeface="+mn-ea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showLeaderLines val="1"/>
                <c15:leaderLines>
                  <c:spPr>
                    <a:ln w="9525">
                      <a:solidFill>
                        <a:schemeClr val="tx1">
                          <a:lumMod val="35000"/>
                          <a:lumOff val="65000"/>
                        </a:schemeClr>
                      </a:solidFill>
                    </a:ln>
                    <a:effectLst/>
                  </c:spPr>
                </c15:leaderLines>
              </c:ext>
            </c:extLst>
          </c:dLbls>
          <c:cat>
            <c:strRef>
              <c:f>'Grafici storici'!$I$2:$I$5</c:f>
              <c:strCache>
                <c:ptCount val="4"/>
                <c:pt idx="0">
                  <c:v>anno 2013</c:v>
                </c:pt>
                <c:pt idx="1">
                  <c:v>anno 2014</c:v>
                </c:pt>
                <c:pt idx="2">
                  <c:v>anno 2015</c:v>
                </c:pt>
                <c:pt idx="3">
                  <c:v>anno 2016</c:v>
                </c:pt>
              </c:strCache>
            </c:strRef>
          </c:cat>
          <c:val>
            <c:numRef>
              <c:f>'Grafici storici'!$K$2:$K$5</c:f>
              <c:numCache>
                <c:formatCode>0%</c:formatCode>
                <c:ptCount val="4"/>
                <c:pt idx="0">
                  <c:v>0.49183983197690345</c:v>
                </c:pt>
                <c:pt idx="1">
                  <c:v>0.5596536475574283</c:v>
                </c:pt>
                <c:pt idx="2">
                  <c:v>0.63417353284547651</c:v>
                </c:pt>
                <c:pt idx="3">
                  <c:v>0.74766207489833048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9-AF49-4521-AB57-A8604F3719F4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9"/>
        <c:overlap val="100"/>
        <c:axId val="200408888"/>
        <c:axId val="200409280"/>
      </c:barChart>
      <c:catAx>
        <c:axId val="20040888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100" b="0" i="0" u="none" strike="noStrike" kern="1200" cap="none" spc="120" normalizeH="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  <a:ea typeface="+mn-ea"/>
                <a:cs typeface="+mn-cs"/>
              </a:defRPr>
            </a:pPr>
            <a:endParaRPr lang="it-IT"/>
          </a:p>
        </c:txPr>
        <c:crossAx val="200409280"/>
        <c:crosses val="autoZero"/>
        <c:auto val="1"/>
        <c:lblAlgn val="ctr"/>
        <c:lblOffset val="100"/>
        <c:noMultiLvlLbl val="0"/>
      </c:catAx>
      <c:valAx>
        <c:axId val="20040928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dk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ctr">
              <a:defRPr lang="it-IT" sz="10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0408888"/>
        <c:crosses val="autoZero"/>
        <c:crossBetween val="between"/>
      </c:valAx>
      <c:spPr>
        <a:noFill/>
        <a:ln>
          <a:noFill/>
        </a:ln>
        <a:effectLst/>
      </c:spPr>
    </c:plotArea>
    <c:legend>
      <c:legendPos val="t"/>
      <c:layout>
        <c:manualLayout>
          <c:xMode val="edge"/>
          <c:yMode val="edge"/>
          <c:x val="0"/>
          <c:y val="0.87608161916231508"/>
          <c:w val="0.89057252932096831"/>
          <c:h val="7.8996427529892096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0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noFill/>
    <a:ln>
      <a:noFill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9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10"/>
    </mc:Choice>
    <mc:Fallback>
      <c:style val="10"/>
    </mc:Fallback>
  </mc:AlternateContent>
  <c:chart>
    <c:autoTitleDeleted val="1"/>
    <c:plotArea>
      <c:layout>
        <c:manualLayout>
          <c:layoutTarget val="inner"/>
          <c:xMode val="edge"/>
          <c:yMode val="edge"/>
          <c:x val="0.15397346860610334"/>
          <c:y val="2.6740645219249896E-2"/>
          <c:w val="0.81577347219437846"/>
          <c:h val="0.76824774143316765"/>
        </c:manualLayout>
      </c:layout>
      <c:barChart>
        <c:barDir val="col"/>
        <c:grouping val="stacked"/>
        <c:varyColors val="0"/>
        <c:ser>
          <c:idx val="0"/>
          <c:order val="0"/>
          <c:tx>
            <c:strRef>
              <c:f>'Grafico Video'!$C$31</c:f>
              <c:strCache>
                <c:ptCount val="1"/>
                <c:pt idx="0">
                  <c:v>Video Banner</c:v>
                </c:pt>
              </c:strCache>
            </c:strRef>
          </c:tx>
          <c:spPr>
            <a:solidFill>
              <a:srgbClr val="FFC00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22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0-79EC-4B78-B7DD-E9F744072B0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17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1-79EC-4B78-B7DD-E9F744072B0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Video'!$C$32:$C$34</c:f>
              <c:numCache>
                <c:formatCode>General</c:formatCode>
                <c:ptCount val="3"/>
                <c:pt idx="0" formatCode="0%">
                  <c:v>0.22734147489437564</c:v>
                </c:pt>
                <c:pt idx="1">
                  <c:v>0</c:v>
                </c:pt>
                <c:pt idx="2" formatCode="0%">
                  <c:v>0.18642043529473692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2-79EC-4B78-B7DD-E9F744072B02}"/>
            </c:ext>
          </c:extLst>
        </c:ser>
        <c:ser>
          <c:idx val="2"/>
          <c:order val="1"/>
          <c:tx>
            <c:strRef>
              <c:f>'Grafico Video'!$D$31</c:f>
              <c:strCache>
                <c:ptCount val="1"/>
                <c:pt idx="0">
                  <c:v>Video Out Stream</c:v>
                </c:pt>
              </c:strCache>
            </c:strRef>
          </c:tx>
          <c:spPr>
            <a:solidFill>
              <a:srgbClr val="92D050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smtClean="0"/>
                      <a:t>3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3-79EC-4B78-B7DD-E9F744072B0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8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Video'!$D$32:$D$34</c:f>
              <c:numCache>
                <c:formatCode>General</c:formatCode>
                <c:ptCount val="3"/>
                <c:pt idx="0" formatCode="0%">
                  <c:v>2.9909875508605268E-2</c:v>
                </c:pt>
                <c:pt idx="1">
                  <c:v>0</c:v>
                </c:pt>
                <c:pt idx="2" formatCode="0%">
                  <c:v>5.5174625235012327E-2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5-79EC-4B78-B7DD-E9F744072B02}"/>
            </c:ext>
          </c:extLst>
        </c:ser>
        <c:ser>
          <c:idx val="1"/>
          <c:order val="2"/>
          <c:tx>
            <c:strRef>
              <c:f>'Grafico Video'!$B$31</c:f>
              <c:strCache>
                <c:ptCount val="1"/>
                <c:pt idx="0">
                  <c:v>Pre-Mid-Post Roll</c:v>
                </c:pt>
              </c:strCache>
            </c:strRef>
          </c:tx>
          <c:spPr>
            <a:solidFill>
              <a:srgbClr val="A1ACD1"/>
            </a:solidFill>
            <a:ln>
              <a:noFill/>
            </a:ln>
          </c:spPr>
          <c:invertIfNegative val="0"/>
          <c:dLbls>
            <c:dLbl>
              <c:idx val="0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6-79EC-4B78-B7DD-E9F744072B0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dLbl>
              <c:idx val="2"/>
              <c:layout/>
              <c:tx>
                <c:rich>
                  <a:bodyPr/>
                  <a:lstStyle/>
                  <a:p>
                    <a:r>
                      <a:rPr lang="en-US" dirty="0" smtClean="0"/>
                      <a:t>75</a:t>
                    </a:r>
                    <a:endParaRPr lang="en-US" dirty="0"/>
                  </a:p>
                </c:rich>
              </c:tx>
              <c:dLblPos val="ctr"/>
              <c:showLegendKey val="0"/>
              <c:showVal val="1"/>
              <c:showCatName val="0"/>
              <c:showSerName val="0"/>
              <c:showPercent val="0"/>
              <c:showBubbleSize val="0"/>
              <c:extLst xmlns:c16r2="http://schemas.microsoft.com/office/drawing/2015/06/chart">
                <c:ext xmlns:c16="http://schemas.microsoft.com/office/drawing/2014/chart" uri="{C3380CC4-5D6E-409C-BE32-E72D297353CC}">
                  <c16:uniqueId val="{00000007-79EC-4B78-B7DD-E9F744072B02}"/>
                </c:ext>
                <c:ext xmlns:c15="http://schemas.microsoft.com/office/drawing/2012/chart" uri="{CE6537A1-D6FC-4f65-9D91-7224C49458BB}">
                  <c15:layout/>
                </c:ext>
              </c:extLst>
            </c:dLbl>
            <c:spPr>
              <a:noFill/>
              <a:ln>
                <a:noFill/>
              </a:ln>
              <a:effectLst/>
            </c:spPr>
            <c:txPr>
              <a:bodyPr wrap="square" lIns="38100" tIns="19050" rIns="38100" bIns="19050" anchor="ctr">
                <a:spAutoFit/>
              </a:bodyPr>
              <a:lstStyle/>
              <a:p>
                <a:pPr>
                  <a:defRPr sz="1400" b="0">
                    <a:solidFill>
                      <a:schemeClr val="tx1">
                        <a:lumMod val="65000"/>
                        <a:lumOff val="35000"/>
                      </a:schemeClr>
                    </a:solidFill>
                    <a:latin typeface="Arial" panose="020B0604020202020204" pitchFamily="34" charset="0"/>
                    <a:cs typeface="Arial" panose="020B0604020202020204" pitchFamily="34" charset="0"/>
                  </a:defRPr>
                </a:pPr>
                <a:endParaRPr lang="it-IT"/>
              </a:p>
            </c:txPr>
            <c:dLblPos val="ctr"/>
            <c:showLegendKey val="0"/>
            <c:showVal val="1"/>
            <c:showCatName val="0"/>
            <c:showSerName val="0"/>
            <c:showPercent val="0"/>
            <c:showBubbleSize val="0"/>
            <c:showLeaderLines val="0"/>
            <c:extLst xmlns:c16r2="http://schemas.microsoft.com/office/drawing/2015/06/chart">
              <c:ext xmlns:c15="http://schemas.microsoft.com/office/drawing/2012/chart" uri="{CE6537A1-D6FC-4f65-9D91-7224C49458BB}">
                <c15:layout/>
                <c15:showLeaderLines val="1"/>
              </c:ext>
            </c:extLst>
          </c:dLbls>
          <c:cat>
            <c:strRef>
              <c:f>'Grafico Video'!$A$32:$A$34</c:f>
              <c:strCache>
                <c:ptCount val="3"/>
                <c:pt idx="0">
                  <c:v>progressivo 2017</c:v>
                </c:pt>
                <c:pt idx="1">
                  <c:v>-</c:v>
                </c:pt>
                <c:pt idx="2">
                  <c:v>progressivo 2018</c:v>
                </c:pt>
              </c:strCache>
            </c:strRef>
          </c:cat>
          <c:val>
            <c:numRef>
              <c:f>'Grafico Video'!$B$32:$B$34</c:f>
              <c:numCache>
                <c:formatCode>General</c:formatCode>
                <c:ptCount val="3"/>
                <c:pt idx="0" formatCode="0%">
                  <c:v>0.74274864959701925</c:v>
                </c:pt>
                <c:pt idx="1">
                  <c:v>0</c:v>
                </c:pt>
                <c:pt idx="2" formatCode="0%">
                  <c:v>0.75840493947025078</c:v>
                </c:pt>
              </c:numCache>
            </c:numRef>
          </c:val>
          <c:extLst xmlns:c16r2="http://schemas.microsoft.com/office/drawing/2015/06/chart">
            <c:ext xmlns:c16="http://schemas.microsoft.com/office/drawing/2014/chart" uri="{C3380CC4-5D6E-409C-BE32-E72D297353CC}">
              <c16:uniqueId val="{00000008-79EC-4B78-B7DD-E9F744072B02}"/>
            </c:ext>
          </c:extLst>
        </c:ser>
        <c:dLbls>
          <c:dLblPos val="ctr"/>
          <c:showLegendKey val="0"/>
          <c:showVal val="1"/>
          <c:showCatName val="0"/>
          <c:showSerName val="0"/>
          <c:showPercent val="0"/>
          <c:showBubbleSize val="0"/>
        </c:dLbls>
        <c:gapWidth val="75"/>
        <c:overlap val="100"/>
        <c:axId val="200410064"/>
        <c:axId val="200410456"/>
      </c:barChart>
      <c:catAx>
        <c:axId val="200410064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ln>
            <a:solidFill>
              <a:schemeClr val="bg1">
                <a:lumMod val="85000"/>
              </a:schemeClr>
            </a:solidFill>
          </a:ln>
        </c:spPr>
        <c:txPr>
          <a:bodyPr/>
          <a:lstStyle/>
          <a:p>
            <a:pPr>
              <a:defRPr sz="1000" b="1">
                <a:solidFill>
                  <a:schemeClr val="tx1">
                    <a:lumMod val="65000"/>
                    <a:lumOff val="35000"/>
                  </a:schemeClr>
                </a:solidFill>
                <a:latin typeface="Arial Black" panose="020B0A04020102020204" pitchFamily="34" charset="0"/>
              </a:defRPr>
            </a:pPr>
            <a:endParaRPr lang="it-IT"/>
          </a:p>
        </c:txPr>
        <c:crossAx val="200410456"/>
        <c:crosses val="autoZero"/>
        <c:auto val="1"/>
        <c:lblAlgn val="ctr"/>
        <c:lblOffset val="100"/>
        <c:tickLblSkip val="1"/>
        <c:noMultiLvlLbl val="1"/>
      </c:catAx>
      <c:valAx>
        <c:axId val="200410456"/>
        <c:scaling>
          <c:orientation val="minMax"/>
          <c:max val="1"/>
        </c:scaling>
        <c:delete val="1"/>
        <c:axPos val="l"/>
        <c:majorGridlines>
          <c:spPr>
            <a:ln>
              <a:solidFill>
                <a:schemeClr val="bg1">
                  <a:lumMod val="85000"/>
                </a:schemeClr>
              </a:solidFill>
            </a:ln>
          </c:spPr>
        </c:majorGridlines>
        <c:numFmt formatCode="0%" sourceLinked="0"/>
        <c:majorTickMark val="none"/>
        <c:minorTickMark val="none"/>
        <c:tickLblPos val="nextTo"/>
        <c:crossAx val="200410064"/>
        <c:crosses val="autoZero"/>
        <c:crossBetween val="between"/>
      </c:valAx>
    </c:plotArea>
    <c:legend>
      <c:legendPos val="b"/>
      <c:layout>
        <c:manualLayout>
          <c:xMode val="edge"/>
          <c:yMode val="edge"/>
          <c:x val="1.2822849828669398E-3"/>
          <c:y val="0.89106988783434005"/>
          <c:w val="0.99871771501713302"/>
          <c:h val="8.5160753583728557E-2"/>
        </c:manualLayout>
      </c:layout>
      <c:overlay val="0"/>
      <c:txPr>
        <a:bodyPr/>
        <a:lstStyle/>
        <a:p>
          <a:pPr>
            <a:defRPr sz="140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ln>
      <a:noFill/>
    </a:ln>
  </c:spPr>
  <c:externalData r:id="rId1">
    <c:autoUpdate val="0"/>
  </c:externalData>
  <c:userShapes r:id="rId2"/>
</c:chartSpace>
</file>

<file path=ppt/charts/chart10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29434374924144E-2"/>
          <c:y val="7.4551396243061008E-2"/>
          <c:w val="0.93587238585883592"/>
          <c:h val="0.47436151664975784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'Grafico MENSILE'!$H$2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'Grafico MENSILE'!$A$3:$F$29</c:f>
              <c:multiLvlStrCache>
                <c:ptCount val="27"/>
                <c:lvl>
                  <c:pt idx="0">
                    <c:v>Varie</c:v>
                  </c:pt>
                  <c:pt idx="1">
                    <c:v>Media/Editoria</c:v>
                  </c:pt>
                  <c:pt idx="2">
                    <c:v>Automobili</c:v>
                  </c:pt>
                  <c:pt idx="3">
                    <c:v>Servizi Professionali</c:v>
                  </c:pt>
                  <c:pt idx="4">
                    <c:v>Finanza/Assicurazioni</c:v>
                  </c:pt>
                  <c:pt idx="5">
                    <c:v>Distribuzione</c:v>
                  </c:pt>
                  <c:pt idx="6">
                    <c:v>Telecomunicazioni</c:v>
                  </c:pt>
                  <c:pt idx="7">
                    <c:v>Locale</c:v>
                  </c:pt>
                  <c:pt idx="8">
                    <c:v>Alimentari</c:v>
                  </c:pt>
                  <c:pt idx="9">
                    <c:v>Tempo libero</c:v>
                  </c:pt>
                  <c:pt idx="10">
                    <c:v>Bevande/Alcoolici</c:v>
                  </c:pt>
                  <c:pt idx="11">
                    <c:v>Abbigliamento</c:v>
                  </c:pt>
                  <c:pt idx="12">
                    <c:v>Turismo/Viaggi</c:v>
                  </c:pt>
                  <c:pt idx="13">
                    <c:v>Industria/Edilizia/Attività</c:v>
                  </c:pt>
                  <c:pt idx="14">
                    <c:v>Informatica/Fotografia</c:v>
                  </c:pt>
                  <c:pt idx="15">
                    <c:v>Cura persona</c:v>
                  </c:pt>
                  <c:pt idx="16">
                    <c:v>Farmaceutici/Sanitari</c:v>
                  </c:pt>
                  <c:pt idx="17">
                    <c:v>Enti/Istituzioni</c:v>
                  </c:pt>
                  <c:pt idx="18">
                    <c:v>Abitazione</c:v>
                  </c:pt>
                  <c:pt idx="19">
                    <c:v>Oggetti personali</c:v>
                  </c:pt>
                  <c:pt idx="20">
                    <c:v>Giochi/Articoli scolastici</c:v>
                  </c:pt>
                  <c:pt idx="21">
                    <c:v>Gestione casa</c:v>
                  </c:pt>
                  <c:pt idx="22">
                    <c:v>Elettrodomestici</c:v>
                  </c:pt>
                  <c:pt idx="23">
                    <c:v>Di Servizio</c:v>
                  </c:pt>
                  <c:pt idx="24">
                    <c:v>Toiletries</c:v>
                  </c:pt>
                  <c:pt idx="25">
                    <c:v>Moto/Veicoli</c:v>
                  </c:pt>
                  <c:pt idx="26">
                    <c:v>Rubricata</c:v>
                  </c:pt>
                </c:lvl>
                <c:lvl>
                  <c:pt idx="0">
                    <c:v>2%</c:v>
                  </c:pt>
                  <c:pt idx="1">
                    <c:v>1%</c:v>
                  </c:pt>
                  <c:pt idx="2">
                    <c:v>4%</c:v>
                  </c:pt>
                  <c:pt idx="3">
                    <c:v>12%</c:v>
                  </c:pt>
                  <c:pt idx="4">
                    <c:v>2%</c:v>
                  </c:pt>
                  <c:pt idx="5">
                    <c:v>2%</c:v>
                  </c:pt>
                  <c:pt idx="6">
                    <c:v>5%</c:v>
                  </c:pt>
                  <c:pt idx="7">
                    <c:v>1%</c:v>
                  </c:pt>
                  <c:pt idx="8">
                    <c:v>2%</c:v>
                  </c:pt>
                  <c:pt idx="9">
                    <c:v>2%</c:v>
                  </c:pt>
                  <c:pt idx="10">
                    <c:v>5%</c:v>
                  </c:pt>
                  <c:pt idx="11">
                    <c:v>1%</c:v>
                  </c:pt>
                  <c:pt idx="12">
                    <c:v>1%</c:v>
                  </c:pt>
                  <c:pt idx="13">
                    <c:v>2%</c:v>
                  </c:pt>
                  <c:pt idx="14">
                    <c:v>2%</c:v>
                  </c:pt>
                  <c:pt idx="15">
                    <c:v>14%</c:v>
                  </c:pt>
                  <c:pt idx="16">
                    <c:v>0%</c:v>
                  </c:pt>
                  <c:pt idx="17">
                    <c:v>1%</c:v>
                  </c:pt>
                  <c:pt idx="18">
                    <c:v>7%</c:v>
                  </c:pt>
                  <c:pt idx="19">
                    <c:v>5%</c:v>
                  </c:pt>
                  <c:pt idx="20">
                    <c:v>4%</c:v>
                  </c:pt>
                  <c:pt idx="21">
                    <c:v>0%</c:v>
                  </c:pt>
                  <c:pt idx="22">
                    <c:v>2%</c:v>
                  </c:pt>
                  <c:pt idx="23">
                    <c:v>19%</c:v>
                  </c:pt>
                  <c:pt idx="24">
                    <c:v>4%</c:v>
                  </c:pt>
                  <c:pt idx="25">
                    <c:v>0%</c:v>
                  </c:pt>
                  <c:pt idx="26">
                    <c:v>1%</c:v>
                  </c:pt>
                </c:lvl>
                <c:lvl>
                  <c:pt idx="0">
                    <c:v>2%</c:v>
                  </c:pt>
                  <c:pt idx="1">
                    <c:v>1%</c:v>
                  </c:pt>
                  <c:pt idx="2">
                    <c:v>4%</c:v>
                  </c:pt>
                  <c:pt idx="3">
                    <c:v>15%</c:v>
                  </c:pt>
                  <c:pt idx="4">
                    <c:v>2%</c:v>
                  </c:pt>
                  <c:pt idx="5">
                    <c:v>2%</c:v>
                  </c:pt>
                  <c:pt idx="6">
                    <c:v>4%</c:v>
                  </c:pt>
                  <c:pt idx="7">
                    <c:v>1%</c:v>
                  </c:pt>
                  <c:pt idx="8">
                    <c:v>1%</c:v>
                  </c:pt>
                  <c:pt idx="9">
                    <c:v>2%</c:v>
                  </c:pt>
                  <c:pt idx="10">
                    <c:v>6%</c:v>
                  </c:pt>
                  <c:pt idx="11">
                    <c:v>2%</c:v>
                  </c:pt>
                  <c:pt idx="12">
                    <c:v>1%</c:v>
                  </c:pt>
                  <c:pt idx="13">
                    <c:v>3%</c:v>
                  </c:pt>
                  <c:pt idx="14">
                    <c:v>1%</c:v>
                  </c:pt>
                  <c:pt idx="15">
                    <c:v>18%</c:v>
                  </c:pt>
                  <c:pt idx="16">
                    <c:v>0%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4%</c:v>
                  </c:pt>
                  <c:pt idx="20">
                    <c:v>3%</c:v>
                  </c:pt>
                  <c:pt idx="21">
                    <c:v>1%</c:v>
                  </c:pt>
                  <c:pt idx="22">
                    <c:v>1%</c:v>
                  </c:pt>
                  <c:pt idx="23">
                    <c:v>14%</c:v>
                  </c:pt>
                  <c:pt idx="24">
                    <c:v>5%</c:v>
                  </c:pt>
                  <c:pt idx="25">
                    <c:v>0%</c:v>
                  </c:pt>
                  <c:pt idx="26">
                    <c:v>0%</c:v>
                  </c:pt>
                </c:lvl>
                <c:lvl>
                  <c:pt idx="0">
                    <c:v>Abbigliamento</c:v>
                  </c:pt>
                  <c:pt idx="1">
                    <c:v>Abitazione</c:v>
                  </c:pt>
                  <c:pt idx="2">
                    <c:v>Alimentari</c:v>
                  </c:pt>
                  <c:pt idx="3">
                    <c:v>Automobili</c:v>
                  </c:pt>
                  <c:pt idx="4">
                    <c:v>Bevande/Alcoolici</c:v>
                  </c:pt>
                  <c:pt idx="5">
                    <c:v>Cura persona</c:v>
                  </c:pt>
                  <c:pt idx="6">
                    <c:v>Distribuzione</c:v>
                  </c:pt>
                  <c:pt idx="7">
                    <c:v>Elettrodomestici</c:v>
                  </c:pt>
                  <c:pt idx="8">
                    <c:v>Enti/Istituzioni</c:v>
                  </c:pt>
                  <c:pt idx="9">
                    <c:v>Farmaceutici/Sanitari</c:v>
                  </c:pt>
                  <c:pt idx="10">
                    <c:v>Finanza/Assicurazioni</c:v>
                  </c:pt>
                  <c:pt idx="11">
                    <c:v>Gestione casa</c:v>
                  </c:pt>
                  <c:pt idx="12">
                    <c:v>Giochi/Articoli scolastici</c:v>
                  </c:pt>
                  <c:pt idx="13">
                    <c:v>Industria/Edilizia/Attività</c:v>
                  </c:pt>
                  <c:pt idx="14">
                    <c:v>Informatica/Fotografia</c:v>
                  </c:pt>
                  <c:pt idx="15">
                    <c:v>Media/Editoria</c:v>
                  </c:pt>
                  <c:pt idx="16">
                    <c:v>Moto/Veicoli</c:v>
                  </c:pt>
                  <c:pt idx="17">
                    <c:v>Oggetti personali</c:v>
                  </c:pt>
                  <c:pt idx="18">
                    <c:v>Servizi Professionali</c:v>
                  </c:pt>
                  <c:pt idx="19">
                    <c:v>Telecomunicazioni</c:v>
                  </c:pt>
                  <c:pt idx="20">
                    <c:v>Tempo libero</c:v>
                  </c:pt>
                  <c:pt idx="21">
                    <c:v>Toiletries</c:v>
                  </c:pt>
                  <c:pt idx="22">
                    <c:v>Turismo/Viaggi</c:v>
                  </c:pt>
                  <c:pt idx="23">
                    <c:v>Varie</c:v>
                  </c:pt>
                  <c:pt idx="24">
                    <c:v>Locale</c:v>
                  </c:pt>
                  <c:pt idx="25">
                    <c:v>Rubricata</c:v>
                  </c:pt>
                  <c:pt idx="26">
                    <c:v>Di Servizio</c:v>
                  </c:pt>
                </c:lvl>
              </c:multiLvlStrCache>
            </c:multiLvlStrRef>
          </c:cat>
          <c:val>
            <c:numRef>
              <c:f>'Grafico MENSILE'!$H$3:$H$29</c:f>
              <c:numCache>
                <c:formatCode>0.0%</c:formatCode>
                <c:ptCount val="27"/>
                <c:pt idx="0">
                  <c:v>0.18638456958139787</c:v>
                </c:pt>
                <c:pt idx="1">
                  <c:v>0.14204927637568726</c:v>
                </c:pt>
                <c:pt idx="2">
                  <c:v>0.12339806835403713</c:v>
                </c:pt>
                <c:pt idx="3">
                  <c:v>7.3193021609962522E-2</c:v>
                </c:pt>
                <c:pt idx="4">
                  <c:v>5.1311638192019719E-2</c:v>
                </c:pt>
                <c:pt idx="5">
                  <c:v>4.9447005123161379E-2</c:v>
                </c:pt>
                <c:pt idx="6">
                  <c:v>4.9425314045290769E-2</c:v>
                </c:pt>
                <c:pt idx="7">
                  <c:v>4.0980146203374895E-2</c:v>
                </c:pt>
                <c:pt idx="8">
                  <c:v>3.7249026969957647E-2</c:v>
                </c:pt>
                <c:pt idx="9">
                  <c:v>3.6391205455655981E-2</c:v>
                </c:pt>
                <c:pt idx="10">
                  <c:v>2.2454758034569592E-2</c:v>
                </c:pt>
                <c:pt idx="11">
                  <c:v>2.1840996383659592E-2</c:v>
                </c:pt>
                <c:pt idx="12">
                  <c:v>2.0439255747264948E-2</c:v>
                </c:pt>
                <c:pt idx="13">
                  <c:v>2.0082450435133986E-2</c:v>
                </c:pt>
                <c:pt idx="14">
                  <c:v>2.0022653964152985E-2</c:v>
                </c:pt>
                <c:pt idx="15">
                  <c:v>1.8069470245164556E-2</c:v>
                </c:pt>
                <c:pt idx="16">
                  <c:v>1.6900034368786433E-2</c:v>
                </c:pt>
                <c:pt idx="17">
                  <c:v>1.506723735817405E-2</c:v>
                </c:pt>
                <c:pt idx="18">
                  <c:v>1.0540922024556365E-2</c:v>
                </c:pt>
                <c:pt idx="19">
                  <c:v>9.207373193192283E-3</c:v>
                </c:pt>
                <c:pt idx="20">
                  <c:v>8.3057254982665078E-3</c:v>
                </c:pt>
                <c:pt idx="21">
                  <c:v>7.8265272367407743E-3</c:v>
                </c:pt>
                <c:pt idx="22">
                  <c:v>7.370141848677101E-3</c:v>
                </c:pt>
                <c:pt idx="23">
                  <c:v>5.1511439721943931E-3</c:v>
                </c:pt>
                <c:pt idx="24">
                  <c:v>4.1540381283801178E-3</c:v>
                </c:pt>
                <c:pt idx="25">
                  <c:v>2.6756335586544605E-3</c:v>
                </c:pt>
                <c:pt idx="26">
                  <c:v>6.2366091887167545E-5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0411632"/>
        <c:axId val="200412024"/>
      </c:barChart>
      <c:lineChart>
        <c:grouping val="standard"/>
        <c:varyColors val="0"/>
        <c:ser>
          <c:idx val="0"/>
          <c:order val="0"/>
          <c:tx>
            <c:strRef>
              <c:f>'Grafico MENSILE'!$G$2</c:f>
              <c:strCache>
                <c:ptCount val="1"/>
                <c:pt idx="0">
                  <c:v>2017</c:v>
                </c:pt>
              </c:strCache>
            </c:strRef>
          </c:tx>
          <c:spPr>
            <a:ln w="317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'Grafico MENSILE'!$F$3:$F$29</c:f>
              <c:strCache>
                <c:ptCount val="27"/>
                <c:pt idx="0">
                  <c:v>Varie</c:v>
                </c:pt>
                <c:pt idx="1">
                  <c:v>Media/Editoria</c:v>
                </c:pt>
                <c:pt idx="2">
                  <c:v>Automobili</c:v>
                </c:pt>
                <c:pt idx="3">
                  <c:v>Servizi Professionali</c:v>
                </c:pt>
                <c:pt idx="4">
                  <c:v>Finanza/Assicurazioni</c:v>
                </c:pt>
                <c:pt idx="5">
                  <c:v>Distribuzione</c:v>
                </c:pt>
                <c:pt idx="6">
                  <c:v>Telecomunicazioni</c:v>
                </c:pt>
                <c:pt idx="7">
                  <c:v>Locale</c:v>
                </c:pt>
                <c:pt idx="8">
                  <c:v>Alimentari</c:v>
                </c:pt>
                <c:pt idx="9">
                  <c:v>Tempo libero</c:v>
                </c:pt>
                <c:pt idx="10">
                  <c:v>Bevande/Alcoolici</c:v>
                </c:pt>
                <c:pt idx="11">
                  <c:v>Abbigliamento</c:v>
                </c:pt>
                <c:pt idx="12">
                  <c:v>Turismo/Viaggi</c:v>
                </c:pt>
                <c:pt idx="13">
                  <c:v>Industria/Edilizia/Attività</c:v>
                </c:pt>
                <c:pt idx="14">
                  <c:v>Informatica/Fotografia</c:v>
                </c:pt>
                <c:pt idx="15">
                  <c:v>Cura persona</c:v>
                </c:pt>
                <c:pt idx="16">
                  <c:v>Farmaceutici/Sanitari</c:v>
                </c:pt>
                <c:pt idx="17">
                  <c:v>Enti/Istituzioni</c:v>
                </c:pt>
                <c:pt idx="18">
                  <c:v>Abitazione</c:v>
                </c:pt>
                <c:pt idx="19">
                  <c:v>Oggetti personali</c:v>
                </c:pt>
                <c:pt idx="20">
                  <c:v>Giochi/Articoli scolastici</c:v>
                </c:pt>
                <c:pt idx="21">
                  <c:v>Gestione casa</c:v>
                </c:pt>
                <c:pt idx="22">
                  <c:v>Elettrodomestici</c:v>
                </c:pt>
                <c:pt idx="23">
                  <c:v>Di Servizio</c:v>
                </c:pt>
                <c:pt idx="24">
                  <c:v>Toiletries</c:v>
                </c:pt>
                <c:pt idx="25">
                  <c:v>Moto/Veicoli</c:v>
                </c:pt>
                <c:pt idx="26">
                  <c:v>Rubricata</c:v>
                </c:pt>
              </c:strCache>
            </c:strRef>
          </c:cat>
          <c:val>
            <c:numRef>
              <c:f>'Grafico MENSILE'!$G$3:$G$29</c:f>
              <c:numCache>
                <c:formatCode>0.0%</c:formatCode>
                <c:ptCount val="27"/>
                <c:pt idx="0">
                  <c:v>0.14354067253005637</c:v>
                </c:pt>
                <c:pt idx="1">
                  <c:v>0.18041153846473684</c:v>
                </c:pt>
                <c:pt idx="2">
                  <c:v>0.15290878563060253</c:v>
                </c:pt>
                <c:pt idx="3">
                  <c:v>6.1269565208034643E-2</c:v>
                </c:pt>
                <c:pt idx="4">
                  <c:v>5.7947793056843534E-2</c:v>
                </c:pt>
                <c:pt idx="5">
                  <c:v>3.9355608117910543E-2</c:v>
                </c:pt>
                <c:pt idx="6">
                  <c:v>3.6096958197527507E-2</c:v>
                </c:pt>
                <c:pt idx="7">
                  <c:v>5.4375996650572737E-2</c:v>
                </c:pt>
                <c:pt idx="8">
                  <c:v>3.5738077950171976E-2</c:v>
                </c:pt>
                <c:pt idx="9">
                  <c:v>2.8908801778837191E-2</c:v>
                </c:pt>
                <c:pt idx="10">
                  <c:v>1.6428394881938809E-2</c:v>
                </c:pt>
                <c:pt idx="11">
                  <c:v>2.2165971773370492E-2</c:v>
                </c:pt>
                <c:pt idx="12">
                  <c:v>1.2809255669436101E-2</c:v>
                </c:pt>
                <c:pt idx="13">
                  <c:v>2.5009662173707741E-2</c:v>
                </c:pt>
                <c:pt idx="14">
                  <c:v>1.3081521852668013E-2</c:v>
                </c:pt>
                <c:pt idx="15">
                  <c:v>1.6490828579980143E-2</c:v>
                </c:pt>
                <c:pt idx="16">
                  <c:v>2.4572756215058379E-2</c:v>
                </c:pt>
                <c:pt idx="17">
                  <c:v>1.4026782536236975E-2</c:v>
                </c:pt>
                <c:pt idx="18">
                  <c:v>5.8110382358648417E-3</c:v>
                </c:pt>
                <c:pt idx="19">
                  <c:v>7.8302576795370379E-3</c:v>
                </c:pt>
                <c:pt idx="20">
                  <c:v>5.1335847152544209E-3</c:v>
                </c:pt>
                <c:pt idx="21">
                  <c:v>1.9754660375208351E-2</c:v>
                </c:pt>
                <c:pt idx="22">
                  <c:v>1.3295632188201196E-2</c:v>
                </c:pt>
                <c:pt idx="23">
                  <c:v>4.0356399257849979E-3</c:v>
                </c:pt>
                <c:pt idx="24">
                  <c:v>6.0447808039153991E-3</c:v>
                </c:pt>
                <c:pt idx="25">
                  <c:v>2.8015936563481727E-3</c:v>
                </c:pt>
                <c:pt idx="26">
                  <c:v>1.5384115219498439E-4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411632"/>
        <c:axId val="200412024"/>
      </c:lineChart>
      <c:catAx>
        <c:axId val="200411632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0412024"/>
        <c:crosses val="autoZero"/>
        <c:auto val="1"/>
        <c:lblAlgn val="ctr"/>
        <c:lblOffset val="100"/>
        <c:noMultiLvlLbl val="0"/>
      </c:catAx>
      <c:valAx>
        <c:axId val="200412024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 algn="just"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0411632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129023190166455"/>
          <c:y val="0.91507074330511007"/>
          <c:w val="0.22890141083177545"/>
          <c:h val="7.1166490602498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hart1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lang val="it-IT"/>
  <c:roundedCorners val="0"/>
  <mc:AlternateContent xmlns:mc="http://schemas.openxmlformats.org/markup-compatibility/2006">
    <mc:Choice xmlns:c14="http://schemas.microsoft.com/office/drawing/2007/8/2/chart" Requires="c14">
      <c14:style val="102"/>
    </mc:Choice>
    <mc:Fallback>
      <c:style val="2"/>
    </mc:Fallback>
  </mc:AlternateContent>
  <c:chart>
    <c:autoTitleDeleted val="1"/>
    <c:plotArea>
      <c:layout>
        <c:manualLayout>
          <c:layoutTarget val="inner"/>
          <c:xMode val="edge"/>
          <c:yMode val="edge"/>
          <c:x val="5.0229434374924144E-2"/>
          <c:y val="7.4551396243061008E-2"/>
          <c:w val="0.93587238585883592"/>
          <c:h val="0.43879902878565646"/>
        </c:manualLayout>
      </c:layout>
      <c:barChart>
        <c:barDir val="col"/>
        <c:grouping val="clustered"/>
        <c:varyColors val="0"/>
        <c:ser>
          <c:idx val="1"/>
          <c:order val="1"/>
          <c:tx>
            <c:strRef>
              <c:f>'Grafico PROGRESSIVO'!$H$2</c:f>
              <c:strCache>
                <c:ptCount val="1"/>
                <c:pt idx="0">
                  <c:v>2018</c:v>
                </c:pt>
              </c:strCache>
            </c:strRef>
          </c:tx>
          <c:spPr>
            <a:solidFill>
              <a:schemeClr val="accent1">
                <a:lumMod val="50000"/>
              </a:schemeClr>
            </a:solidFill>
            <a:ln>
              <a:noFill/>
            </a:ln>
            <a:effectLst/>
          </c:spPr>
          <c:invertIfNegative val="0"/>
          <c:cat>
            <c:multiLvlStrRef>
              <c:f>'Grafico PROGRESSIVO'!$A$3:$F$29</c:f>
              <c:multiLvlStrCache>
                <c:ptCount val="27"/>
                <c:lvl>
                  <c:pt idx="0">
                    <c:v>Automobili</c:v>
                  </c:pt>
                  <c:pt idx="1">
                    <c:v>Varie</c:v>
                  </c:pt>
                  <c:pt idx="2">
                    <c:v>Media/Editoria</c:v>
                  </c:pt>
                  <c:pt idx="3">
                    <c:v>Servizi Professionali</c:v>
                  </c:pt>
                  <c:pt idx="4">
                    <c:v>Alimentari</c:v>
                  </c:pt>
                  <c:pt idx="5">
                    <c:v>Finanza/Assicurazioni</c:v>
                  </c:pt>
                  <c:pt idx="6">
                    <c:v>Abbigliamento</c:v>
                  </c:pt>
                  <c:pt idx="7">
                    <c:v>Telecomunicazioni</c:v>
                  </c:pt>
                  <c:pt idx="8">
                    <c:v>Distribuzione</c:v>
                  </c:pt>
                  <c:pt idx="9">
                    <c:v>Cura persona</c:v>
                  </c:pt>
                  <c:pt idx="10">
                    <c:v>Locale</c:v>
                  </c:pt>
                  <c:pt idx="11">
                    <c:v>Turismo/Viaggi</c:v>
                  </c:pt>
                  <c:pt idx="12">
                    <c:v>Tempo libero</c:v>
                  </c:pt>
                  <c:pt idx="13">
                    <c:v>Farmaceutici/Sanitari</c:v>
                  </c:pt>
                  <c:pt idx="14">
                    <c:v>Informatica/Fotografia</c:v>
                  </c:pt>
                  <c:pt idx="15">
                    <c:v>Industria/Edilizia/Attività</c:v>
                  </c:pt>
                  <c:pt idx="16">
                    <c:v>Enti/Istituzioni</c:v>
                  </c:pt>
                  <c:pt idx="17">
                    <c:v>Bevande/Alcoolici</c:v>
                  </c:pt>
                  <c:pt idx="18">
                    <c:v>Abitazione</c:v>
                  </c:pt>
                  <c:pt idx="19">
                    <c:v>Oggetti personali</c:v>
                  </c:pt>
                  <c:pt idx="20">
                    <c:v>Elettrodomestici</c:v>
                  </c:pt>
                  <c:pt idx="21">
                    <c:v>Gestione casa</c:v>
                  </c:pt>
                  <c:pt idx="22">
                    <c:v>Toiletries</c:v>
                  </c:pt>
                  <c:pt idx="23">
                    <c:v>Moto/Veicoli</c:v>
                  </c:pt>
                  <c:pt idx="24">
                    <c:v>Giochi/Articoli scolastici</c:v>
                  </c:pt>
                  <c:pt idx="25">
                    <c:v>Di Servizio</c:v>
                  </c:pt>
                  <c:pt idx="26">
                    <c:v>Rubricata</c:v>
                  </c:pt>
                </c:lvl>
                <c:lvl>
                  <c:pt idx="0">
                    <c:v>5%</c:v>
                  </c:pt>
                  <c:pt idx="1">
                    <c:v>1%</c:v>
                  </c:pt>
                  <c:pt idx="2">
                    <c:v>6%</c:v>
                  </c:pt>
                  <c:pt idx="3">
                    <c:v>16%</c:v>
                  </c:pt>
                  <c:pt idx="4">
                    <c:v>2%</c:v>
                  </c:pt>
                  <c:pt idx="5">
                    <c:v>3%</c:v>
                  </c:pt>
                  <c:pt idx="6">
                    <c:v>4%</c:v>
                  </c:pt>
                  <c:pt idx="7">
                    <c:v>1%</c:v>
                  </c:pt>
                  <c:pt idx="8">
                    <c:v>2%</c:v>
                  </c:pt>
                  <c:pt idx="9">
                    <c:v>2%</c:v>
                  </c:pt>
                  <c:pt idx="10">
                    <c:v>6%</c:v>
                  </c:pt>
                  <c:pt idx="11">
                    <c:v>1%</c:v>
                  </c:pt>
                  <c:pt idx="12">
                    <c:v>0%</c:v>
                  </c:pt>
                  <c:pt idx="13">
                    <c:v>2%</c:v>
                  </c:pt>
                  <c:pt idx="14">
                    <c:v>2%</c:v>
                  </c:pt>
                  <c:pt idx="15">
                    <c:v>9%</c:v>
                  </c:pt>
                  <c:pt idx="16">
                    <c:v>0%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5%</c:v>
                  </c:pt>
                  <c:pt idx="20">
                    <c:v>3%</c:v>
                  </c:pt>
                  <c:pt idx="21">
                    <c:v>1%</c:v>
                  </c:pt>
                  <c:pt idx="22">
                    <c:v>3%</c:v>
                  </c:pt>
                  <c:pt idx="23">
                    <c:v>15%</c:v>
                  </c:pt>
                  <c:pt idx="24">
                    <c:v>3%</c:v>
                  </c:pt>
                  <c:pt idx="25">
                    <c:v>0%</c:v>
                  </c:pt>
                  <c:pt idx="26">
                    <c:v>0%</c:v>
                  </c:pt>
                </c:lvl>
                <c:lvl>
                  <c:pt idx="0">
                    <c:v>4%</c:v>
                  </c:pt>
                  <c:pt idx="1">
                    <c:v>1%</c:v>
                  </c:pt>
                  <c:pt idx="2">
                    <c:v>6%</c:v>
                  </c:pt>
                  <c:pt idx="3">
                    <c:v>17%</c:v>
                  </c:pt>
                  <c:pt idx="4">
                    <c:v>2%</c:v>
                  </c:pt>
                  <c:pt idx="5">
                    <c:v>4%</c:v>
                  </c:pt>
                  <c:pt idx="6">
                    <c:v>4%</c:v>
                  </c:pt>
                  <c:pt idx="7">
                    <c:v>2%</c:v>
                  </c:pt>
                  <c:pt idx="8">
                    <c:v>2%</c:v>
                  </c:pt>
                  <c:pt idx="9">
                    <c:v>3%</c:v>
                  </c:pt>
                  <c:pt idx="10">
                    <c:v>5%</c:v>
                  </c:pt>
                  <c:pt idx="11">
                    <c:v>1%</c:v>
                  </c:pt>
                  <c:pt idx="12">
                    <c:v>0%</c:v>
                  </c:pt>
                  <c:pt idx="13">
                    <c:v>2%</c:v>
                  </c:pt>
                  <c:pt idx="14">
                    <c:v>2%</c:v>
                  </c:pt>
                  <c:pt idx="15">
                    <c:v>9%</c:v>
                  </c:pt>
                  <c:pt idx="16">
                    <c:v>1%</c:v>
                  </c:pt>
                  <c:pt idx="17">
                    <c:v>1%</c:v>
                  </c:pt>
                  <c:pt idx="18">
                    <c:v>6%</c:v>
                  </c:pt>
                  <c:pt idx="19">
                    <c:v>5%</c:v>
                  </c:pt>
                  <c:pt idx="20">
                    <c:v>3%</c:v>
                  </c:pt>
                  <c:pt idx="21">
                    <c:v>1%</c:v>
                  </c:pt>
                  <c:pt idx="22">
                    <c:v>3%</c:v>
                  </c:pt>
                  <c:pt idx="23">
                    <c:v>12%</c:v>
                  </c:pt>
                  <c:pt idx="24">
                    <c:v>3%</c:v>
                  </c:pt>
                  <c:pt idx="25">
                    <c:v>0%</c:v>
                  </c:pt>
                  <c:pt idx="26">
                    <c:v>1%</c:v>
                  </c:pt>
                </c:lvl>
                <c:lvl>
                  <c:pt idx="0">
                    <c:v>Abbigliamento</c:v>
                  </c:pt>
                  <c:pt idx="1">
                    <c:v>Abitazione</c:v>
                  </c:pt>
                  <c:pt idx="2">
                    <c:v>Alimentari</c:v>
                  </c:pt>
                  <c:pt idx="3">
                    <c:v>Automobili</c:v>
                  </c:pt>
                  <c:pt idx="4">
                    <c:v>Bevande/Alcoolici</c:v>
                  </c:pt>
                  <c:pt idx="5">
                    <c:v>Cura persona</c:v>
                  </c:pt>
                  <c:pt idx="6">
                    <c:v>Distribuzione</c:v>
                  </c:pt>
                  <c:pt idx="7">
                    <c:v>Elettrodomestici</c:v>
                  </c:pt>
                  <c:pt idx="8">
                    <c:v>Enti/Istituzioni</c:v>
                  </c:pt>
                  <c:pt idx="9">
                    <c:v>Farmaceutici/Sanitari</c:v>
                  </c:pt>
                  <c:pt idx="10">
                    <c:v>Finanza/Assicurazioni</c:v>
                  </c:pt>
                  <c:pt idx="11">
                    <c:v>Gestione casa</c:v>
                  </c:pt>
                  <c:pt idx="12">
                    <c:v>Giochi/Articoli scolastici</c:v>
                  </c:pt>
                  <c:pt idx="13">
                    <c:v>Industria/Edilizia/Attività</c:v>
                  </c:pt>
                  <c:pt idx="14">
                    <c:v>Informatica/Fotografia</c:v>
                  </c:pt>
                  <c:pt idx="15">
                    <c:v>Media/Editoria</c:v>
                  </c:pt>
                  <c:pt idx="16">
                    <c:v>Moto/Veicoli</c:v>
                  </c:pt>
                  <c:pt idx="17">
                    <c:v>Oggetti personali</c:v>
                  </c:pt>
                  <c:pt idx="18">
                    <c:v>Servizi Professionali</c:v>
                  </c:pt>
                  <c:pt idx="19">
                    <c:v>Telecomunicazioni</c:v>
                  </c:pt>
                  <c:pt idx="20">
                    <c:v>Tempo libero</c:v>
                  </c:pt>
                  <c:pt idx="21">
                    <c:v>Toiletries</c:v>
                  </c:pt>
                  <c:pt idx="22">
                    <c:v>Turismo/Viaggi</c:v>
                  </c:pt>
                  <c:pt idx="23">
                    <c:v>Varie</c:v>
                  </c:pt>
                  <c:pt idx="24">
                    <c:v>Locale</c:v>
                  </c:pt>
                  <c:pt idx="25">
                    <c:v>Rubricata</c:v>
                  </c:pt>
                  <c:pt idx="26">
                    <c:v>Di Servizio</c:v>
                  </c:pt>
                </c:lvl>
              </c:multiLvlStrCache>
            </c:multiLvlStrRef>
          </c:cat>
          <c:val>
            <c:numRef>
              <c:f>'Grafico PROGRESSIVO'!$H$3:$H$29</c:f>
              <c:numCache>
                <c:formatCode>0.0%</c:formatCode>
                <c:ptCount val="27"/>
                <c:pt idx="0">
                  <c:v>0.15621672573231168</c:v>
                </c:pt>
                <c:pt idx="1">
                  <c:v>0.15133045001864237</c:v>
                </c:pt>
                <c:pt idx="2">
                  <c:v>9.0728906669588563E-2</c:v>
                </c:pt>
                <c:pt idx="3">
                  <c:v>6.1594452518253351E-2</c:v>
                </c:pt>
                <c:pt idx="4">
                  <c:v>5.8371178327289212E-2</c:v>
                </c:pt>
                <c:pt idx="5">
                  <c:v>5.681442874608876E-2</c:v>
                </c:pt>
                <c:pt idx="6">
                  <c:v>4.9748725143081825E-2</c:v>
                </c:pt>
                <c:pt idx="7">
                  <c:v>4.9669107394368153E-2</c:v>
                </c:pt>
                <c:pt idx="8">
                  <c:v>4.1003928549787357E-2</c:v>
                </c:pt>
                <c:pt idx="9">
                  <c:v>3.1177106873340299E-2</c:v>
                </c:pt>
                <c:pt idx="10">
                  <c:v>2.88394123977956E-2</c:v>
                </c:pt>
                <c:pt idx="11">
                  <c:v>2.8324815583969733E-2</c:v>
                </c:pt>
                <c:pt idx="12">
                  <c:v>2.6367583309697663E-2</c:v>
                </c:pt>
                <c:pt idx="13">
                  <c:v>2.3933478087017741E-2</c:v>
                </c:pt>
                <c:pt idx="14">
                  <c:v>2.2419216079637271E-2</c:v>
                </c:pt>
                <c:pt idx="15">
                  <c:v>2.0594554780411001E-2</c:v>
                </c:pt>
                <c:pt idx="16">
                  <c:v>1.9872722958293929E-2</c:v>
                </c:pt>
                <c:pt idx="17">
                  <c:v>1.5759280380797078E-2</c:v>
                </c:pt>
                <c:pt idx="18">
                  <c:v>1.4410800185413601E-2</c:v>
                </c:pt>
                <c:pt idx="19">
                  <c:v>1.2786995777762045E-2</c:v>
                </c:pt>
                <c:pt idx="20">
                  <c:v>1.0847218413233068E-2</c:v>
                </c:pt>
                <c:pt idx="21">
                  <c:v>1.0258969827109105E-2</c:v>
                </c:pt>
                <c:pt idx="22">
                  <c:v>7.037077111180041E-3</c:v>
                </c:pt>
                <c:pt idx="23">
                  <c:v>4.62652387283893E-3</c:v>
                </c:pt>
                <c:pt idx="24">
                  <c:v>3.6374423570823943E-3</c:v>
                </c:pt>
                <c:pt idx="25">
                  <c:v>3.5242527263491374E-3</c:v>
                </c:pt>
                <c:pt idx="26">
                  <c:v>1.0464617865948215E-4</c:v>
                </c:pt>
              </c:numCache>
            </c:numRef>
          </c:val>
        </c:ser>
        <c:dLbls>
          <c:showLegendKey val="0"/>
          <c:showVal val="0"/>
          <c:showCatName val="0"/>
          <c:showSerName val="0"/>
          <c:showPercent val="0"/>
          <c:showBubbleSize val="0"/>
        </c:dLbls>
        <c:gapWidth val="100"/>
        <c:axId val="200526608"/>
        <c:axId val="200527000"/>
      </c:barChart>
      <c:lineChart>
        <c:grouping val="standard"/>
        <c:varyColors val="0"/>
        <c:ser>
          <c:idx val="0"/>
          <c:order val="0"/>
          <c:tx>
            <c:strRef>
              <c:f>'Grafico PROGRESSIVO'!$G$2</c:f>
              <c:strCache>
                <c:ptCount val="1"/>
                <c:pt idx="0">
                  <c:v>2017</c:v>
                </c:pt>
              </c:strCache>
            </c:strRef>
          </c:tx>
          <c:spPr>
            <a:ln w="31750" cap="rnd">
              <a:solidFill>
                <a:srgbClr val="FFC000"/>
              </a:solidFill>
              <a:round/>
            </a:ln>
            <a:effectLst/>
          </c:spPr>
          <c:marker>
            <c:symbol val="none"/>
          </c:marker>
          <c:cat>
            <c:strRef>
              <c:f>'Grafico PROGRESSIVO'!$F$3:$F$29</c:f>
              <c:strCache>
                <c:ptCount val="27"/>
                <c:pt idx="0">
                  <c:v>Automobili</c:v>
                </c:pt>
                <c:pt idx="1">
                  <c:v>Varie</c:v>
                </c:pt>
                <c:pt idx="2">
                  <c:v>Media/Editoria</c:v>
                </c:pt>
                <c:pt idx="3">
                  <c:v>Servizi Professionali</c:v>
                </c:pt>
                <c:pt idx="4">
                  <c:v>Alimentari</c:v>
                </c:pt>
                <c:pt idx="5">
                  <c:v>Finanza/Assicurazioni</c:v>
                </c:pt>
                <c:pt idx="6">
                  <c:v>Abbigliamento</c:v>
                </c:pt>
                <c:pt idx="7">
                  <c:v>Telecomunicazioni</c:v>
                </c:pt>
                <c:pt idx="8">
                  <c:v>Distribuzione</c:v>
                </c:pt>
                <c:pt idx="9">
                  <c:v>Cura persona</c:v>
                </c:pt>
                <c:pt idx="10">
                  <c:v>Locale</c:v>
                </c:pt>
                <c:pt idx="11">
                  <c:v>Turismo/Viaggi</c:v>
                </c:pt>
                <c:pt idx="12">
                  <c:v>Tempo libero</c:v>
                </c:pt>
                <c:pt idx="13">
                  <c:v>Farmaceutici/Sanitari</c:v>
                </c:pt>
                <c:pt idx="14">
                  <c:v>Informatica/Fotografia</c:v>
                </c:pt>
                <c:pt idx="15">
                  <c:v>Industria/Edilizia/Attività</c:v>
                </c:pt>
                <c:pt idx="16">
                  <c:v>Enti/Istituzioni</c:v>
                </c:pt>
                <c:pt idx="17">
                  <c:v>Bevande/Alcoolici</c:v>
                </c:pt>
                <c:pt idx="18">
                  <c:v>Abitazione</c:v>
                </c:pt>
                <c:pt idx="19">
                  <c:v>Oggetti personali</c:v>
                </c:pt>
                <c:pt idx="20">
                  <c:v>Elettrodomestici</c:v>
                </c:pt>
                <c:pt idx="21">
                  <c:v>Gestione casa</c:v>
                </c:pt>
                <c:pt idx="22">
                  <c:v>Toiletries</c:v>
                </c:pt>
                <c:pt idx="23">
                  <c:v>Moto/Veicoli</c:v>
                </c:pt>
                <c:pt idx="24">
                  <c:v>Giochi/Articoli scolastici</c:v>
                </c:pt>
                <c:pt idx="25">
                  <c:v>Di Servizio</c:v>
                </c:pt>
                <c:pt idx="26">
                  <c:v>Rubricata</c:v>
                </c:pt>
              </c:strCache>
            </c:strRef>
          </c:cat>
          <c:val>
            <c:numRef>
              <c:f>'Grafico PROGRESSIVO'!$G$3:$G$29</c:f>
              <c:numCache>
                <c:formatCode>0.0%</c:formatCode>
                <c:ptCount val="27"/>
                <c:pt idx="0">
                  <c:v>0.17167836869542305</c:v>
                </c:pt>
                <c:pt idx="1">
                  <c:v>0.12443429172968909</c:v>
                </c:pt>
                <c:pt idx="2">
                  <c:v>8.5658913794910432E-2</c:v>
                </c:pt>
                <c:pt idx="3">
                  <c:v>6.2979121397314652E-2</c:v>
                </c:pt>
                <c:pt idx="4">
                  <c:v>6.0254562451486124E-2</c:v>
                </c:pt>
                <c:pt idx="5">
                  <c:v>4.9708956978697275E-2</c:v>
                </c:pt>
                <c:pt idx="6">
                  <c:v>4.3449162066674561E-2</c:v>
                </c:pt>
                <c:pt idx="7">
                  <c:v>4.81475175729442E-2</c:v>
                </c:pt>
                <c:pt idx="8">
                  <c:v>4.466092033341186E-2</c:v>
                </c:pt>
                <c:pt idx="9">
                  <c:v>3.5343923753280868E-2</c:v>
                </c:pt>
                <c:pt idx="10">
                  <c:v>2.7957384797770175E-2</c:v>
                </c:pt>
                <c:pt idx="11">
                  <c:v>2.934635750932918E-2</c:v>
                </c:pt>
                <c:pt idx="12">
                  <c:v>2.8694915202216155E-2</c:v>
                </c:pt>
                <c:pt idx="13">
                  <c:v>2.6089114746476873E-2</c:v>
                </c:pt>
                <c:pt idx="14">
                  <c:v>1.8479837666669784E-2</c:v>
                </c:pt>
                <c:pt idx="15">
                  <c:v>2.232685998359097E-2</c:v>
                </c:pt>
                <c:pt idx="16">
                  <c:v>2.1034255781599866E-2</c:v>
                </c:pt>
                <c:pt idx="17">
                  <c:v>1.8939235178251197E-2</c:v>
                </c:pt>
                <c:pt idx="18">
                  <c:v>1.4329831177586013E-2</c:v>
                </c:pt>
                <c:pt idx="19">
                  <c:v>1.3222689760319825E-2</c:v>
                </c:pt>
                <c:pt idx="20">
                  <c:v>1.5657807189094625E-2</c:v>
                </c:pt>
                <c:pt idx="21">
                  <c:v>1.1699616923847203E-2</c:v>
                </c:pt>
                <c:pt idx="22">
                  <c:v>9.5169850199239223E-3</c:v>
                </c:pt>
                <c:pt idx="23">
                  <c:v>6.7692964731396136E-3</c:v>
                </c:pt>
                <c:pt idx="24">
                  <c:v>4.1647150122839432E-3</c:v>
                </c:pt>
                <c:pt idx="25">
                  <c:v>5.3649340065721179E-3</c:v>
                </c:pt>
                <c:pt idx="26">
                  <c:v>9.0424797496136471E-5</c:v>
                </c:pt>
              </c:numCache>
            </c:numRef>
          </c:val>
          <c:smooth val="0"/>
        </c:ser>
        <c:dLbls>
          <c:showLegendKey val="0"/>
          <c:showVal val="0"/>
          <c:showCatName val="0"/>
          <c:showSerName val="0"/>
          <c:showPercent val="0"/>
          <c:showBubbleSize val="0"/>
        </c:dLbls>
        <c:marker val="1"/>
        <c:smooth val="0"/>
        <c:axId val="200526608"/>
        <c:axId val="200527000"/>
      </c:lineChart>
      <c:catAx>
        <c:axId val="200526608"/>
        <c:scaling>
          <c:orientation val="minMax"/>
        </c:scaling>
        <c:delete val="0"/>
        <c:axPos val="b"/>
        <c:numFmt formatCode="General" sourceLinked="1"/>
        <c:majorTickMark val="none"/>
        <c:minorTickMark val="none"/>
        <c:tickLblPos val="nextTo"/>
        <c:spPr>
          <a:noFill/>
          <a:ln w="9525" cap="flat" cmpd="sng" algn="ctr">
            <a:solidFill>
              <a:schemeClr val="tx1">
                <a:lumMod val="15000"/>
                <a:lumOff val="85000"/>
              </a:schemeClr>
            </a:solidFill>
            <a:round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1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0527000"/>
        <c:crosses val="autoZero"/>
        <c:auto val="1"/>
        <c:lblAlgn val="ctr"/>
        <c:lblOffset val="100"/>
        <c:noMultiLvlLbl val="0"/>
      </c:catAx>
      <c:valAx>
        <c:axId val="200527000"/>
        <c:scaling>
          <c:orientation val="minMax"/>
        </c:scaling>
        <c:delete val="0"/>
        <c:axPos val="l"/>
        <c:majorGridlines>
          <c:spPr>
            <a:ln w="9525" cap="flat" cmpd="sng" algn="ctr">
              <a:solidFill>
                <a:schemeClr val="tx1">
                  <a:lumMod val="15000"/>
                  <a:lumOff val="85000"/>
                </a:schemeClr>
              </a:solidFill>
              <a:round/>
            </a:ln>
            <a:effectLst/>
          </c:spPr>
        </c:majorGridlines>
        <c:numFmt formatCode="0%" sourceLinked="0"/>
        <c:majorTickMark val="none"/>
        <c:minorTickMark val="none"/>
        <c:tickLblPos val="nextTo"/>
        <c:spPr>
          <a:noFill/>
          <a:ln>
            <a:noFill/>
          </a:ln>
          <a:effectLst/>
        </c:spPr>
        <c:txPr>
          <a:bodyPr rot="-60000000" spcFirstLastPara="1" vertOverflow="ellipsis" vert="horz" wrap="square" anchor="ctr" anchorCtr="1"/>
          <a:lstStyle/>
          <a:p>
            <a:pPr>
              <a:defRPr sz="1400" b="0" i="0" u="none" strike="noStrike" kern="1200" baseline="0">
                <a:solidFill>
                  <a:schemeClr val="tx1">
                    <a:lumMod val="65000"/>
                    <a:lumOff val="3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pPr>
            <a:endParaRPr lang="it-IT"/>
          </a:p>
        </c:txPr>
        <c:crossAx val="200526608"/>
        <c:crosses val="autoZero"/>
        <c:crossBetween val="between"/>
        <c:majorUnit val="2.0000000000000004E-2"/>
      </c:valAx>
      <c:spPr>
        <a:noFill/>
        <a:ln>
          <a:noFill/>
        </a:ln>
        <a:effectLst/>
      </c:spPr>
    </c:plotArea>
    <c:legend>
      <c:legendPos val="b"/>
      <c:layout>
        <c:manualLayout>
          <c:xMode val="edge"/>
          <c:yMode val="edge"/>
          <c:x val="0.75129023190166455"/>
          <c:y val="0.91507074330511007"/>
          <c:w val="0.22890141083177545"/>
          <c:h val="7.1166490602498078E-2"/>
        </c:manualLayout>
      </c:layout>
      <c:overlay val="0"/>
      <c:spPr>
        <a:noFill/>
        <a:ln>
          <a:noFill/>
        </a:ln>
        <a:effectLst/>
      </c:spPr>
      <c:txPr>
        <a:bodyPr rot="0" spcFirstLastPara="1" vertOverflow="ellipsis" vert="horz" wrap="square" anchor="ctr" anchorCtr="1"/>
        <a:lstStyle/>
        <a:p>
          <a:pPr>
            <a:defRPr sz="1400" b="1" i="0" u="none" strike="noStrike" kern="1200" baseline="0">
              <a:solidFill>
                <a:schemeClr val="tx1">
                  <a:lumMod val="65000"/>
                  <a:lumOff val="35000"/>
                </a:schemeClr>
              </a:solidFill>
              <a:latin typeface="Arial" panose="020B0604020202020204" pitchFamily="34" charset="0"/>
              <a:ea typeface="+mn-ea"/>
              <a:cs typeface="Arial" panose="020B0604020202020204" pitchFamily="34" charset="0"/>
            </a:defRPr>
          </a:pPr>
          <a:endParaRPr lang="it-IT"/>
        </a:p>
      </c:txPr>
    </c:legend>
    <c:plotVisOnly val="1"/>
    <c:dispBlanksAs val="gap"/>
    <c:showDLblsOverMax val="0"/>
  </c:chart>
  <c:spPr>
    <a:solidFill>
      <a:schemeClr val="bg1"/>
    </a:solidFill>
    <a:ln w="9525" cap="flat" cmpd="sng" algn="ctr">
      <a:noFill/>
      <a:round/>
    </a:ln>
    <a:effectLst/>
  </c:spPr>
  <c:txPr>
    <a:bodyPr/>
    <a:lstStyle/>
    <a:p>
      <a:pPr>
        <a:defRPr/>
      </a:pPr>
      <a:endParaRPr lang="it-IT"/>
    </a:p>
  </c:txPr>
  <c:externalData r:id="rId3">
    <c:autoUpdate val="0"/>
  </c:externalData>
</c:chartSpace>
</file>

<file path=ppt/charts/colors1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2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3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4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5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6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7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8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colors9.xml><?xml version="1.0" encoding="utf-8"?>
<cs:colorStyle xmlns:cs="http://schemas.microsoft.com/office/drawing/2012/chartStyle" xmlns:a="http://schemas.openxmlformats.org/drawingml/2006/main" meth="cycle" id="10">
  <a:schemeClr val="accent1"/>
  <a:schemeClr val="accent2"/>
  <a:schemeClr val="accent3"/>
  <a:schemeClr val="accent4"/>
  <a:schemeClr val="accent5"/>
  <a:schemeClr val="accent6"/>
  <cs:variation/>
  <cs:variation>
    <a:lumMod val="60000"/>
  </cs:variation>
  <cs:variation>
    <a:lumMod val="80000"/>
    <a:lumOff val="20000"/>
  </cs:variation>
  <cs:variation>
    <a:lumMod val="80000"/>
  </cs:variation>
  <cs:variation>
    <a:lumMod val="60000"/>
    <a:lumOff val="40000"/>
  </cs:variation>
  <cs:variation>
    <a:lumMod val="50000"/>
  </cs:variation>
  <cs:variation>
    <a:lumMod val="70000"/>
    <a:lumOff val="30000"/>
  </cs:variation>
  <cs:variation>
    <a:lumMod val="70000"/>
  </cs:variation>
  <cs:variation>
    <a:lumMod val="50000"/>
    <a:lumOff val="50000"/>
  </cs:variation>
</cs:colorStyle>
</file>

<file path=ppt/charts/style1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2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3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4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5.xml><?xml version="1.0" encoding="utf-8"?>
<cs:chartStyle xmlns:cs="http://schemas.microsoft.com/office/drawing/2012/chartStyle" xmlns:a="http://schemas.openxmlformats.org/drawingml/2006/main" id="297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0"/>
            <a:lumOff val="50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6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7.xml><?xml version="1.0" encoding="utf-8"?>
<cs:chartStyle xmlns:cs="http://schemas.microsoft.com/office/drawing/2012/chartStyle" xmlns:a="http://schemas.openxmlformats.org/drawingml/2006/main" id="298">
  <cs:axisTitle>
    <cs:lnRef idx="0"/>
    <cs:fillRef idx="0"/>
    <cs:effectRef idx="0"/>
    <cs:fontRef idx="minor">
      <a:schemeClr val="tx1">
        <a:lumMod val="65000"/>
        <a:lumOff val="35000"/>
      </a:schemeClr>
    </cs:fontRef>
    <cs:defRPr sz="900" kern="1200" cap="all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800" kern="1200" cap="all" spc="120" normalizeH="0" baseline="0"/>
  </cs:categoryAxis>
  <cs:chartArea mods="allowNoFillOverride allowNoLineOverride">
    <cs:lnRef idx="0"/>
    <cs:fillRef idx="0"/>
    <cs:effectRef idx="0"/>
    <cs:fontRef idx="minor">
      <a:schemeClr val="dk1"/>
    </cs:fontRef>
    <cs:spPr>
      <a:solidFill>
        <a:schemeClr val="lt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hartArea>
  <cs:dataLabel>
    <cs:lnRef idx="0"/>
    <cs:fillRef idx="0"/>
    <cs:effectRef idx="0"/>
    <cs:fontRef idx="minor">
      <a:schemeClr val="lt1"/>
    </cs:fontRef>
    <cs:defRPr sz="900" b="0" i="0" u="none" strike="noStrike" kern="1200" baseline="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>
  <cs:dataPoint3D>
    <cs:lnRef idx="0"/>
    <cs:fillRef idx="0">
      <cs:styleClr val="auto"/>
    </cs:fillRef>
    <cs:effectRef idx="0"/>
    <cs:fontRef idx="minor">
      <a:schemeClr val="dk1"/>
    </cs:fontRef>
    <cs:spPr>
      <a:solidFill>
        <a:schemeClr val="phClr"/>
      </a:solidFill>
    </cs:spPr>
  </cs:dataPoint3D>
  <cs:dataPointLine>
    <cs:lnRef idx="0">
      <cs:styleClr val="auto"/>
    </cs:lnRef>
    <cs:fillRef idx="0"/>
    <cs:effectRef idx="0"/>
    <cs:fontRef idx="minor">
      <a:schemeClr val="dk1"/>
    </cs:fontRef>
    <cs:spPr>
      <a:ln w="2222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0">
      <cs:styleClr val="auto"/>
    </cs:fillRef>
    <cs:effectRef idx="0"/>
    <cs:fontRef idx="minor">
      <a:schemeClr val="dk1"/>
    </cs:fontRef>
    <cs:spPr>
      <a:solidFill>
        <a:schemeClr val="phClr"/>
      </a:solidFill>
      <a:ln w="9525">
        <a:solidFill>
          <a:schemeClr val="phClr"/>
        </a:solidFill>
        <a:round/>
      </a:ln>
    </cs:spPr>
  </cs:dataPointMarker>
  <cs:dataPointMarkerLayout size="6"/>
  <cs:dataPointWireframe>
    <cs:lnRef idx="0">
      <cs:styleClr val="auto"/>
    </cs:lnRef>
    <cs:fillRef idx="0"/>
    <cs:effectRef idx="0"/>
    <cs:fontRef idx="minor">
      <a:schemeClr val="dk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ln w="9525">
        <a:solidFill>
          <a:schemeClr val="tx1">
            <a:lumMod val="15000"/>
            <a:lumOff val="85000"/>
          </a:schemeClr>
        </a:solidFill>
      </a:ln>
    </cs:spPr>
    <cs:defRPr sz="900" kern="1200"/>
  </cs:dataTable>
  <cs:downBar>
    <cs:lnRef idx="0"/>
    <cs:fillRef idx="0"/>
    <cs:effectRef idx="0"/>
    <cs:fontRef idx="minor">
      <a:schemeClr val="dk1"/>
    </cs:fontRef>
    <cs:spPr>
      <a:solidFill>
        <a:schemeClr val="dk1">
          <a:lumMod val="75000"/>
          <a:lumOff val="25000"/>
        </a:schemeClr>
      </a:solidFill>
      <a:ln w="9525">
        <a:solidFill>
          <a:schemeClr val="tx1">
            <a:lumMod val="15000"/>
            <a:lumOff val="85000"/>
          </a:schemeClr>
        </a:solidFill>
      </a:ln>
    </cs:spPr>
  </cs:downBar>
  <cs:drop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dropLine>
  <cs:errorBar>
    <cs:lnRef idx="0"/>
    <cs:fillRef idx="0"/>
    <cs:effectRef idx="0"/>
    <cs:fontRef idx="minor">
      <a:schemeClr val="dk1"/>
    </cs:fontRef>
    <cs:spPr>
      <a:ln w="9525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dk1"/>
    </cs:fontRef>
  </cs:floor>
  <cs:gridlineMajor>
    <cs:lnRef idx="0"/>
    <cs:fillRef idx="0"/>
    <cs:effectRef idx="0"/>
    <cs:fontRef idx="minor">
      <a:schemeClr val="dk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dk1"/>
    </cs:fontRef>
    <cs:spPr>
      <a:ln>
        <a:solidFill>
          <a:schemeClr val="tx1">
            <a:lumMod val="5000"/>
            <a:lumOff val="95000"/>
          </a:schemeClr>
        </a:solidFill>
      </a:ln>
    </cs:spPr>
  </cs:gridlineMinor>
  <cs:hiLo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50000"/>
            <a:lumOff val="50000"/>
          </a:schemeClr>
        </a:solidFill>
      </a:ln>
    </cs:spPr>
  </cs:hiLoLine>
  <cs:leader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dk1"/>
    </cs:fontRef>
  </cs:plotArea>
  <cs:plotArea3D mods="allowNoFillOverride allowNoLineOverride">
    <cs:lnRef idx="0"/>
    <cs:fillRef idx="0"/>
    <cs:effectRef idx="0"/>
    <cs:fontRef idx="minor">
      <a:schemeClr val="dk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dk1"/>
    </cs:fontRef>
    <cs:spPr>
      <a:ln w="9525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600" b="1" kern="1200" cap="all" spc="120" normalizeH="0" baseline="0"/>
  </cs:title>
  <cs:trendline>
    <cs:lnRef idx="0">
      <cs:styleClr val="auto"/>
    </cs:lnRef>
    <cs:fillRef idx="0"/>
    <cs:effectRef idx="0"/>
    <cs:fontRef idx="minor">
      <a:schemeClr val="dk1"/>
    </cs:fontRef>
    <cs:spPr>
      <a:ln w="19050" cap="rnd">
        <a:solidFill>
          <a:schemeClr val="phClr"/>
        </a:solidFill>
        <a:prstDash val="sysDash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800" kern="1200"/>
  </cs:trendlineLabel>
  <cs:upBar>
    <cs:lnRef idx="0"/>
    <cs:fillRef idx="0"/>
    <cs:effectRef idx="0"/>
    <cs:fontRef idx="minor">
      <a:schemeClr val="dk1"/>
    </cs:fontRef>
    <cs:spPr>
      <a:solidFill>
        <a:schemeClr val="lt1"/>
      </a:solidFill>
      <a:ln w="9525">
        <a:solidFill>
          <a:schemeClr val="tx1">
            <a:lumMod val="65000"/>
            <a:lumOff val="35000"/>
          </a:schemeClr>
        </a:solidFill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dk1">
            <a:lumMod val="15000"/>
            <a:lumOff val="85000"/>
          </a:schemeClr>
        </a:solidFill>
        <a:round/>
      </a:ln>
    </cs:spPr>
    <cs:defRPr sz="900" kern="1200"/>
  </cs:valueAxis>
  <cs:wall>
    <cs:lnRef idx="0"/>
    <cs:fillRef idx="0"/>
    <cs:effectRef idx="0"/>
    <cs:fontRef idx="minor">
      <a:schemeClr val="dk1"/>
    </cs:fontRef>
  </cs:wall>
</cs:chartStyle>
</file>

<file path=ppt/charts/style8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charts/style9.xml><?xml version="1.0" encoding="utf-8"?>
<cs:chartStyle xmlns:cs="http://schemas.microsoft.com/office/drawing/2012/chartStyle" xmlns:a="http://schemas.openxmlformats.org/drawingml/2006/main" id="322">
  <cs:axisTitle>
    <cs:lnRef idx="0"/>
    <cs:fillRef idx="0"/>
    <cs:effectRef idx="0"/>
    <cs:fontRef idx="minor">
      <a:schemeClr val="tx1">
        <a:lumMod val="65000"/>
        <a:lumOff val="35000"/>
      </a:schemeClr>
    </cs:fontRef>
    <cs:defRPr sz="1000" kern="1200"/>
  </cs:axisTitle>
  <cs:category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categoryAxis>
  <cs:chartArea mods="allowNoFillOverride allowNoLineOverride">
    <cs:lnRef idx="0"/>
    <cs:fillRef idx="0"/>
    <cs:effectRef idx="0"/>
    <cs:fontRef idx="minor">
      <a:schemeClr val="tx1"/>
    </cs:fontRef>
    <cs:spPr>
      <a:solidFill>
        <a:schemeClr val="bg1"/>
      </a:solidFill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1000" kern="1200"/>
  </cs:chartArea>
  <cs:dataLabel>
    <cs:lnRef idx="0"/>
    <cs:fillRef idx="0"/>
    <cs:effectRef idx="0"/>
    <cs:fontRef idx="minor">
      <a:schemeClr val="tx1">
        <a:lumMod val="75000"/>
        <a:lumOff val="25000"/>
      </a:schemeClr>
    </cs:fontRef>
    <cs:defRPr sz="900" kern="1200"/>
  </cs:dataLabel>
  <cs:dataLabelCallout>
    <cs:lnRef idx="0"/>
    <cs:fillRef idx="0"/>
    <cs:effectRef idx="0"/>
    <cs:fontRef idx="minor">
      <a:schemeClr val="dk1">
        <a:lumMod val="65000"/>
        <a:lumOff val="35000"/>
      </a:schemeClr>
    </cs:fontRef>
    <cs:spPr>
      <a:solidFill>
        <a:schemeClr val="lt1"/>
      </a:solidFill>
      <a:ln>
        <a:solidFill>
          <a:schemeClr val="dk1">
            <a:lumMod val="25000"/>
            <a:lumOff val="75000"/>
          </a:schemeClr>
        </a:solidFill>
      </a:ln>
    </cs:spPr>
    <cs:defRPr sz="900" kern="1200"/>
    <cs:bodyPr rot="0" spcFirstLastPara="1" vertOverflow="clip" horzOverflow="clip" vert="horz" wrap="square" lIns="36576" tIns="18288" rIns="36576" bIns="18288" anchor="ctr" anchorCtr="1">
      <a:spAutoFit/>
    </cs:bodyPr>
  </cs:dataLabelCallout>
  <cs:dataPoint>
    <cs:lnRef idx="0"/>
    <cs:fillRef idx="1">
      <cs:styleClr val="auto"/>
    </cs:fillRef>
    <cs:effectRef idx="0"/>
    <cs:fontRef idx="minor">
      <a:schemeClr val="tx1"/>
    </cs:fontRef>
  </cs:dataPoint>
  <cs:dataPoint3D>
    <cs:lnRef idx="0"/>
    <cs:fillRef idx="1">
      <cs:styleClr val="auto"/>
    </cs:fillRef>
    <cs:effectRef idx="0"/>
    <cs:fontRef idx="minor">
      <a:schemeClr val="tx1"/>
    </cs:fontRef>
  </cs:dataPoint3D>
  <cs:dataPointLine>
    <cs:lnRef idx="0">
      <cs:styleClr val="auto"/>
    </cs:lnRef>
    <cs:fillRef idx="1"/>
    <cs:effectRef idx="0"/>
    <cs:fontRef idx="minor">
      <a:schemeClr val="tx1"/>
    </cs:fontRef>
    <cs:spPr>
      <a:ln w="28575" cap="rnd">
        <a:solidFill>
          <a:schemeClr val="phClr"/>
        </a:solidFill>
        <a:round/>
      </a:ln>
    </cs:spPr>
  </cs:dataPointLine>
  <cs:dataPointMarker>
    <cs:lnRef idx="0">
      <cs:styleClr val="auto"/>
    </cs:lnRef>
    <cs:fillRef idx="1">
      <cs:styleClr val="auto"/>
    </cs:fillRef>
    <cs:effectRef idx="0"/>
    <cs:fontRef idx="minor">
      <a:schemeClr val="tx1"/>
    </cs:fontRef>
    <cs:spPr>
      <a:ln w="9525">
        <a:solidFill>
          <a:schemeClr val="phClr"/>
        </a:solidFill>
      </a:ln>
    </cs:spPr>
  </cs:dataPointMarker>
  <cs:dataPointMarkerLayout symbol="circle" size="5"/>
  <cs:dataPointWireframe>
    <cs:lnRef idx="0">
      <cs:styleClr val="auto"/>
    </cs:lnRef>
    <cs:fillRef idx="1"/>
    <cs:effectRef idx="0"/>
    <cs:fontRef idx="minor">
      <a:schemeClr val="tx1"/>
    </cs:fontRef>
    <cs:spPr>
      <a:ln w="9525" cap="rnd">
        <a:solidFill>
          <a:schemeClr val="phClr"/>
        </a:solidFill>
        <a:round/>
      </a:ln>
    </cs:spPr>
  </cs:dataPointWireframe>
  <cs:dataTable>
    <cs:lnRef idx="0"/>
    <cs:fillRef idx="0"/>
    <cs:effectRef idx="0"/>
    <cs:fontRef idx="minor">
      <a:schemeClr val="tx1">
        <a:lumMod val="65000"/>
        <a:lumOff val="35000"/>
      </a:schemeClr>
    </cs:fontRef>
    <cs:spPr>
      <a:noFill/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dataTable>
  <cs:downBar>
    <cs:lnRef idx="0"/>
    <cs:fillRef idx="0"/>
    <cs:effectRef idx="0"/>
    <cs:fontRef idx="minor">
      <a:schemeClr val="tx1"/>
    </cs:fontRef>
    <cs:spPr>
      <a:solidFill>
        <a:schemeClr val="dk1">
          <a:lumMod val="75000"/>
          <a:lumOff val="25000"/>
        </a:schemeClr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downBar>
  <cs:drop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dropLine>
  <cs:errorBa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errorBar>
  <cs:floor>
    <cs:lnRef idx="0"/>
    <cs:fillRef idx="0"/>
    <cs:effectRef idx="0"/>
    <cs:fontRef idx="minor">
      <a:schemeClr val="tx1"/>
    </cs:fontRef>
    <cs:spPr>
      <a:noFill/>
      <a:ln>
        <a:noFill/>
      </a:ln>
    </cs:spPr>
  </cs:floor>
  <cs:gridlineMaj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</cs:gridlineMajor>
  <cs:gridlineMinor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5000"/>
            <a:lumOff val="95000"/>
          </a:schemeClr>
        </a:solidFill>
        <a:round/>
      </a:ln>
    </cs:spPr>
  </cs:gridlineMinor>
  <cs:hiLo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75000"/>
            <a:lumOff val="25000"/>
          </a:schemeClr>
        </a:solidFill>
        <a:round/>
      </a:ln>
    </cs:spPr>
  </cs:hiLoLine>
  <cs:leader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leaderLine>
  <cs:legend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legend>
  <cs:plotArea mods="allowNoFillOverride allowNoLineOverride">
    <cs:lnRef idx="0"/>
    <cs:fillRef idx="0"/>
    <cs:effectRef idx="0"/>
    <cs:fontRef idx="minor">
      <a:schemeClr val="tx1"/>
    </cs:fontRef>
  </cs:plotArea>
  <cs:plotArea3D mods="allowNoFillOverride allowNoLineOverride">
    <cs:lnRef idx="0"/>
    <cs:fillRef idx="0"/>
    <cs:effectRef idx="0"/>
    <cs:fontRef idx="minor">
      <a:schemeClr val="tx1"/>
    </cs:fontRef>
  </cs:plotArea3D>
  <cs:seriesAxis>
    <cs:lnRef idx="0"/>
    <cs:fillRef idx="0"/>
    <cs:effectRef idx="0"/>
    <cs:fontRef idx="minor">
      <a:schemeClr val="tx1">
        <a:lumMod val="65000"/>
        <a:lumOff val="35000"/>
      </a:schemeClr>
    </cs:fontRef>
    <cs:spPr>
      <a:ln w="9525" cap="flat" cmpd="sng" algn="ctr">
        <a:solidFill>
          <a:schemeClr val="tx1">
            <a:lumMod val="15000"/>
            <a:lumOff val="85000"/>
          </a:schemeClr>
        </a:solidFill>
        <a:round/>
      </a:ln>
    </cs:spPr>
    <cs:defRPr sz="900" kern="1200"/>
  </cs:seriesAxis>
  <cs:seriesLine>
    <cs:lnRef idx="0"/>
    <cs:fillRef idx="0"/>
    <cs:effectRef idx="0"/>
    <cs:fontRef idx="minor">
      <a:schemeClr val="tx1"/>
    </cs:fontRef>
    <cs:spPr>
      <a:ln w="9525" cap="flat" cmpd="sng" algn="ctr">
        <a:solidFill>
          <a:schemeClr val="tx1">
            <a:lumMod val="35000"/>
            <a:lumOff val="65000"/>
          </a:schemeClr>
        </a:solidFill>
        <a:round/>
      </a:ln>
    </cs:spPr>
  </cs:seriesLine>
  <cs:title>
    <cs:lnRef idx="0"/>
    <cs:fillRef idx="0"/>
    <cs:effectRef idx="0"/>
    <cs:fontRef idx="minor">
      <a:schemeClr val="tx1">
        <a:lumMod val="65000"/>
        <a:lumOff val="35000"/>
      </a:schemeClr>
    </cs:fontRef>
    <cs:defRPr sz="1400" b="0" kern="1200" spc="0" baseline="0"/>
  </cs:title>
  <cs:trendline>
    <cs:lnRef idx="0">
      <cs:styleClr val="auto"/>
    </cs:lnRef>
    <cs:fillRef idx="0"/>
    <cs:effectRef idx="0"/>
    <cs:fontRef idx="minor">
      <a:schemeClr val="tx1"/>
    </cs:fontRef>
    <cs:spPr>
      <a:ln w="19050" cap="rnd">
        <a:solidFill>
          <a:schemeClr val="phClr"/>
        </a:solidFill>
        <a:prstDash val="sysDot"/>
      </a:ln>
    </cs:spPr>
  </cs:trendline>
  <cs:trendlineLabel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trendlineLabel>
  <cs:upBar>
    <cs:lnRef idx="0"/>
    <cs:fillRef idx="0"/>
    <cs:effectRef idx="0"/>
    <cs:fontRef idx="minor">
      <a:schemeClr val="tx1"/>
    </cs:fontRef>
    <cs:spPr>
      <a:solidFill>
        <a:schemeClr val="lt1"/>
      </a:solidFill>
      <a:ln w="9525" cap="flat" cmpd="sng" algn="ctr">
        <a:solidFill>
          <a:schemeClr val="tx1">
            <a:lumMod val="65000"/>
            <a:lumOff val="35000"/>
          </a:schemeClr>
        </a:solidFill>
        <a:round/>
      </a:ln>
    </cs:spPr>
  </cs:upBar>
  <cs:valueAxis>
    <cs:lnRef idx="0"/>
    <cs:fillRef idx="0"/>
    <cs:effectRef idx="0"/>
    <cs:fontRef idx="minor">
      <a:schemeClr val="tx1">
        <a:lumMod val="65000"/>
        <a:lumOff val="35000"/>
      </a:schemeClr>
    </cs:fontRef>
    <cs:defRPr sz="900" kern="1200"/>
  </cs:valueAxis>
  <cs:wall>
    <cs:lnRef idx="0"/>
    <cs:fillRef idx="0"/>
    <cs:effectRef idx="0"/>
    <cs:fontRef idx="minor">
      <a:schemeClr val="tx1"/>
    </cs:fontRef>
    <cs:spPr>
      <a:noFill/>
      <a:ln>
        <a:noFill/>
      </a:ln>
    </cs:spPr>
  </cs:wall>
</cs:chartStyle>
</file>

<file path=ppt/drawings/_rels/vmlDrawing1.vml.rels><?xml version="1.0" encoding="UTF-8" standalone="yes"?>
<Relationships xmlns="http://schemas.openxmlformats.org/package/2006/relationships"><Relationship Id="rId1" Type="http://schemas.openxmlformats.org/officeDocument/2006/relationships/image" Target="../media/image3.emf"/></Relationships>
</file>

<file path=ppt/drawings/drawing1.xml><?xml version="1.0" encoding="utf-8"?>
<c:userShapes xmlns:c="http://schemas.openxmlformats.org/drawingml/2006/chart">
  <cdr:relSizeAnchor xmlns:cdr="http://schemas.openxmlformats.org/drawingml/2006/chartDrawing">
    <cdr:from>
      <cdr:x>0.43181</cdr:x>
      <cdr:y>0.00469</cdr:y>
    </cdr:from>
    <cdr:to>
      <cdr:x>0.65063</cdr:x>
      <cdr:y>0.93837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1985062" y="18780"/>
          <a:ext cx="1005926" cy="3740601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drawings/drawing2.xml><?xml version="1.0" encoding="utf-8"?>
<c:userShapes xmlns:c="http://schemas.openxmlformats.org/drawingml/2006/chart">
  <cdr:relSizeAnchor xmlns:cdr="http://schemas.openxmlformats.org/drawingml/2006/chartDrawing">
    <cdr:from>
      <cdr:x>0.45781</cdr:x>
      <cdr:y>0</cdr:y>
    </cdr:from>
    <cdr:to>
      <cdr:x>0.61373</cdr:x>
      <cdr:y>0.9081</cdr:y>
    </cdr:to>
    <cdr:sp macro="" textlink="">
      <cdr:nvSpPr>
        <cdr:cNvPr id="2" name="Rettangolo 1"/>
        <cdr:cNvSpPr/>
      </cdr:nvSpPr>
      <cdr:spPr>
        <a:xfrm xmlns:a="http://schemas.openxmlformats.org/drawingml/2006/main">
          <a:off x="2114027" y="0"/>
          <a:ext cx="720000" cy="3709542"/>
        </a:xfrm>
        <a:prstGeom xmlns:a="http://schemas.openxmlformats.org/drawingml/2006/main" prst="rect">
          <a:avLst/>
        </a:prstGeom>
        <a:solidFill xmlns:a="http://schemas.openxmlformats.org/drawingml/2006/main">
          <a:schemeClr val="bg1"/>
        </a:solidFill>
        <a:ln xmlns:a="http://schemas.openxmlformats.org/drawingml/2006/main">
          <a:noFill/>
        </a:ln>
      </cdr:spPr>
      <cdr:style>
        <a:lnRef xmlns:a="http://schemas.openxmlformats.org/drawingml/2006/main" idx="2">
          <a:schemeClr val="accent1">
            <a:shade val="50000"/>
          </a:schemeClr>
        </a:lnRef>
        <a:fillRef xmlns:a="http://schemas.openxmlformats.org/drawingml/2006/main" idx="1">
          <a:schemeClr val="accent1"/>
        </a:fillRef>
        <a:effectRef xmlns:a="http://schemas.openxmlformats.org/drawingml/2006/main" idx="0">
          <a:schemeClr val="accent1"/>
        </a:effectRef>
        <a:fontRef xmlns:a="http://schemas.openxmlformats.org/drawingml/2006/main" idx="minor">
          <a:schemeClr val="lt1"/>
        </a:fontRef>
      </cdr:style>
      <cdr:txBody>
        <a:bodyPr xmlns:a="http://schemas.openxmlformats.org/drawingml/2006/main" vertOverflow="clip"/>
        <a:lstStyle xmlns:a="http://schemas.openxmlformats.org/drawingml/2006/main"/>
        <a:p xmlns:a="http://schemas.openxmlformats.org/drawingml/2006/main">
          <a:endParaRPr lang="it-IT"/>
        </a:p>
      </cdr:txBody>
    </cdr:sp>
  </cdr:relSizeAnchor>
</c:userShape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5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sz="quarter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786D4E21-AA1D-BE49-8829-DEA10D5CF4C8}" type="datetimeFigureOut">
              <a:rPr lang="it-IT" smtClean="0"/>
              <a:t>25/09/2018</a:t>
            </a:fld>
            <a:endParaRPr lang="it-IT"/>
          </a:p>
        </p:txBody>
      </p:sp>
      <p:sp>
        <p:nvSpPr>
          <p:cNvPr id="4" name="Segnaposto piè di pagina 3"/>
          <p:cNvSpPr>
            <a:spLocks noGrp="1"/>
          </p:cNvSpPr>
          <p:nvPr>
            <p:ph type="ftr" sz="quarter" idx="2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5" name="Segnaposto numero diapositiva 4"/>
          <p:cNvSpPr>
            <a:spLocks noGrp="1"/>
          </p:cNvSpPr>
          <p:nvPr>
            <p:ph type="sldNum" sz="quarter" idx="3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ADF8DF2B-E534-A049-A267-F065CD458300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884890798"/>
      </p:ext>
    </p:extLst>
  </p:cSld>
  <p:clrMap bg1="lt1" tx1="dk1" bg2="lt2" tx2="dk2" accent1="accent1" accent2="accent2" accent3="accent3" accent4="accent4" accent5="accent5" accent6="accent6" hlink="hlink" folHlink="folHlink"/>
  <p:hf dt="0"/>
</p:handoutMaster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intestazione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3" name="Segnaposto data 2"/>
          <p:cNvSpPr>
            <a:spLocks noGrp="1"/>
          </p:cNvSpPr>
          <p:nvPr>
            <p:ph type="dt" idx="1"/>
          </p:nvPr>
        </p:nvSpPr>
        <p:spPr>
          <a:xfrm>
            <a:off x="3850443" y="0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23F6D68F-7DBE-1C48-BC1F-E6A07B52C7E0}" type="datetimeFigureOut">
              <a:rPr lang="it-IT" smtClean="0"/>
              <a:t>25/09/2018</a:t>
            </a:fld>
            <a:endParaRPr lang="it-IT"/>
          </a:p>
        </p:txBody>
      </p:sp>
      <p:sp>
        <p:nvSpPr>
          <p:cNvPr id="4" name="Segnaposto immagine diapositiva 3"/>
          <p:cNvSpPr>
            <a:spLocks noGrp="1" noRot="1" noChangeAspect="1"/>
          </p:cNvSpPr>
          <p:nvPr>
            <p:ph type="sldImg" idx="2"/>
          </p:nvPr>
        </p:nvSpPr>
        <p:spPr>
          <a:xfrm>
            <a:off x="90488" y="744538"/>
            <a:ext cx="6616700" cy="3722687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it-IT"/>
          </a:p>
        </p:txBody>
      </p:sp>
      <p:sp>
        <p:nvSpPr>
          <p:cNvPr id="5" name="Segnaposto note 4"/>
          <p:cNvSpPr>
            <a:spLocks noGrp="1"/>
          </p:cNvSpPr>
          <p:nvPr>
            <p:ph type="body" sz="quarter" idx="3"/>
          </p:nvPr>
        </p:nvSpPr>
        <p:spPr>
          <a:xfrm>
            <a:off x="679768" y="4715907"/>
            <a:ext cx="5438140" cy="4467701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it-IT" smtClean="0"/>
              <a:t>Fare clic per modificare gli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  <a:p>
            <a:pPr lvl="3"/>
            <a:r>
              <a:rPr lang="it-IT" smtClean="0"/>
              <a:t>Quarto livello</a:t>
            </a:r>
          </a:p>
          <a:p>
            <a:pPr lvl="4"/>
            <a:r>
              <a:rPr lang="it-IT" smtClean="0"/>
              <a:t>Quinto livello</a:t>
            </a:r>
            <a:endParaRPr lang="it-IT"/>
          </a:p>
        </p:txBody>
      </p:sp>
      <p:sp>
        <p:nvSpPr>
          <p:cNvPr id="6" name="Segnaposto piè di pagina 5"/>
          <p:cNvSpPr>
            <a:spLocks noGrp="1"/>
          </p:cNvSpPr>
          <p:nvPr>
            <p:ph type="ftr" sz="quarter" idx="4"/>
          </p:nvPr>
        </p:nvSpPr>
        <p:spPr>
          <a:xfrm>
            <a:off x="0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it-IT"/>
          </a:p>
        </p:txBody>
      </p:sp>
      <p:sp>
        <p:nvSpPr>
          <p:cNvPr id="7" name="Segnaposto numero diapositiva 6"/>
          <p:cNvSpPr>
            <a:spLocks noGrp="1"/>
          </p:cNvSpPr>
          <p:nvPr>
            <p:ph type="sldNum" sz="quarter" idx="5"/>
          </p:nvPr>
        </p:nvSpPr>
        <p:spPr>
          <a:xfrm>
            <a:off x="3850443" y="9430091"/>
            <a:ext cx="2945659" cy="496411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CAC7627C-DB68-9A4D-8B30-F0E92B6BDF8F}" type="slidenum">
              <a:rPr lang="it-IT" smtClean="0"/>
              <a:t>‹N›</a:t>
            </a:fld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65032663"/>
      </p:ext>
    </p:extLst>
  </p:cSld>
  <p:clrMap bg1="lt1" tx1="dk1" bg2="lt2" tx2="dk2" accent1="accent1" accent2="accent2" accent3="accent3" accent4="accent4" accent5="accent5" accent6="accent6" hlink="hlink" folHlink="folHlink"/>
  <p:hf dt="0"/>
  <p:notesStyle>
    <a:lvl1pPr marL="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8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>
                <a:solidFill>
                  <a:prstClr val="black"/>
                </a:solidFill>
              </a:rPr>
              <a:pPr/>
              <a:t>1</a:t>
            </a:fld>
            <a:endParaRPr lang="it-IT">
              <a:solidFill>
                <a:prstClr val="black"/>
              </a:solidFill>
            </a:endParaRPr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920842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71864938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93370765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4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266217879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5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58877803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6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624275940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7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435703306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8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737175687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9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86339317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10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3955730931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11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976933500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12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1206353273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>
          <a:xfrm>
            <a:off x="90488" y="744538"/>
            <a:ext cx="6616700" cy="3722687"/>
          </a:xfrm>
        </p:spPr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CAC7627C-DB68-9A4D-8B30-F0E92B6BDF8F}" type="slidenum">
              <a:rPr lang="it-IT" smtClean="0"/>
              <a:t>13</a:t>
            </a:fld>
            <a:endParaRPr lang="it-IT"/>
          </a:p>
        </p:txBody>
      </p:sp>
      <p:sp>
        <p:nvSpPr>
          <p:cNvPr id="5" name="Segnaposto piè di pagina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it-IT"/>
          </a:p>
        </p:txBody>
      </p:sp>
      <p:sp>
        <p:nvSpPr>
          <p:cNvPr id="6" name="Segnaposto intestazione 5"/>
          <p:cNvSpPr>
            <a:spLocks noGrp="1"/>
          </p:cNvSpPr>
          <p:nvPr>
            <p:ph type="hdr" sz="quarter" idx="12"/>
          </p:nvPr>
        </p:nvSpPr>
        <p:spPr/>
        <p:txBody>
          <a:bodyPr/>
          <a:lstStyle/>
          <a:p>
            <a:endParaRPr lang="it-IT"/>
          </a:p>
        </p:txBody>
      </p:sp>
    </p:spTree>
    <p:extLst>
      <p:ext uri="{BB962C8B-B14F-4D97-AF65-F5344CB8AC3E}">
        <p14:creationId xmlns:p14="http://schemas.microsoft.com/office/powerpoint/2010/main" val="245424089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slideMaster" Target="../slideMasters/slideMaster1.xml"/><Relationship Id="rId2" Type="http://schemas.openxmlformats.org/officeDocument/2006/relationships/tags" Target="../tags/tag1.xml"/><Relationship Id="rId1" Type="http://schemas.openxmlformats.org/officeDocument/2006/relationships/vmlDrawing" Target="../drawings/vmlDrawing1.vml"/><Relationship Id="rId6" Type="http://schemas.openxmlformats.org/officeDocument/2006/relationships/image" Target="../media/image4.emf"/><Relationship Id="rId5" Type="http://schemas.openxmlformats.org/officeDocument/2006/relationships/image" Target="../media/image3.emf"/><Relationship Id="rId4" Type="http://schemas.openxmlformats.org/officeDocument/2006/relationships/oleObject" Target="../embeddings/oleObject1.bin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5.png"/></Relationships>
</file>

<file path=ppt/slideLayouts/_rels/slideLayout5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emf"/><Relationship Id="rId2" Type="http://schemas.openxmlformats.org/officeDocument/2006/relationships/image" Target="../media/image5.png"/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emf"/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4.emf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4-3/Grey-Reply-Gradient_Grey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Relationship Id="rId4" Type="http://schemas.openxmlformats.org/officeDocument/2006/relationships/image" Target="../media/image2.emf"/></Relationships>
</file>

<file path=ppt/slideLayouts/_rels/slideLayout16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19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1.png"/></Relationships>
</file>

<file path=ppt/slideLayouts/_rels/slideLayout2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10.emf"/></Relationships>
</file>

<file path=ppt/slideLayouts/_rels/slideLayout2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30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9.emf"/></Relationships>
</file>

<file path=ppt/slideLayouts/_rels/slideLayout31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_rels/slideLayout3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4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1.png"/></Relationships>
</file>

<file path=ppt/slideLayouts/_rels/slideLayout3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6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3.xml"/></Relationships>
</file>

<file path=ppt/slideLayouts/_rels/slideLayout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7.png"/><Relationship Id="rId1" Type="http://schemas.openxmlformats.org/officeDocument/2006/relationships/slideMaster" Target="../slideMasters/slideMaster3.xml"/></Relationships>
</file>

<file path=ppt/slideLayouts/_rels/slideLayout3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3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emf"/><Relationship Id="rId1" Type="http://schemas.openxmlformats.org/officeDocument/2006/relationships/slideMaster" Target="../slideMasters/slideMaster3.xml"/></Relationships>
</file>

<file path=ppt/slideLayouts/_rels/slideLayout4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emf"/><Relationship Id="rId2" Type="http://schemas.openxmlformats.org/officeDocument/2006/relationships/image" Target="../media/image11.png"/><Relationship Id="rId1" Type="http://schemas.openxmlformats.org/officeDocument/2006/relationships/slideMaster" Target="../slideMasters/slideMaster3.xml"/></Relationships>
</file>

<file path=ppt/slideLayouts/_rels/slideLayout4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3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10.emf"/></Relationships>
</file>

<file path=ppt/slideLayouts/_rels/slideLayout4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3.xml"/></Relationships>
</file>

<file path=ppt/slideLayouts/_rels/slideLayout45.xml.rels><?xml version="1.0" encoding="UTF-8" standalone="yes"?>
<Relationships xmlns="http://schemas.openxmlformats.org/package/2006/relationships"><Relationship Id="rId3" Type="http://schemas.openxmlformats.org/officeDocument/2006/relationships/image" Target="file://localhost/Users/anna/_LAVORI/REPLY/REPLY%20NEW%20LOGO/TEMPLATE%20COSTRUZIONE%20LOGO/PPT/2017-05-27%20Reply%20Gradients%20NEW%20FINAL/GREY/%3E%20grey/16-9/Grey-Reply-Gradient_Grey.png" TargetMode="External"/><Relationship Id="rId2" Type="http://schemas.openxmlformats.org/officeDocument/2006/relationships/image" Target="../media/image8.png"/><Relationship Id="rId1" Type="http://schemas.openxmlformats.org/officeDocument/2006/relationships/slideMaster" Target="../slideMasters/slideMaster3.xml"/><Relationship Id="rId4" Type="http://schemas.openxmlformats.org/officeDocument/2006/relationships/image" Target="../media/image9.emf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1" name="Immagine 10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8" y="1065749"/>
            <a:ext cx="10114148" cy="3216228"/>
          </a:xfrm>
        </p:spPr>
        <p:txBody>
          <a:bodyPr anchor="b"/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90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1800" b="0" cap="none">
                <a:solidFill>
                  <a:schemeClr val="bg1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020199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12" name="Objekt 11" hidden="1"/>
          <p:cNvGraphicFramePr>
            <a:graphicFrameLocks noChangeAspect="1"/>
          </p:cNvGraphicFramePr>
          <p:nvPr userDrawn="1">
            <p:custDataLst>
              <p:tags r:id="rId2"/>
            </p:custDataLst>
            <p:extLst/>
          </p:nvPr>
        </p:nvGraphicFramePr>
        <p:xfrm>
          <a:off x="2118" y="1589"/>
          <a:ext cx="2116" cy="1587"/>
        </p:xfrm>
        <a:graphic>
          <a:graphicData uri="http://schemas.openxmlformats.org/presentationml/2006/ole">
            <mc:AlternateContent xmlns:mc="http://schemas.openxmlformats.org/markup-compatibility/2006">
              <mc:Choice xmlns:v="urn:schemas-microsoft-com:vml" Requires="v">
                <p:oleObj spid="_x0000_s1623" name="think-cell Folie" r:id="rId4" imgW="351" imgH="351" progId="TCLayout.ActiveDocument.1">
                  <p:embed/>
                </p:oleObj>
              </mc:Choice>
              <mc:Fallback>
                <p:oleObj name="think-cell Folie" r:id="rId4" imgW="351" imgH="351" progId="TCLayout.ActiveDocument.1">
                  <p:embed/>
                  <p:pic>
                    <p:nvPicPr>
                      <p:cNvPr id="0" name=""/>
                      <p:cNvPicPr/>
                      <p:nvPr/>
                    </p:nvPicPr>
                    <p:blipFill>
                      <a:blip r:embed="rId5"/>
                      <a:stretch>
                        <a:fillRect/>
                      </a:stretch>
                    </p:blipFill>
                    <p:spPr>
                      <a:xfrm>
                        <a:off x="2118" y="1589"/>
                        <a:ext cx="2116" cy="1587"/>
                      </a:xfrm>
                      <a:prstGeom prst="rect">
                        <a:avLst/>
                      </a:prstGeom>
                    </p:spPr>
                  </p:pic>
                </p:oleObj>
              </mc:Fallback>
            </mc:AlternateContent>
          </a:graphicData>
        </a:graphic>
      </p:graphicFrame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804331" y="1941404"/>
            <a:ext cx="10583335" cy="2462213"/>
          </a:xfrm>
        </p:spPr>
        <p:txBody>
          <a:bodyPr/>
          <a:lstStyle>
            <a:lvl1pPr marL="500063" indent="-500063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982663" indent="-490538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431925" indent="-450850">
              <a:spcBef>
                <a:spcPts val="12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1600">
                <a:solidFill>
                  <a:schemeClr val="tx1"/>
                </a:solidFill>
              </a:defRPr>
            </a:lvl3pPr>
            <a:lvl4pPr marL="1371600" indent="-342900">
              <a:buFont typeface="+mj-lt"/>
              <a:buAutoNum type="arabicPeriod"/>
              <a:defRPr/>
            </a:lvl4pPr>
            <a:lvl5pPr marL="1714500" indent="-342900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6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-121920" y="6472612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/>
                </a:solidFill>
              </a:defRPr>
            </a:lvl1pPr>
          </a:lstStyle>
          <a:p>
            <a:fld id="{7E9B29D2-0877-4FAC-9DF8-6EC3DF9A57FA}" type="slidenum">
              <a:rPr lang="en-US" smtClean="0"/>
              <a:pPr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9240112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60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sECTION</a:t>
            </a:r>
            <a:r>
              <a:rPr lang="it-IT" dirty="0" smtClean="0"/>
              <a:t/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798952600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3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5400" i="0" u="none" kern="1200" cap="all" spc="-100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67613870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64985540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-2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Bild 9"/>
          <p:cNvPicPr>
            <a:picLocks noChangeAspect="1"/>
          </p:cNvPicPr>
          <p:nvPr userDrawn="1"/>
        </p:nvPicPr>
        <p:blipFill>
          <a:blip r:embed="rId2"/>
          <a:stretch>
            <a:fillRect/>
          </a:stretch>
        </p:blipFill>
        <p:spPr>
          <a:xfrm>
            <a:off x="0" y="1"/>
            <a:ext cx="12192000" cy="6855363"/>
          </a:xfrm>
          <a:prstGeom prst="rect">
            <a:avLst/>
          </a:prstGeom>
        </p:spPr>
      </p:pic>
      <p:sp>
        <p:nvSpPr>
          <p:cNvPr id="7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54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73237459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r="11734" b="477"/>
          <a:stretch/>
        </p:blipFill>
        <p:spPr>
          <a:xfrm>
            <a:off x="-1" y="0"/>
            <a:ext cx="12192000" cy="6858000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2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80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820832"/>
            <a:ext cx="10109631" cy="1216336"/>
          </a:xfrm>
        </p:spPr>
        <p:txBody>
          <a:bodyPr anchor="ctr"/>
          <a:lstStyle>
            <a:lvl1pPr>
              <a:lnSpc>
                <a:spcPct val="100000"/>
              </a:lnSpc>
              <a:defRPr lang="en-US" sz="6000" i="0" u="none" kern="1200" cap="all" spc="-100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chapter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 descr="runningman.png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1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46658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81178117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5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65606772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8" y="1705891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 sz="1800"/>
            </a:lvl1pPr>
            <a:lvl2pPr>
              <a:lnSpc>
                <a:spcPct val="100000"/>
              </a:lnSpc>
              <a:defRPr sz="1800"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 marL="180000" indent="-180000">
              <a:buClr>
                <a:schemeClr val="tx2"/>
              </a:buClr>
              <a:buFont typeface="Wingdings" panose="05000000000000000000" pitchFamily="2" charset="2"/>
              <a:buChar char="§"/>
              <a:defRPr sz="1800"/>
            </a:lvl4pPr>
            <a:lvl5pPr marL="360000" indent="-180000">
              <a:buFont typeface="Wingdings" panose="05000000000000000000" pitchFamily="2" charset="2"/>
              <a:buChar char="§"/>
              <a:defRPr sz="1800"/>
            </a:lvl5pPr>
            <a:lvl6pPr marL="540000" indent="-180000">
              <a:buFont typeface="Wingdings" panose="05000000000000000000" pitchFamily="2" charset="2"/>
              <a:buChar char="§"/>
              <a:defRPr sz="1700"/>
            </a:lvl6pPr>
            <a:lvl7pPr>
              <a:buClr>
                <a:schemeClr val="tx2"/>
              </a:buClr>
              <a:buAutoNum type="arabicPeriod"/>
              <a:defRPr sz="1800"/>
            </a:lvl7pPr>
            <a:lvl8pPr>
              <a:buAutoNum type="arabicPeriod"/>
              <a:defRPr sz="1800"/>
            </a:lvl8pPr>
            <a:lvl9pPr>
              <a:defRPr sz="17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1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6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7593337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711713"/>
            <a:ext cx="5244792" cy="4049711"/>
          </a:xfrm>
        </p:spPr>
        <p:txBody>
          <a:bodyPr/>
          <a:lstStyle>
            <a:lvl1pPr>
              <a:defRPr sz="1700"/>
            </a:lvl1pPr>
            <a:lvl2pPr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144561" y="1711713"/>
            <a:ext cx="5244792" cy="4049711"/>
          </a:xfrm>
        </p:spPr>
        <p:txBody>
          <a:bodyPr/>
          <a:lstStyle>
            <a:lvl1pPr>
              <a:defRPr sz="17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700"/>
            </a:lvl2pPr>
            <a:lvl3pPr>
              <a:defRPr sz="1700"/>
            </a:lvl3pPr>
            <a:lvl4pPr>
              <a:defRPr sz="1700"/>
            </a:lvl4pPr>
            <a:lvl5pPr>
              <a:defRPr sz="1700"/>
            </a:lvl5pPr>
            <a:lvl6pPr>
              <a:defRPr sz="1600"/>
            </a:lvl6pPr>
            <a:lvl7pPr>
              <a:defRPr sz="1700"/>
            </a:lvl7pPr>
            <a:lvl8pPr>
              <a:defRPr sz="1700"/>
            </a:lvl8pPr>
            <a:lvl9pPr>
              <a:defRPr sz="16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343016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5" descr="runningman.png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0076" y="6376789"/>
            <a:ext cx="290043" cy="217532"/>
          </a:xfrm>
          <a:prstGeom prst="rect">
            <a:avLst/>
          </a:prstGeom>
        </p:spPr>
      </p:pic>
      <p:sp>
        <p:nvSpPr>
          <p:cNvPr id="13" name="Rettangolo 7"/>
          <p:cNvSpPr/>
          <p:nvPr userDrawn="1"/>
        </p:nvSpPr>
        <p:spPr>
          <a:xfrm>
            <a:off x="1" y="5175334"/>
            <a:ext cx="12192000" cy="168515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pic>
        <p:nvPicPr>
          <p:cNvPr id="14" name="Bild 5"/>
          <p:cNvPicPr>
            <a:picLocks noChangeAspect="1"/>
          </p:cNvPicPr>
          <p:nvPr userDrawn="1"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2" name="Rettangolo 6"/>
          <p:cNvSpPr/>
          <p:nvPr userDrawn="1"/>
        </p:nvSpPr>
        <p:spPr>
          <a:xfrm>
            <a:off x="0" y="1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5" name="Rettangolo 6"/>
          <p:cNvSpPr/>
          <p:nvPr userDrawn="1"/>
        </p:nvSpPr>
        <p:spPr>
          <a:xfrm>
            <a:off x="0" y="0"/>
            <a:ext cx="12192000" cy="1249136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1800"/>
          </a:p>
        </p:txBody>
      </p:sp>
      <p:sp>
        <p:nvSpPr>
          <p:cNvPr id="16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250542"/>
            <a:ext cx="12192000" cy="2629091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17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41088824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4" y="1684196"/>
            <a:ext cx="6824548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/>
          </a:p>
        </p:txBody>
      </p:sp>
      <p:sp>
        <p:nvSpPr>
          <p:cNvPr id="10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2532818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711713"/>
            <a:ext cx="3992717" cy="4049711"/>
          </a:xfrm>
        </p:spPr>
        <p:txBody>
          <a:bodyPr/>
          <a:lstStyle>
            <a:lvl1pPr>
              <a:defRPr sz="1800"/>
            </a:lvl1pPr>
            <a:lvl2pPr marL="0" marR="0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 sz="1800"/>
            </a:lvl2pPr>
            <a:lvl3pPr>
              <a:defRPr sz="18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marL="0" marR="0" lvl="1" indent="0" algn="l" defTabSz="914400" rtl="0" eaLnBrk="1" fontAlgn="auto" latinLnBrk="0" hangingPunct="1">
              <a:lnSpc>
                <a:spcPct val="120000"/>
              </a:lnSpc>
              <a:spcBef>
                <a:spcPts val="1200"/>
              </a:spcBef>
              <a:spcAft>
                <a:spcPts val="600"/>
              </a:spcAft>
              <a:buClrTx/>
              <a:buSzTx/>
              <a:buFont typeface="Arial" pitchFamily="34" charset="0"/>
              <a:buNone/>
              <a:tabLst/>
              <a:defRPr/>
            </a:pPr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64216" y="1784079"/>
            <a:ext cx="6842651" cy="3848991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58096" y="3286397"/>
            <a:ext cx="6155715" cy="825759"/>
          </a:xfrm>
        </p:spPr>
        <p:txBody>
          <a:bodyPr anchor="t"/>
          <a:lstStyle>
            <a:lvl1pPr>
              <a:defRPr sz="5400" cap="all" spc="-100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4000">
                <a:latin typeface="Arial Black"/>
                <a:cs typeface="Arial Black"/>
              </a:defRPr>
            </a:lvl2pPr>
            <a:lvl3pPr>
              <a:defRPr sz="4000">
                <a:latin typeface="Arial Black"/>
                <a:cs typeface="Arial Black"/>
              </a:defRPr>
            </a:lvl3pPr>
            <a:lvl4pPr>
              <a:defRPr sz="4000">
                <a:latin typeface="Arial Black"/>
                <a:cs typeface="Arial Black"/>
              </a:defRPr>
            </a:lvl4pPr>
            <a:lvl5pPr>
              <a:defRPr sz="4000">
                <a:latin typeface="Arial Black"/>
                <a:cs typeface="Arial Black"/>
              </a:defRPr>
            </a:lvl5pPr>
            <a:lvl6pPr>
              <a:defRPr sz="4000">
                <a:latin typeface="Arial Black"/>
                <a:cs typeface="Arial Black"/>
              </a:defRPr>
            </a:lvl6pPr>
            <a:lvl7pPr>
              <a:defRPr sz="4000">
                <a:latin typeface="Arial Black"/>
                <a:cs typeface="Arial Black"/>
              </a:defRPr>
            </a:lvl7pPr>
            <a:lvl8pPr>
              <a:defRPr sz="4000">
                <a:latin typeface="Arial Black"/>
                <a:cs typeface="Arial Black"/>
              </a:defRPr>
            </a:lvl8pPr>
            <a:lvl9pPr>
              <a:defRPr sz="4000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BIG 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58096" y="2203166"/>
            <a:ext cx="6155715" cy="426875"/>
          </a:xfrm>
        </p:spPr>
        <p:txBody>
          <a:bodyPr/>
          <a:lstStyle>
            <a:lvl1pPr>
              <a:defRPr sz="1800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400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400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400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400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400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400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400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400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11" name="Title 1"/>
          <p:cNvSpPr>
            <a:spLocks noGrp="1"/>
          </p:cNvSpPr>
          <p:nvPr>
            <p:ph type="title" hasCustomPrompt="1"/>
          </p:nvPr>
        </p:nvSpPr>
        <p:spPr>
          <a:xfrm>
            <a:off x="765138" y="544257"/>
            <a:ext cx="10624217" cy="355281"/>
          </a:xfrm>
        </p:spPr>
        <p:txBody>
          <a:bodyPr tIns="0" rIns="0" anchor="t" anchorCtr="0"/>
          <a:lstStyle>
            <a:lvl1pPr>
              <a:defRPr sz="3200" cap="all" baseline="0"/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9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8" y="917354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1600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0" name="Bild 5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457455" y="6382323"/>
            <a:ext cx="290043" cy="217532"/>
          </a:xfrm>
          <a:prstGeom prst="rect">
            <a:avLst/>
          </a:prstGeom>
        </p:spPr>
      </p:pic>
      <p:sp>
        <p:nvSpPr>
          <p:cNvPr id="1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235050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49128790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Immagine 5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877954"/>
            <a:ext cx="9337920" cy="1564614"/>
          </a:xfrm>
        </p:spPr>
        <p:txBody>
          <a:bodyPr anchor="ctr"/>
          <a:lstStyle>
            <a:lvl1pPr>
              <a:lnSpc>
                <a:spcPct val="80000"/>
              </a:lnSpc>
              <a:defRPr lang="en-US" sz="6000" i="0" u="none" kern="1200" cap="all" spc="-10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5" y="4501190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18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Immagine 9"/>
          <p:cNvPicPr>
            <a:picLocks noChangeAspect="1"/>
          </p:cNvPicPr>
          <p:nvPr userDrawn="1"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400640" y="6319707"/>
            <a:ext cx="1379035" cy="323421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427941222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875527836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27821820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071024829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621009917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12099058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41227025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00376648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534035245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599283527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77441109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035019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627530409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529175846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56039218"/>
      </p:ext>
    </p:extLst>
  </p:cSld>
  <p:clrMapOvr>
    <a:masterClrMapping/>
  </p:clrMapOvr>
</p:sldLayout>
</file>

<file path=ppt/slideLayouts/slideLayout2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211223633"/>
      </p:ext>
    </p:extLst>
  </p:cSld>
  <p:clrMapOvr>
    <a:masterClrMapping/>
  </p:clrMapOvr>
</p:sldLayout>
</file>

<file path=ppt/slideLayouts/slideLayout3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38028475"/>
      </p:ext>
    </p:extLst>
  </p:cSld>
  <p:clrMapOvr>
    <a:masterClrMapping/>
  </p:clrMapOvr>
</p:sldLayout>
</file>

<file path=ppt/slideLayouts/slideLayout3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Presentation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Immagine 8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2" name="Title 1"/>
          <p:cNvSpPr>
            <a:spLocks noGrp="1"/>
          </p:cNvSpPr>
          <p:nvPr>
            <p:ph type="ctrTitle" hasCustomPrompt="1"/>
          </p:nvPr>
        </p:nvSpPr>
        <p:spPr>
          <a:xfrm>
            <a:off x="765137" y="1065749"/>
            <a:ext cx="10114148" cy="3216228"/>
          </a:xfrm>
        </p:spPr>
        <p:txBody>
          <a:bodyPr anchor="b"/>
          <a:lstStyle>
            <a:lvl1pPr algn="l" defTabSz="121917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it-IT" sz="8000" i="0" u="none" kern="1200" cap="all" spc="-133" dirty="0" smtClean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INSERT YOUR</a:t>
            </a:r>
            <a:br>
              <a:rPr lang="it-IT" dirty="0" smtClean="0"/>
            </a:br>
            <a:r>
              <a:rPr lang="it-IT" dirty="0" smtClean="0"/>
              <a:t>TITLE HERE</a:t>
            </a:r>
            <a:endParaRPr lang="en-US" dirty="0"/>
          </a:p>
        </p:txBody>
      </p:sp>
      <p:sp>
        <p:nvSpPr>
          <p:cNvPr id="12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6" y="4501189"/>
            <a:ext cx="10114149" cy="438427"/>
          </a:xfrm>
        </p:spPr>
        <p:txBody>
          <a:bodyPr lIns="0" bIns="0" anchor="t">
            <a:noAutofit/>
          </a:bodyPr>
          <a:lstStyle>
            <a:lvl1pPr marL="0" indent="0" algn="l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Immagine 6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01210234"/>
      </p:ext>
    </p:extLst>
  </p:cSld>
  <p:clrMapOvr>
    <a:masterClrMapping/>
  </p:clrMapOvr>
  <p:timing>
    <p:tnLst>
      <p:par>
        <p:cTn id="1" dur="indefinite" restart="never" nodeType="tmRoot"/>
      </p:par>
    </p:tnLst>
  </p:timing>
</p:sldLayout>
</file>

<file path=ppt/slideLayouts/slideLayout3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Meeting Agend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8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Inhaltsplatzhalter 2"/>
          <p:cNvSpPr>
            <a:spLocks noGrp="1"/>
          </p:cNvSpPr>
          <p:nvPr>
            <p:ph idx="10"/>
          </p:nvPr>
        </p:nvSpPr>
        <p:spPr>
          <a:xfrm>
            <a:off x="804331" y="2126523"/>
            <a:ext cx="10583335" cy="3282951"/>
          </a:xfrm>
        </p:spPr>
        <p:txBody>
          <a:bodyPr/>
          <a:lstStyle>
            <a:lvl1pPr marL="666734" indent="-6667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/>
            </a:lvl1pPr>
            <a:lvl2pPr marL="1310185" indent="-654034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cap="none">
                <a:solidFill>
                  <a:schemeClr val="tx1"/>
                </a:solidFill>
              </a:defRPr>
            </a:lvl2pPr>
            <a:lvl3pPr marL="1909186" indent="-601118">
              <a:spcBef>
                <a:spcPts val="1600"/>
              </a:spcBef>
              <a:buClr>
                <a:schemeClr val="accent2"/>
              </a:buClr>
              <a:buSzPct val="100000"/>
              <a:buFont typeface="+mj-lt"/>
              <a:buAutoNum type="arabicPlain"/>
              <a:tabLst/>
              <a:defRPr sz="2133">
                <a:solidFill>
                  <a:schemeClr val="tx1"/>
                </a:solidFill>
              </a:defRPr>
            </a:lvl3pPr>
            <a:lvl4pPr marL="1828754" indent="-457189">
              <a:buFont typeface="+mj-lt"/>
              <a:buAutoNum type="arabicPeriod"/>
              <a:defRPr/>
            </a:lvl4pPr>
            <a:lvl5pPr marL="2285943" indent="-457189">
              <a:buFont typeface="+mj-lt"/>
              <a:buAutoNum type="arabicPeriod"/>
              <a:defRPr/>
            </a:lvl5pPr>
          </a:lstStyle>
          <a:p>
            <a:pPr lvl="0"/>
            <a:r>
              <a:rPr lang="it-IT" smtClean="0"/>
              <a:t>Fare clic per modificare stili del testo dello schema</a:t>
            </a:r>
          </a:p>
          <a:p>
            <a:pPr lvl="1"/>
            <a:r>
              <a:rPr lang="it-IT" smtClean="0"/>
              <a:t>Secondo livello</a:t>
            </a:r>
          </a:p>
          <a:p>
            <a:pPr lvl="2"/>
            <a:r>
              <a:rPr lang="it-IT" smtClean="0"/>
              <a:t>Terzo livello</a:t>
            </a:r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266568116"/>
      </p:ext>
    </p:extLst>
  </p:cSld>
  <p:clrMapOvr>
    <a:masterClrMapping/>
  </p:clrMapOvr>
</p:sldLayout>
</file>

<file path=ppt/slideLayouts/slideLayout3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Chapter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Immagine 6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b"/>
          <a:lstStyle>
            <a:lvl1pPr algn="ctr"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smtClean="0"/>
              <a:t>SECTION </a:t>
            </a:r>
            <a:br>
              <a:rPr lang="it-IT" dirty="0" smtClean="0"/>
            </a:br>
            <a:r>
              <a:rPr lang="it-IT" dirty="0" smtClean="0"/>
              <a:t>SLIDE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4259940869"/>
      </p:ext>
    </p:extLst>
  </p:cSld>
  <p:clrMapOvr>
    <a:masterClrMapping/>
  </p:clrMapOvr>
</p:sldLayout>
</file>

<file path=ppt/slideLayouts/slideLayout3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Statement Cover Opt 1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5" name="Immagine 4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6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1828912"/>
            <a:ext cx="10109631" cy="2175229"/>
          </a:xfrm>
        </p:spPr>
        <p:txBody>
          <a:bodyPr anchor="t"/>
          <a:lstStyle>
            <a:lvl1pPr algn="ctr">
              <a:lnSpc>
                <a:spcPct val="80000"/>
              </a:lnSpc>
              <a:defRPr lang="en-US" sz="72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de-DE" dirty="0" smtClean="0"/>
              <a:t>STATEMENT </a:t>
            </a:r>
            <a:br>
              <a:rPr lang="de-DE" dirty="0" smtClean="0"/>
            </a:br>
            <a:r>
              <a:rPr lang="de-DE" dirty="0" smtClean="0"/>
              <a:t>CHART FOR IMPORTANT </a:t>
            </a:r>
            <a:br>
              <a:rPr lang="de-DE" dirty="0" smtClean="0"/>
            </a:br>
            <a:r>
              <a:rPr lang="de-DE" dirty="0" smtClean="0"/>
              <a:t>POINTS</a:t>
            </a:r>
            <a:endParaRPr lang="en-US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594961216"/>
      </p:ext>
    </p:extLst>
  </p:cSld>
  <p:clrMapOvr>
    <a:masterClrMapping/>
  </p:clrMapOvr>
</p:sldLayout>
</file>

<file path=ppt/slideLayouts/slideLayout3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97822928"/>
      </p:ext>
    </p:extLst>
  </p:cSld>
  <p:clrMapOvr>
    <a:masterClrMapping/>
  </p:clrMapOvr>
</p:sldLayout>
</file>

<file path=ppt/slideLayouts/slideLayout3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tatement with Background IM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Bild 9"/>
          <p:cNvPicPr>
            <a:picLocks noChangeAspect="1"/>
          </p:cNvPicPr>
          <p:nvPr userDrawn="1"/>
        </p:nvPicPr>
        <p:blipFill rotWithShape="1">
          <a:blip r:embed="rId2"/>
          <a:srcRect t="-114" b="24638"/>
          <a:stretch/>
        </p:blipFill>
        <p:spPr>
          <a:xfrm>
            <a:off x="0" y="-10332"/>
            <a:ext cx="12192000" cy="6898813"/>
          </a:xfrm>
          <a:prstGeom prst="rect">
            <a:avLst/>
          </a:prstGeom>
        </p:spPr>
      </p:pic>
      <p:sp>
        <p:nvSpPr>
          <p:cNvPr id="8" name="Rechteck 6"/>
          <p:cNvSpPr/>
          <p:nvPr userDrawn="1"/>
        </p:nvSpPr>
        <p:spPr>
          <a:xfrm>
            <a:off x="0" y="1"/>
            <a:ext cx="12192000" cy="6888480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72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6795323"/>
      </p:ext>
    </p:extLst>
  </p:cSld>
  <p:clrMapOvr>
    <a:masterClrMapping/>
  </p:clrMapOvr>
</p:sldLayout>
</file>

<file path=ppt/slideLayouts/slideLayout3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Fullscreen image +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Grafik 11"/>
          <p:cNvPicPr>
            <a:picLocks noChangeAspect="1"/>
          </p:cNvPicPr>
          <p:nvPr userDrawn="1"/>
        </p:nvPicPr>
        <p:blipFill rotWithShape="1">
          <a:blip r:embed="rId2"/>
          <a:srcRect t="-1" r="11734" b="25474"/>
          <a:stretch/>
        </p:blipFill>
        <p:spPr>
          <a:xfrm>
            <a:off x="-1" y="0"/>
            <a:ext cx="12192000" cy="6847368"/>
          </a:xfrm>
          <a:custGeom>
            <a:avLst/>
            <a:gdLst>
              <a:gd name="connsiteX0" fmla="*/ 0 w 9144000"/>
              <a:gd name="connsiteY0" fmla="*/ 0 h 6858000"/>
              <a:gd name="connsiteX1" fmla="*/ 9144000 w 9144000"/>
              <a:gd name="connsiteY1" fmla="*/ 0 h 6858000"/>
              <a:gd name="connsiteX2" fmla="*/ 9144000 w 9144000"/>
              <a:gd name="connsiteY2" fmla="*/ 6858000 h 6858000"/>
              <a:gd name="connsiteX3" fmla="*/ 0 w 9144000"/>
              <a:gd name="connsiteY3" fmla="*/ 6858000 h 6858000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9144000" h="6858000">
                <a:moveTo>
                  <a:pt x="0" y="0"/>
                </a:moveTo>
                <a:lnTo>
                  <a:pt x="9144000" y="0"/>
                </a:lnTo>
                <a:lnTo>
                  <a:pt x="9144000" y="6858000"/>
                </a:lnTo>
                <a:lnTo>
                  <a:pt x="0" y="6858000"/>
                </a:lnTo>
                <a:close/>
              </a:path>
            </a:pathLst>
          </a:custGeom>
        </p:spPr>
      </p:pic>
      <p:sp>
        <p:nvSpPr>
          <p:cNvPr id="10" name="Rechteck 6"/>
          <p:cNvSpPr/>
          <p:nvPr userDrawn="1"/>
        </p:nvSpPr>
        <p:spPr>
          <a:xfrm>
            <a:off x="0" y="-13124"/>
            <a:ext cx="12192000" cy="6857999"/>
          </a:xfrm>
          <a:prstGeom prst="rect">
            <a:avLst/>
          </a:prstGeom>
          <a:solidFill>
            <a:schemeClr val="bg1">
              <a:alpha val="50196"/>
            </a:schemeClr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2400">
              <a:solidFill>
                <a:srgbClr val="000000"/>
              </a:solidFill>
            </a:endParaRPr>
          </a:p>
        </p:txBody>
      </p:sp>
      <p:sp>
        <p:nvSpPr>
          <p:cNvPr id="4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041186" y="5098428"/>
            <a:ext cx="1010963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3200" b="0" cap="none" baseline="0">
                <a:solidFill>
                  <a:schemeClr val="tx1"/>
                </a:solidFill>
                <a:latin typeface="+mj-lt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smtClean="0"/>
              <a:t>INSERT YOUR SUBTITLE HERE</a:t>
            </a:r>
            <a:endParaRPr lang="en-US" dirty="0"/>
          </a:p>
        </p:txBody>
      </p:sp>
      <p:sp>
        <p:nvSpPr>
          <p:cNvPr id="5" name="Title 1"/>
          <p:cNvSpPr>
            <a:spLocks noGrp="1"/>
          </p:cNvSpPr>
          <p:nvPr>
            <p:ph type="ctrTitle" hasCustomPrompt="1"/>
          </p:nvPr>
        </p:nvSpPr>
        <p:spPr>
          <a:xfrm>
            <a:off x="1041186" y="2583736"/>
            <a:ext cx="10109631" cy="1690528"/>
          </a:xfrm>
        </p:spPr>
        <p:txBody>
          <a:bodyPr anchor="ctr"/>
          <a:lstStyle>
            <a:lvl1pPr algn="ctr">
              <a:lnSpc>
                <a:spcPct val="100000"/>
              </a:lnSpc>
              <a:defRPr lang="en-US" sz="8000" i="0" u="none" kern="1200" cap="all" spc="-133" baseline="0" dirty="0">
                <a:solidFill>
                  <a:schemeClr val="tx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TEXT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7" name="Bild 5" descr="runningman.png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846912065"/>
      </p:ext>
    </p:extLst>
  </p:cSld>
  <p:clrMapOvr>
    <a:masterClrMapping/>
  </p:clrMapOvr>
</p:sldLayout>
</file>

<file path=ppt/slideLayouts/slideLayout3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Only Tit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5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865430271"/>
      </p:ext>
    </p:extLst>
  </p:cSld>
  <p:clrMapOvr>
    <a:masterClrMapping/>
  </p:clrMapOvr>
</p:sldLayout>
</file>

<file path=ppt/slideLayouts/slideLayout3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1_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tIns="0" rIns="0" anchor="t" anchorCtr="0"/>
          <a:lstStyle>
            <a:lvl1pPr>
              <a:defRPr sz="4267" cap="all" baseline="0">
                <a:latin typeface="Arial Black" panose="020B0A04020102020204" pitchFamily="34" charset="0"/>
                <a:cs typeface="Arial" panose="020B0604020202020204" pitchFamily="34" charset="0"/>
              </a:defRPr>
            </a:lvl1pPr>
          </a:lstStyle>
          <a:p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5" name="Segnaposto testo 14"/>
          <p:cNvSpPr>
            <a:spLocks noGrp="1"/>
          </p:cNvSpPr>
          <p:nvPr>
            <p:ph type="body" sz="quarter" idx="10" hasCustomPrompt="1"/>
          </p:nvPr>
        </p:nvSpPr>
        <p:spPr>
          <a:xfrm>
            <a:off x="765137" y="1869268"/>
            <a:ext cx="10624217" cy="4055752"/>
          </a:xfrm>
        </p:spPr>
        <p:txBody>
          <a:bodyPr lIns="0" bIns="0"/>
          <a:lstStyle>
            <a:lvl1pPr>
              <a:lnSpc>
                <a:spcPct val="100000"/>
              </a:lnSpc>
              <a:defRPr/>
            </a:lvl1pPr>
            <a:lvl2pPr>
              <a:lnSpc>
                <a:spcPct val="100000"/>
              </a:lnSpc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buClr>
                <a:schemeClr val="tx2"/>
              </a:buClr>
              <a:defRPr/>
            </a:lvl4pPr>
            <a:lvl6pPr>
              <a:defRPr sz="2267"/>
            </a:lvl6pPr>
            <a:lvl7pPr marL="239994" indent="-239994">
              <a:buClr>
                <a:schemeClr val="tx2"/>
              </a:buClr>
              <a:buAutoNum type="arabicPeriod"/>
              <a:defRPr lang="it-IT" sz="2400" kern="1200" baseline="0" dirty="0" smtClean="0">
                <a:solidFill>
                  <a:schemeClr val="tx1"/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>
              <a:buAutoNum type="arabicPeriod"/>
              <a:defRPr/>
            </a:lvl8pPr>
            <a:lvl9pPr>
              <a:defRPr sz="22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marL="685783" lvl="6" indent="-685783" algn="l" defTabSz="609585" rtl="0" eaLnBrk="1" latinLnBrk="0" hangingPunct="1">
              <a:lnSpc>
                <a:spcPct val="150000"/>
              </a:lnSpc>
              <a:spcBef>
                <a:spcPts val="800"/>
              </a:spcBef>
              <a:buClr>
                <a:schemeClr val="tx2"/>
              </a:buClr>
              <a:buSzPct val="130000"/>
              <a:buFont typeface="+mj-lt"/>
              <a:buAutoNum type="arabicPeriod"/>
            </a:pPr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6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8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7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90878089"/>
      </p:ext>
    </p:extLst>
  </p:cSld>
  <p:clrMapOvr>
    <a:masterClrMapping/>
  </p:clrMapOvr>
</p:sldLayout>
</file>

<file path=ppt/slideLayouts/slideLayout4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Title and Content Two Columns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6" y="1916869"/>
            <a:ext cx="5087024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 hasCustomPrompt="1"/>
          </p:nvPr>
        </p:nvSpPr>
        <p:spPr>
          <a:xfrm>
            <a:off x="6275673" y="1916869"/>
            <a:ext cx="5113681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0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Bild 5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8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340120446"/>
      </p:ext>
    </p:extLst>
  </p:cSld>
  <p:clrMapOvr>
    <a:masterClrMapping/>
  </p:clrMapOvr>
</p:sldLayout>
</file>

<file path=ppt/slideLayouts/slideLayout4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SINGLE Image on Black Background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3" name="Rettangolo 6"/>
          <p:cNvSpPr/>
          <p:nvPr userDrawn="1"/>
        </p:nvSpPr>
        <p:spPr>
          <a:xfrm>
            <a:off x="0" y="0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0" y="1667389"/>
            <a:ext cx="12192000" cy="3505455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pic>
        <p:nvPicPr>
          <p:cNvPr id="8" name="Bild 5" descr="runningman.png"/>
          <p:cNvPicPr>
            <a:picLocks noChangeAspect="1"/>
          </p:cNvPicPr>
          <p:nvPr userDrawn="1"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077" y="6410491"/>
            <a:ext cx="290043" cy="290043"/>
          </a:xfrm>
          <a:prstGeom prst="rect">
            <a:avLst/>
          </a:prstGeom>
        </p:spPr>
      </p:pic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10" name="Rettangolo 7"/>
          <p:cNvSpPr/>
          <p:nvPr userDrawn="1"/>
        </p:nvSpPr>
        <p:spPr>
          <a:xfrm>
            <a:off x="0" y="5172843"/>
            <a:ext cx="12192000" cy="1665515"/>
          </a:xfrm>
          <a:prstGeom prst="rect">
            <a:avLst/>
          </a:prstGeom>
          <a:solidFill>
            <a:schemeClr val="bg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it-IT" sz="2400">
              <a:solidFill>
                <a:srgbClr val="000000"/>
              </a:solidFill>
            </a:endParaRPr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9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74731676"/>
      </p:ext>
    </p:extLst>
  </p:cSld>
  <p:clrMapOvr>
    <a:masterClrMapping/>
  </p:clrMapOvr>
</p:sldLayout>
</file>

<file path=ppt/slideLayouts/slideLayout4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Image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sp>
        <p:nvSpPr>
          <p:cNvPr id="12" name="Segnaposto immagine 5"/>
          <p:cNvSpPr>
            <a:spLocks noGrp="1"/>
          </p:cNvSpPr>
          <p:nvPr>
            <p:ph type="pic" sz="quarter" idx="11"/>
          </p:nvPr>
        </p:nvSpPr>
        <p:spPr>
          <a:xfrm>
            <a:off x="5367453" y="1889351"/>
            <a:ext cx="6824547" cy="4049183"/>
          </a:xfrm>
        </p:spPr>
        <p:txBody>
          <a:bodyPr/>
          <a:lstStyle/>
          <a:p>
            <a:r>
              <a:rPr lang="it-IT" smtClean="0"/>
              <a:t>Fare clic sull'icona per inserire un'immagine</a:t>
            </a:r>
            <a:endParaRPr lang="it-IT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2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6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1847638"/>
      </p:ext>
    </p:extLst>
  </p:cSld>
  <p:clrMapOvr>
    <a:masterClrMapping/>
  </p:clrMapOvr>
</p:sldLayout>
</file>

<file path=ppt/slideLayouts/slideLayout4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INSERT Gradient + side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 hasCustomPrompt="1"/>
          </p:nvPr>
        </p:nvSpPr>
        <p:spPr>
          <a:xfrm>
            <a:off x="765138" y="1916869"/>
            <a:ext cx="3992717" cy="4049711"/>
          </a:xfrm>
        </p:spPr>
        <p:txBody>
          <a:bodyPr/>
          <a:lstStyle>
            <a:lvl1pPr>
              <a:defRPr sz="2133"/>
            </a:lvl1pPr>
            <a:lvl2pPr>
              <a:defRPr sz="2133"/>
            </a:lvl2pPr>
            <a:lvl3pPr>
              <a:defRPr sz="2133"/>
            </a:lvl3pPr>
            <a:lvl4pPr>
              <a:defRPr sz="2133"/>
            </a:lvl4pPr>
            <a:lvl5pPr>
              <a:defRPr sz="2133"/>
            </a:lvl5pPr>
            <a:lvl6pPr>
              <a:defRPr sz="1867"/>
            </a:lvl6pPr>
            <a:lvl7pPr>
              <a:defRPr sz="2133"/>
            </a:lvl7pPr>
            <a:lvl8pPr>
              <a:defRPr sz="2133"/>
            </a:lvl8pPr>
            <a:lvl9pPr>
              <a:defRPr sz="1867"/>
            </a:lvl9pPr>
          </a:lstStyle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2"/>
            <a:r>
              <a:rPr lang="it-IT" dirty="0" smtClean="0"/>
              <a:t>Basic green text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15" name="Title 1"/>
          <p:cNvSpPr>
            <a:spLocks noGrp="1"/>
          </p:cNvSpPr>
          <p:nvPr>
            <p:ph type="title" hasCustomPrompt="1"/>
          </p:nvPr>
        </p:nvSpPr>
        <p:spPr>
          <a:xfrm>
            <a:off x="765137" y="544256"/>
            <a:ext cx="10624217" cy="355281"/>
          </a:xfrm>
        </p:spPr>
        <p:txBody>
          <a:bodyPr vert="horz" lIns="0" tIns="0" rIns="0" bIns="0" rtlCol="0" anchor="t" anchorCtr="0">
            <a:noAutofit/>
          </a:bodyPr>
          <a:lstStyle>
            <a:lvl1pPr>
              <a:defRPr lang="en-US" cap="all" baseline="0" dirty="0">
                <a:cs typeface="Arial" panose="020B0604020202020204" pitchFamily="34" charset="0"/>
              </a:defRPr>
            </a:lvl1pPr>
          </a:lstStyle>
          <a:p>
            <a:pPr lvl="0"/>
            <a:r>
              <a:rPr lang="it-IT" dirty="0" smtClean="0"/>
              <a:t>INSERT YOUR TITLE HERE</a:t>
            </a:r>
            <a:endParaRPr lang="en-US" dirty="0"/>
          </a:p>
        </p:txBody>
      </p:sp>
      <p:pic>
        <p:nvPicPr>
          <p:cNvPr id="2" name="Immagine 1"/>
          <p:cNvPicPr>
            <a:picLocks noChangeAspect="1"/>
          </p:cNvPicPr>
          <p:nvPr userDrawn="1"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372527" y="1995754"/>
            <a:ext cx="6819472" cy="3835953"/>
          </a:xfrm>
          <a:prstGeom prst="rect">
            <a:avLst/>
          </a:prstGeom>
        </p:spPr>
      </p:pic>
      <p:sp>
        <p:nvSpPr>
          <p:cNvPr id="12" name="Content Placeholder 2"/>
          <p:cNvSpPr>
            <a:spLocks noGrp="1"/>
          </p:cNvSpPr>
          <p:nvPr>
            <p:ph sz="half" idx="11" hasCustomPrompt="1"/>
          </p:nvPr>
        </p:nvSpPr>
        <p:spPr>
          <a:xfrm>
            <a:off x="5803653" y="3811650"/>
            <a:ext cx="6155715" cy="825759"/>
          </a:xfrm>
        </p:spPr>
        <p:txBody>
          <a:bodyPr anchor="t"/>
          <a:lstStyle>
            <a:lvl1pPr>
              <a:defRPr sz="5333" cap="all" spc="-133">
                <a:solidFill>
                  <a:srgbClr val="FFFFFF"/>
                </a:solidFill>
                <a:latin typeface="Arial Black"/>
                <a:cs typeface="Arial Black"/>
              </a:defRPr>
            </a:lvl1pPr>
            <a:lvl2pPr>
              <a:defRPr sz="5333">
                <a:latin typeface="Arial Black"/>
                <a:cs typeface="Arial Black"/>
              </a:defRPr>
            </a:lvl2pPr>
            <a:lvl3pPr>
              <a:defRPr sz="5333">
                <a:latin typeface="Arial Black"/>
                <a:cs typeface="Arial Black"/>
              </a:defRPr>
            </a:lvl3pPr>
            <a:lvl4pPr>
              <a:defRPr sz="5333">
                <a:latin typeface="Arial Black"/>
                <a:cs typeface="Arial Black"/>
              </a:defRPr>
            </a:lvl4pPr>
            <a:lvl5pPr>
              <a:defRPr sz="5333">
                <a:latin typeface="Arial Black"/>
                <a:cs typeface="Arial Black"/>
              </a:defRPr>
            </a:lvl5pPr>
            <a:lvl6pPr>
              <a:defRPr sz="5333">
                <a:latin typeface="Arial Black"/>
                <a:cs typeface="Arial Black"/>
              </a:defRPr>
            </a:lvl6pPr>
            <a:lvl7pPr>
              <a:defRPr sz="5333">
                <a:latin typeface="Arial Black"/>
                <a:cs typeface="Arial Black"/>
              </a:defRPr>
            </a:lvl7pPr>
            <a:lvl8pPr>
              <a:defRPr sz="5333">
                <a:latin typeface="Arial Black"/>
                <a:cs typeface="Arial Black"/>
              </a:defRPr>
            </a:lvl8pPr>
            <a:lvl9pPr>
              <a:defRPr sz="5333">
                <a:latin typeface="Arial Black"/>
                <a:cs typeface="Arial Black"/>
              </a:defRPr>
            </a:lvl9pPr>
          </a:lstStyle>
          <a:p>
            <a:pPr lvl="0"/>
            <a:r>
              <a:rPr lang="en-US" dirty="0" smtClean="0"/>
              <a:t>TEXT</a:t>
            </a:r>
            <a:endParaRPr lang="en-US" dirty="0"/>
          </a:p>
        </p:txBody>
      </p:sp>
      <p:sp>
        <p:nvSpPr>
          <p:cNvPr id="13" name="Content Placeholder 2"/>
          <p:cNvSpPr>
            <a:spLocks noGrp="1"/>
          </p:cNvSpPr>
          <p:nvPr>
            <p:ph sz="half" idx="12" hasCustomPrompt="1"/>
          </p:nvPr>
        </p:nvSpPr>
        <p:spPr>
          <a:xfrm>
            <a:off x="5803653" y="2537359"/>
            <a:ext cx="6155715" cy="426875"/>
          </a:xfrm>
        </p:spPr>
        <p:txBody>
          <a:bodyPr/>
          <a:lstStyle>
            <a:lvl1pPr>
              <a:defRPr sz="2133">
                <a:solidFill>
                  <a:srgbClr val="FFFFFF"/>
                </a:solidFill>
              </a:defRPr>
            </a:lvl1pPr>
            <a:lvl2pPr marL="0" indent="0">
              <a:buFont typeface="+mj-lt"/>
              <a:buNone/>
              <a:defRPr sz="1867">
                <a:solidFill>
                  <a:schemeClr val="tx1"/>
                </a:solidFill>
              </a:defRPr>
            </a:lvl2pPr>
            <a:lvl3pPr marL="0" indent="0">
              <a:buFont typeface="+mj-lt"/>
              <a:buNone/>
              <a:defRPr sz="1867">
                <a:solidFill>
                  <a:schemeClr val="tx1"/>
                </a:solidFill>
              </a:defRPr>
            </a:lvl3pPr>
            <a:lvl4pPr marL="0" indent="0">
              <a:buFont typeface="+mj-lt"/>
              <a:buNone/>
              <a:defRPr sz="1867">
                <a:solidFill>
                  <a:schemeClr val="tx1"/>
                </a:solidFill>
              </a:defRPr>
            </a:lvl4pPr>
            <a:lvl5pPr marL="0" indent="0">
              <a:buFont typeface="+mj-lt"/>
              <a:buNone/>
              <a:defRPr sz="1867">
                <a:solidFill>
                  <a:schemeClr val="tx1"/>
                </a:solidFill>
              </a:defRPr>
            </a:lvl5pPr>
            <a:lvl6pPr marL="0" indent="0">
              <a:buFont typeface="+mj-lt"/>
              <a:buNone/>
              <a:defRPr sz="1867">
                <a:solidFill>
                  <a:schemeClr val="tx1"/>
                </a:solidFill>
              </a:defRPr>
            </a:lvl6pPr>
            <a:lvl7pPr marL="0" indent="0">
              <a:buFont typeface="+mj-lt"/>
              <a:buNone/>
              <a:defRPr sz="1867">
                <a:solidFill>
                  <a:schemeClr val="tx1"/>
                </a:solidFill>
              </a:defRPr>
            </a:lvl7pPr>
            <a:lvl8pPr marL="0" indent="0">
              <a:buFont typeface="+mj-lt"/>
              <a:buNone/>
              <a:defRPr sz="1867">
                <a:solidFill>
                  <a:schemeClr val="tx1"/>
                </a:solidFill>
              </a:defRPr>
            </a:lvl8pPr>
            <a:lvl9pPr marL="0" indent="0">
              <a:buFont typeface="+mj-lt"/>
              <a:buNone/>
              <a:defRPr sz="1867">
                <a:solidFill>
                  <a:schemeClr val="tx1"/>
                </a:solidFill>
              </a:defRPr>
            </a:lvl9pPr>
          </a:lstStyle>
          <a:p>
            <a:pPr lvl="0"/>
            <a:r>
              <a:rPr lang="it-IT" dirty="0" smtClean="0"/>
              <a:t>Basic text</a:t>
            </a:r>
          </a:p>
        </p:txBody>
      </p:sp>
      <p:sp>
        <p:nvSpPr>
          <p:cNvPr id="9" name="Subtitle 2"/>
          <p:cNvSpPr>
            <a:spLocks noGrp="1"/>
          </p:cNvSpPr>
          <p:nvPr>
            <p:ph type="subTitle" idx="13" hasCustomPrompt="1"/>
          </p:nvPr>
        </p:nvSpPr>
        <p:spPr>
          <a:xfrm>
            <a:off x="765137" y="1005000"/>
            <a:ext cx="10624217" cy="438427"/>
          </a:xfrm>
        </p:spPr>
        <p:txBody>
          <a:bodyPr lIns="0" bIns="0" anchor="ctr">
            <a:noAutofit/>
          </a:bodyPr>
          <a:lstStyle>
            <a:lvl1pPr marL="0" indent="0" algn="ctr">
              <a:buNone/>
              <a:defRPr sz="2133" b="0" cap="all">
                <a:solidFill>
                  <a:schemeClr val="tx1"/>
                </a:solidFill>
                <a:latin typeface="Arial Black" panose="020B0A04020102020204" pitchFamily="34" charset="0"/>
                <a:cs typeface="Arial Black" panose="020B0A04020102020204" pitchFamily="34" charset="0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11" name="Bild 5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1527987" y="6409160"/>
            <a:ext cx="290043" cy="290043"/>
          </a:xfrm>
          <a:prstGeom prst="rect">
            <a:avLst/>
          </a:prstGeom>
        </p:spPr>
      </p:pic>
      <p:sp>
        <p:nvSpPr>
          <p:cNvPr id="10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88605622"/>
      </p:ext>
    </p:extLst>
  </p:cSld>
  <p:clrMapOvr>
    <a:masterClrMapping/>
  </p:clrMapOvr>
</p:sldLayout>
</file>

<file path=ppt/slideLayouts/slideLayout4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mpt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015733499"/>
      </p:ext>
    </p:extLst>
  </p:cSld>
  <p:clrMapOvr>
    <a:masterClrMapping/>
  </p:clrMapOvr>
</p:sldLayout>
</file>

<file path=ppt/slideLayouts/slideLayout4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End Cov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8" name="Immagine 7"/>
          <p:cNvPicPr>
            <a:picLocks/>
          </p:cNvPicPr>
          <p:nvPr userDrawn="1"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-2" y="-2372"/>
            <a:ext cx="12240683" cy="6885384"/>
          </a:xfrm>
          <a:prstGeom prst="rect">
            <a:avLst/>
          </a:prstGeom>
        </p:spPr>
      </p:pic>
      <p:sp>
        <p:nvSpPr>
          <p:cNvPr id="10" name="Title 1"/>
          <p:cNvSpPr>
            <a:spLocks noGrp="1"/>
          </p:cNvSpPr>
          <p:nvPr>
            <p:ph type="ctrTitle" hasCustomPrompt="1"/>
          </p:nvPr>
        </p:nvSpPr>
        <p:spPr>
          <a:xfrm>
            <a:off x="1541364" y="2680306"/>
            <a:ext cx="9337920" cy="1762263"/>
          </a:xfrm>
        </p:spPr>
        <p:txBody>
          <a:bodyPr anchor="ctr"/>
          <a:lstStyle>
            <a:lvl1pPr>
              <a:lnSpc>
                <a:spcPct val="80000"/>
              </a:lnSpc>
              <a:defRPr lang="en-US" sz="8000" i="0" u="none" kern="1200" cap="all" spc="-133" baseline="0" dirty="0">
                <a:solidFill>
                  <a:srgbClr val="FFFFFF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sp>
        <p:nvSpPr>
          <p:cNvPr id="7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1541364" y="4501189"/>
            <a:ext cx="9337921" cy="438427"/>
          </a:xfrm>
        </p:spPr>
        <p:txBody>
          <a:bodyPr lIns="0" bIns="0" anchor="t">
            <a:noAutofit/>
          </a:bodyPr>
          <a:lstStyle>
            <a:lvl1pPr marL="0" indent="0" algn="ctr">
              <a:buNone/>
              <a:defRPr sz="2400" b="0" cap="none">
                <a:solidFill>
                  <a:srgbClr val="FFFFFF"/>
                </a:solidFill>
                <a:latin typeface="+mn-lt"/>
                <a:cs typeface="Arial Black"/>
              </a:defRPr>
            </a:lvl1pPr>
            <a:lvl2pPr marL="609585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121917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82875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243833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3047924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3657509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4267093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4876678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it-IT" dirty="0" err="1" smtClean="0"/>
              <a:t>Insert</a:t>
            </a:r>
            <a:r>
              <a:rPr lang="it-IT" dirty="0" smtClean="0"/>
              <a:t> </a:t>
            </a:r>
            <a:r>
              <a:rPr lang="it-IT" dirty="0" err="1" smtClean="0"/>
              <a:t>your</a:t>
            </a:r>
            <a:r>
              <a:rPr lang="it-IT" dirty="0" smtClean="0"/>
              <a:t> </a:t>
            </a:r>
            <a:r>
              <a:rPr lang="it-IT" dirty="0" err="1" smtClean="0"/>
              <a:t>subtitle</a:t>
            </a:r>
            <a:r>
              <a:rPr lang="it-IT" dirty="0" smtClean="0"/>
              <a:t> </a:t>
            </a:r>
            <a:r>
              <a:rPr lang="it-IT" dirty="0" err="1" smtClean="0"/>
              <a:t>here</a:t>
            </a:r>
            <a:endParaRPr lang="en-US" dirty="0"/>
          </a:p>
        </p:txBody>
      </p:sp>
      <p:pic>
        <p:nvPicPr>
          <p:cNvPr id="9" name="Immagine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10654167" y="6298415"/>
            <a:ext cx="1184039" cy="37025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344261729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6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5" Type="http://schemas.openxmlformats.org/officeDocument/2006/relationships/slideLayout" Target="../slideLayouts/slideLayout1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slideLayout" Target="../slideLayouts/slideLayout1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23.xml"/><Relationship Id="rId13" Type="http://schemas.openxmlformats.org/officeDocument/2006/relationships/slideLayout" Target="../slideLayouts/slideLayout28.xml"/><Relationship Id="rId3" Type="http://schemas.openxmlformats.org/officeDocument/2006/relationships/slideLayout" Target="../slideLayouts/slideLayout18.xml"/><Relationship Id="rId7" Type="http://schemas.openxmlformats.org/officeDocument/2006/relationships/slideLayout" Target="../slideLayouts/slideLayout22.xml"/><Relationship Id="rId12" Type="http://schemas.openxmlformats.org/officeDocument/2006/relationships/slideLayout" Target="../slideLayouts/slideLayout27.xml"/><Relationship Id="rId2" Type="http://schemas.openxmlformats.org/officeDocument/2006/relationships/slideLayout" Target="../slideLayouts/slideLayout17.xml"/><Relationship Id="rId16" Type="http://schemas.openxmlformats.org/officeDocument/2006/relationships/theme" Target="../theme/theme2.xml"/><Relationship Id="rId1" Type="http://schemas.openxmlformats.org/officeDocument/2006/relationships/slideLayout" Target="../slideLayouts/slideLayout16.xml"/><Relationship Id="rId6" Type="http://schemas.openxmlformats.org/officeDocument/2006/relationships/slideLayout" Target="../slideLayouts/slideLayout21.xml"/><Relationship Id="rId11" Type="http://schemas.openxmlformats.org/officeDocument/2006/relationships/slideLayout" Target="../slideLayouts/slideLayout26.xml"/><Relationship Id="rId5" Type="http://schemas.openxmlformats.org/officeDocument/2006/relationships/slideLayout" Target="../slideLayouts/slideLayout20.xml"/><Relationship Id="rId15" Type="http://schemas.openxmlformats.org/officeDocument/2006/relationships/slideLayout" Target="../slideLayouts/slideLayout30.xml"/><Relationship Id="rId10" Type="http://schemas.openxmlformats.org/officeDocument/2006/relationships/slideLayout" Target="../slideLayouts/slideLayout25.xml"/><Relationship Id="rId4" Type="http://schemas.openxmlformats.org/officeDocument/2006/relationships/slideLayout" Target="../slideLayouts/slideLayout19.xml"/><Relationship Id="rId9" Type="http://schemas.openxmlformats.org/officeDocument/2006/relationships/slideLayout" Target="../slideLayouts/slideLayout24.xml"/><Relationship Id="rId14" Type="http://schemas.openxmlformats.org/officeDocument/2006/relationships/slideLayout" Target="../slideLayouts/slideLayout29.xml"/></Relationships>
</file>

<file path=ppt/slideMasters/_rels/slideMaster3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38.xml"/><Relationship Id="rId13" Type="http://schemas.openxmlformats.org/officeDocument/2006/relationships/slideLayout" Target="../slideLayouts/slideLayout43.xml"/><Relationship Id="rId3" Type="http://schemas.openxmlformats.org/officeDocument/2006/relationships/slideLayout" Target="../slideLayouts/slideLayout33.xml"/><Relationship Id="rId7" Type="http://schemas.openxmlformats.org/officeDocument/2006/relationships/slideLayout" Target="../slideLayouts/slideLayout37.xml"/><Relationship Id="rId12" Type="http://schemas.openxmlformats.org/officeDocument/2006/relationships/slideLayout" Target="../slideLayouts/slideLayout42.xml"/><Relationship Id="rId2" Type="http://schemas.openxmlformats.org/officeDocument/2006/relationships/slideLayout" Target="../slideLayouts/slideLayout32.xml"/><Relationship Id="rId16" Type="http://schemas.openxmlformats.org/officeDocument/2006/relationships/theme" Target="../theme/theme3.xml"/><Relationship Id="rId1" Type="http://schemas.openxmlformats.org/officeDocument/2006/relationships/slideLayout" Target="../slideLayouts/slideLayout31.xml"/><Relationship Id="rId6" Type="http://schemas.openxmlformats.org/officeDocument/2006/relationships/slideLayout" Target="../slideLayouts/slideLayout36.xml"/><Relationship Id="rId11" Type="http://schemas.openxmlformats.org/officeDocument/2006/relationships/slideLayout" Target="../slideLayouts/slideLayout41.xml"/><Relationship Id="rId5" Type="http://schemas.openxmlformats.org/officeDocument/2006/relationships/slideLayout" Target="../slideLayouts/slideLayout35.xml"/><Relationship Id="rId15" Type="http://schemas.openxmlformats.org/officeDocument/2006/relationships/slideLayout" Target="../slideLayouts/slideLayout45.xml"/><Relationship Id="rId10" Type="http://schemas.openxmlformats.org/officeDocument/2006/relationships/slideLayout" Target="../slideLayouts/slideLayout40.xml"/><Relationship Id="rId4" Type="http://schemas.openxmlformats.org/officeDocument/2006/relationships/slideLayout" Target="../slideLayouts/slideLayout34.xml"/><Relationship Id="rId9" Type="http://schemas.openxmlformats.org/officeDocument/2006/relationships/slideLayout" Target="../slideLayouts/slideLayout39.xml"/><Relationship Id="rId14" Type="http://schemas.openxmlformats.org/officeDocument/2006/relationships/slideLayout" Target="../slideLayouts/slideLayout44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428645"/>
            <a:ext cx="10972800" cy="745639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600202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LETTERS</a:t>
            </a:r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First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55771123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81" r:id="rId2"/>
    <p:sldLayoutId id="2147483663" r:id="rId3"/>
    <p:sldLayoutId id="2147483680" r:id="rId4"/>
    <p:sldLayoutId id="2147483677" r:id="rId5"/>
    <p:sldLayoutId id="2147483682" r:id="rId6"/>
    <p:sldLayoutId id="2147483684" r:id="rId7"/>
    <p:sldLayoutId id="2147483666" r:id="rId8"/>
    <p:sldLayoutId id="2147483662" r:id="rId9"/>
    <p:sldLayoutId id="2147483664" r:id="rId10"/>
    <p:sldLayoutId id="2147483685" r:id="rId11"/>
    <p:sldLayoutId id="2147483678" r:id="rId12"/>
    <p:sldLayoutId id="2147483679" r:id="rId13"/>
    <p:sldLayoutId id="2147483667" r:id="rId14"/>
    <p:sldLayoutId id="2147483671" r:id="rId15"/>
  </p:sldLayoutIdLst>
  <p:hf hdr="0" ftr="0" dt="0"/>
  <p:txStyles>
    <p:titleStyle>
      <a:lvl1pPr algn="ctr" defTabSz="914400" rtl="0" eaLnBrk="1" latinLnBrk="0" hangingPunct="1">
        <a:lnSpc>
          <a:spcPct val="80000"/>
        </a:lnSpc>
        <a:spcBef>
          <a:spcPct val="0"/>
        </a:spcBef>
        <a:buNone/>
        <a:defRPr sz="3200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914400" rtl="0" eaLnBrk="1" latinLnBrk="0" hangingPunct="1">
        <a:lnSpc>
          <a:spcPct val="100000"/>
        </a:lnSpc>
        <a:spcBef>
          <a:spcPts val="600"/>
        </a:spcBef>
        <a:buFont typeface="Arial" pitchFamily="34" charset="0"/>
        <a:buNone/>
        <a:defRPr sz="18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914400" rtl="0" eaLnBrk="1" latinLnBrk="0" hangingPunct="1">
        <a:lnSpc>
          <a:spcPct val="100000"/>
        </a:lnSpc>
        <a:spcBef>
          <a:spcPts val="1200"/>
        </a:spcBef>
        <a:spcAft>
          <a:spcPts val="600"/>
        </a:spcAft>
        <a:buFont typeface="Arial" pitchFamily="34" charset="0"/>
        <a:buNone/>
        <a:defRPr sz="18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914400" rtl="0" eaLnBrk="1" latinLnBrk="0" hangingPunct="1">
        <a:lnSpc>
          <a:spcPct val="120000"/>
        </a:lnSpc>
        <a:spcBef>
          <a:spcPts val="600"/>
        </a:spcBef>
        <a:buFont typeface="Arial" pitchFamily="34" charset="0"/>
        <a:buNone/>
        <a:defRPr sz="1800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18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Wingdings" panose="05000000000000000000" pitchFamily="2" charset="2"/>
        <a:buChar char="§"/>
        <a:defRPr sz="1700" kern="1200">
          <a:solidFill>
            <a:schemeClr val="tx1"/>
          </a:solidFill>
          <a:latin typeface="+mn-lt"/>
          <a:ea typeface="+mn-ea"/>
          <a:cs typeface="+mn-cs"/>
        </a:defRPr>
      </a:lvl6pPr>
      <a:lvl7pPr marL="0" indent="-180000" algn="l" defTabSz="457200" rtl="0" eaLnBrk="1" latinLnBrk="0" hangingPunct="1">
        <a:lnSpc>
          <a:spcPct val="150000"/>
        </a:lnSpc>
        <a:spcBef>
          <a:spcPts val="600"/>
        </a:spcBef>
        <a:buClr>
          <a:schemeClr val="tx2"/>
        </a:buClr>
        <a:buSzPct val="130000"/>
        <a:buFont typeface="+mj-lt"/>
        <a:buAutoNum type="arabicPeriod"/>
        <a:defRPr lang="it-IT" sz="18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36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540000" indent="-180000" algn="l" defTabSz="914400" rtl="0" eaLnBrk="1" latinLnBrk="0" hangingPunct="1">
        <a:lnSpc>
          <a:spcPct val="120000"/>
        </a:lnSpc>
        <a:spcBef>
          <a:spcPts val="600"/>
        </a:spcBef>
        <a:buClr>
          <a:schemeClr val="tx2"/>
        </a:buClr>
        <a:buFont typeface="+mj-lt"/>
        <a:buAutoNum type="arabicPeriod"/>
        <a:defRPr sz="17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37350580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87" r:id="rId1"/>
    <p:sldLayoutId id="2147483688" r:id="rId2"/>
    <p:sldLayoutId id="2147483689" r:id="rId3"/>
    <p:sldLayoutId id="2147483690" r:id="rId4"/>
    <p:sldLayoutId id="2147483691" r:id="rId5"/>
    <p:sldLayoutId id="2147483692" r:id="rId6"/>
    <p:sldLayoutId id="2147483693" r:id="rId7"/>
    <p:sldLayoutId id="2147483694" r:id="rId8"/>
    <p:sldLayoutId id="2147483695" r:id="rId9"/>
    <p:sldLayoutId id="2147483696" r:id="rId10"/>
    <p:sldLayoutId id="2147483697" r:id="rId11"/>
    <p:sldLayoutId id="2147483698" r:id="rId12"/>
    <p:sldLayoutId id="2147483699" r:id="rId13"/>
    <p:sldLayoutId id="2147483700" r:id="rId14"/>
    <p:sldLayoutId id="2147483701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09600" y="274639"/>
            <a:ext cx="10972800" cy="1143000"/>
          </a:xfrm>
          <a:prstGeom prst="rect">
            <a:avLst/>
          </a:prstGeom>
        </p:spPr>
        <p:txBody>
          <a:bodyPr vert="horz" lIns="0" tIns="45720" rIns="91440" bIns="0" rtlCol="0" anchor="t">
            <a:noAutofit/>
          </a:bodyPr>
          <a:lstStyle/>
          <a:p>
            <a:r>
              <a:rPr lang="it-IT" dirty="0" smtClean="0"/>
              <a:t>CLICK TO CHANGE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09600" y="1435709"/>
            <a:ext cx="10972800" cy="4525963"/>
          </a:xfrm>
          <a:prstGeom prst="rect">
            <a:avLst/>
          </a:prstGeom>
        </p:spPr>
        <p:txBody>
          <a:bodyPr vert="horz" lIns="0" tIns="0" rIns="0" bIns="0" rtlCol="0">
            <a:noAutofit/>
          </a:bodyPr>
          <a:lstStyle/>
          <a:p>
            <a:pPr lvl="0"/>
            <a:r>
              <a:rPr lang="it-IT" dirty="0" smtClean="0"/>
              <a:t>Basic text</a:t>
            </a:r>
          </a:p>
          <a:p>
            <a:pPr lvl="1"/>
            <a:r>
              <a:rPr lang="it-IT" dirty="0" smtClean="0"/>
              <a:t>Text in CAPITAL </a:t>
            </a:r>
            <a:r>
              <a:rPr lang="it-IT" dirty="0" err="1" smtClean="0"/>
              <a:t>LeTTERS</a:t>
            </a:r>
            <a:endParaRPr lang="it-IT" dirty="0" smtClean="0"/>
          </a:p>
          <a:p>
            <a:pPr lvl="3"/>
            <a:r>
              <a:rPr lang="it-IT" dirty="0" smtClean="0"/>
              <a:t>First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4"/>
            <a:r>
              <a:rPr lang="it-IT" dirty="0" smtClean="0"/>
              <a:t>Second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5"/>
            <a:r>
              <a:rPr lang="it-IT" dirty="0" smtClean="0"/>
              <a:t>Third </a:t>
            </a:r>
            <a:r>
              <a:rPr lang="it-IT" dirty="0" err="1" smtClean="0"/>
              <a:t>bullet</a:t>
            </a:r>
            <a:r>
              <a:rPr lang="it-IT" dirty="0" smtClean="0"/>
              <a:t> </a:t>
            </a:r>
            <a:r>
              <a:rPr lang="it-IT" dirty="0" err="1" smtClean="0"/>
              <a:t>point</a:t>
            </a:r>
            <a:r>
              <a:rPr lang="it-IT" dirty="0" smtClean="0"/>
              <a:t> text</a:t>
            </a:r>
          </a:p>
          <a:p>
            <a:pPr lvl="6"/>
            <a:r>
              <a:rPr lang="it-IT" dirty="0" smtClean="0"/>
              <a:t>Fist </a:t>
            </a:r>
            <a:r>
              <a:rPr lang="it-IT" dirty="0" err="1" smtClean="0"/>
              <a:t>numbered</a:t>
            </a:r>
            <a:r>
              <a:rPr lang="it-IT" smtClean="0"/>
              <a:t> text</a:t>
            </a:r>
            <a:endParaRPr lang="it-IT" dirty="0" smtClean="0"/>
          </a:p>
          <a:p>
            <a:pPr lvl="7"/>
            <a:r>
              <a:rPr lang="it-IT" dirty="0" smtClean="0"/>
              <a:t>Second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</a:p>
          <a:p>
            <a:pPr lvl="8"/>
            <a:r>
              <a:rPr lang="it-IT" dirty="0" smtClean="0"/>
              <a:t>Third </a:t>
            </a:r>
            <a:r>
              <a:rPr lang="it-IT" dirty="0" err="1" smtClean="0"/>
              <a:t>numbered</a:t>
            </a:r>
            <a:r>
              <a:rPr lang="it-IT" dirty="0" smtClean="0"/>
              <a:t> text</a:t>
            </a:r>
            <a:endParaRPr lang="en-US" dirty="0"/>
          </a:p>
        </p:txBody>
      </p:sp>
      <p:sp>
        <p:nvSpPr>
          <p:cNvPr id="4" name="Segnaposto numero diapositiva 3"/>
          <p:cNvSpPr>
            <a:spLocks noGrp="1"/>
          </p:cNvSpPr>
          <p:nvPr>
            <p:ph type="sldNum" sz="quarter" idx="4"/>
          </p:nvPr>
        </p:nvSpPr>
        <p:spPr>
          <a:xfrm>
            <a:off x="167640" y="6360160"/>
            <a:ext cx="57912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7E9B29D2-0877-4FAC-9DF8-6EC3DF9A57FA}" type="slidenum">
              <a:rPr lang="en-US" smtClean="0"/>
              <a:t>‹N›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28774747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703" r:id="rId1"/>
    <p:sldLayoutId id="2147483704" r:id="rId2"/>
    <p:sldLayoutId id="2147483705" r:id="rId3"/>
    <p:sldLayoutId id="2147483706" r:id="rId4"/>
    <p:sldLayoutId id="2147483707" r:id="rId5"/>
    <p:sldLayoutId id="2147483708" r:id="rId6"/>
    <p:sldLayoutId id="2147483709" r:id="rId7"/>
    <p:sldLayoutId id="2147483710" r:id="rId8"/>
    <p:sldLayoutId id="2147483711" r:id="rId9"/>
    <p:sldLayoutId id="2147483712" r:id="rId10"/>
    <p:sldLayoutId id="2147483713" r:id="rId11"/>
    <p:sldLayoutId id="2147483714" r:id="rId12"/>
    <p:sldLayoutId id="2147483715" r:id="rId13"/>
    <p:sldLayoutId id="2147483716" r:id="rId14"/>
    <p:sldLayoutId id="2147483717" r:id="rId15"/>
  </p:sldLayoutIdLst>
  <p:hf hdr="0" ftr="0" dt="0"/>
  <p:txStyles>
    <p:titleStyle>
      <a:lvl1pPr algn="ctr" defTabSz="1219170" rtl="0" eaLnBrk="1" latinLnBrk="0" hangingPunct="1">
        <a:lnSpc>
          <a:spcPct val="80000"/>
        </a:lnSpc>
        <a:spcBef>
          <a:spcPct val="0"/>
        </a:spcBef>
        <a:buNone/>
        <a:defRPr sz="4267" kern="1200">
          <a:solidFill>
            <a:schemeClr val="tx1"/>
          </a:solidFill>
          <a:latin typeface="Arial Black" panose="020B0A04020102020204" pitchFamily="34" charset="0"/>
          <a:ea typeface="+mj-ea"/>
          <a:cs typeface="Arial Black" panose="020B0A04020102020204" pitchFamily="34" charset="0"/>
        </a:defRPr>
      </a:lvl1pPr>
    </p:titleStyle>
    <p:bodyStyle>
      <a:lvl1pPr marL="0" indent="0" algn="l" defTabSz="1219170" rtl="0" eaLnBrk="1" latinLnBrk="0" hangingPunct="1">
        <a:lnSpc>
          <a:spcPct val="100000"/>
        </a:lnSpc>
        <a:spcBef>
          <a:spcPts val="800"/>
        </a:spcBef>
        <a:buFont typeface="Arial" pitchFamily="34" charset="0"/>
        <a:buNone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1pPr>
      <a:lvl2pPr marL="0" indent="0" algn="l" defTabSz="1219170" rtl="0" eaLnBrk="1" latinLnBrk="0" hangingPunct="1">
        <a:lnSpc>
          <a:spcPct val="100000"/>
        </a:lnSpc>
        <a:spcBef>
          <a:spcPts val="1600"/>
        </a:spcBef>
        <a:spcAft>
          <a:spcPts val="800"/>
        </a:spcAft>
        <a:buFont typeface="Arial" pitchFamily="34" charset="0"/>
        <a:buNone/>
        <a:defRPr sz="2400" b="0" i="0" kern="1200" cap="all">
          <a:solidFill>
            <a:schemeClr val="tx2"/>
          </a:solidFill>
          <a:latin typeface="Arial"/>
          <a:ea typeface="+mn-ea"/>
          <a:cs typeface="Arial"/>
        </a:defRPr>
      </a:lvl2pPr>
      <a:lvl3pPr marL="0" indent="0" algn="l" defTabSz="1219170" rtl="0" eaLnBrk="1" latinLnBrk="0" hangingPunct="1">
        <a:lnSpc>
          <a:spcPct val="120000"/>
        </a:lnSpc>
        <a:spcBef>
          <a:spcPts val="800"/>
        </a:spcBef>
        <a:buFont typeface="Arial" pitchFamily="34" charset="0"/>
        <a:buNone/>
        <a:defRPr sz="1867" b="0" i="0" kern="1200">
          <a:solidFill>
            <a:schemeClr val="tx2"/>
          </a:solidFill>
          <a:latin typeface="Arial"/>
          <a:ea typeface="+mn-ea"/>
          <a:cs typeface="Arial"/>
        </a:defRPr>
      </a:lvl3pPr>
      <a:lvl4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Wingdings" panose="05000000000000000000" pitchFamily="2" charset="2"/>
        <a:buChar char="§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239994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SzPct val="130000"/>
        <a:buFont typeface="+mj-lt"/>
        <a:buAutoNum type="arabicPeriod"/>
        <a:defRPr lang="it-IT" sz="2400" kern="1200" baseline="0" dirty="0" smtClean="0">
          <a:solidFill>
            <a:schemeClr val="tx1"/>
          </a:solidFill>
          <a:latin typeface="Arial" panose="020B0604020202020204" pitchFamily="34" charset="0"/>
          <a:ea typeface="+mn-ea"/>
          <a:cs typeface="Arial" panose="020B0604020202020204" pitchFamily="34" charset="0"/>
        </a:defRPr>
      </a:lvl7pPr>
      <a:lvl8pPr marL="479988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719982" indent="-239994" algn="l" defTabSz="1219170" rtl="0" eaLnBrk="1" latinLnBrk="0" hangingPunct="1">
        <a:lnSpc>
          <a:spcPct val="120000"/>
        </a:lnSpc>
        <a:spcBef>
          <a:spcPts val="800"/>
        </a:spcBef>
        <a:buClr>
          <a:schemeClr val="tx2"/>
        </a:buClr>
        <a:buFont typeface="+mj-lt"/>
        <a:buAutoNum type="arabicPeriod"/>
        <a:defRPr sz="2400" kern="1200" baseline="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585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170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75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33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7924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509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093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678" algn="l" defTabSz="121917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6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.xml"/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Relationship Id="rId5" Type="http://schemas.openxmlformats.org/officeDocument/2006/relationships/chart" Target="../charts/chart3.xml"/><Relationship Id="rId4" Type="http://schemas.openxmlformats.org/officeDocument/2006/relationships/chart" Target="../charts/char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chart" Target="../charts/chart4.xml"/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chart" Target="../charts/chart5.xml"/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2.xml"/></Relationships>
</file>

<file path=ppt/slides/_rels/slide6.xml.rels><?xml version="1.0" encoding="UTF-8" standalone="yes"?>
<Relationships xmlns="http://schemas.openxmlformats.org/package/2006/relationships"><Relationship Id="rId3" Type="http://schemas.openxmlformats.org/officeDocument/2006/relationships/chart" Target="../charts/chart6.xml"/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7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2.xml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chart" Target="../charts/chart8.xml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2.xml"/><Relationship Id="rId4" Type="http://schemas.openxmlformats.org/officeDocument/2006/relationships/chart" Target="../charts/chart9.xml"/></Relationships>
</file>

<file path=ppt/slides/_rels/slide10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0.xml"/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2.xml"/></Relationships>
</file>

<file path=ppt/slides/_rels/slide11.xml.rels><?xml version="1.0" encoding="UTF-8" standalone="yes"?>
<Relationships xmlns="http://schemas.openxmlformats.org/package/2006/relationships"><Relationship Id="rId3" Type="http://schemas.openxmlformats.org/officeDocument/2006/relationships/chart" Target="../charts/chart11.xml"/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2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2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2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hyperlink" Target="mailto:c.castelli@reply.eu" TargetMode="External"/><Relationship Id="rId1" Type="http://schemas.openxmlformats.org/officeDocument/2006/relationships/slideLayout" Target="../slideLayouts/slideLayout45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 txBox="1">
            <a:spLocks/>
          </p:cNvSpPr>
          <p:nvPr/>
        </p:nvSpPr>
        <p:spPr>
          <a:xfrm>
            <a:off x="1315237" y="1570936"/>
            <a:ext cx="7091866" cy="3216228"/>
          </a:xfrm>
          <a:prstGeom prst="rect">
            <a:avLst/>
          </a:prstGeom>
        </p:spPr>
        <p:txBody>
          <a:bodyPr vert="horz" lIns="0" tIns="45720" rIns="91440" bIns="0" rtlCol="0" anchor="b">
            <a:noAutofit/>
          </a:bodyPr>
          <a:lstStyle>
            <a:lvl1pPr algn="l" defTabSz="914400" rtl="0" eaLnBrk="1" latinLnBrk="0" hangingPunct="1">
              <a:lnSpc>
                <a:spcPct val="80000"/>
              </a:lnSpc>
              <a:spcBef>
                <a:spcPct val="0"/>
              </a:spcBef>
              <a:buNone/>
              <a:defRPr lang="en-US" sz="6000" i="0" u="none" kern="1200" cap="all" spc="-100" dirty="0">
                <a:solidFill>
                  <a:schemeClr val="bg1"/>
                </a:solidFill>
                <a:latin typeface="Arial Black"/>
                <a:ea typeface="+mj-ea"/>
                <a:cs typeface="Arial Black"/>
              </a:defRPr>
            </a:lvl1pPr>
          </a:lstStyle>
          <a:p>
            <a:r>
              <a:rPr lang="it-IT" sz="4400" dirty="0" smtClean="0">
                <a:solidFill>
                  <a:srgbClr val="FFFFFF"/>
                </a:solidFill>
              </a:rPr>
              <a:t>PRESENTAZIONE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DATI AGOSTO 2018</a:t>
            </a:r>
            <a:r>
              <a:rPr lang="it-IT" sz="4400" dirty="0">
                <a:solidFill>
                  <a:srgbClr val="FFFFFF"/>
                </a:solidFill>
              </a:rPr>
              <a:t/>
            </a:r>
            <a:br>
              <a:rPr lang="it-IT" sz="4400" dirty="0">
                <a:solidFill>
                  <a:srgbClr val="FFFFFF"/>
                </a:solidFill>
              </a:rPr>
            </a:br>
            <a:endParaRPr lang="it-IT" sz="2000" dirty="0" smtClean="0">
              <a:solidFill>
                <a:srgbClr val="FFFFFF"/>
              </a:solidFill>
            </a:endParaRPr>
          </a:p>
          <a:p>
            <a:r>
              <a:rPr lang="it-IT" sz="4400" dirty="0" smtClean="0">
                <a:solidFill>
                  <a:srgbClr val="FFFFFF"/>
                </a:solidFill>
              </a:rPr>
              <a:t>OSSERVATORIO - FCP </a:t>
            </a:r>
          </a:p>
          <a:p>
            <a:r>
              <a:rPr lang="it-IT" sz="4400" dirty="0" smtClean="0">
                <a:solidFill>
                  <a:srgbClr val="FFFFFF"/>
                </a:solidFill>
              </a:rPr>
              <a:t>ASSOINTERNET</a:t>
            </a:r>
            <a:endParaRPr lang="it-IT" sz="4400" dirty="0">
              <a:solidFill>
                <a:srgbClr val="FFFFFF"/>
              </a:solidFill>
            </a:endParaRPr>
          </a:p>
        </p:txBody>
      </p:sp>
      <p:sp>
        <p:nvSpPr>
          <p:cNvPr id="7" name="Sottotitolo 2"/>
          <p:cNvSpPr>
            <a:spLocks noGrp="1"/>
          </p:cNvSpPr>
          <p:nvPr>
            <p:ph type="subTitle" idx="1"/>
          </p:nvPr>
        </p:nvSpPr>
        <p:spPr>
          <a:xfrm>
            <a:off x="1369781" y="5175273"/>
            <a:ext cx="7585612" cy="438427"/>
          </a:xfrm>
        </p:spPr>
        <p:txBody>
          <a:bodyPr/>
          <a:lstStyle/>
          <a:p>
            <a:r>
              <a:rPr lang="it-IT" sz="1800" dirty="0" smtClean="0"/>
              <a:t>Milano, 26 settembre 2018</a:t>
            </a:r>
            <a:endParaRPr lang="it-IT" sz="1800" dirty="0"/>
          </a:p>
        </p:txBody>
      </p:sp>
      <p:pic>
        <p:nvPicPr>
          <p:cNvPr id="8" name="Immagine 7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408424" y="373634"/>
            <a:ext cx="3425003" cy="179405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7796770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Rechteck 4"/>
          <p:cNvSpPr/>
          <p:nvPr/>
        </p:nvSpPr>
        <p:spPr>
          <a:xfrm rot="5400000">
            <a:off x="5755297" y="-4658733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5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764220856"/>
              </p:ext>
            </p:extLst>
          </p:nvPr>
        </p:nvGraphicFramePr>
        <p:xfrm>
          <a:off x="737850" y="345267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NUOVI NEL MESE DI AGOSTO 2018</a:t>
                      </a:r>
                      <a:endParaRPr lang="de-DE" sz="1800" b="0" i="0" dirty="0">
                        <a:solidFill>
                          <a:srgbClr val="FFFFFF"/>
                        </a:solidFill>
                        <a:latin typeface="Arial Black" panose="020B0A04020102020204" pitchFamily="34" charset="0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marL="0" marR="0" lvl="0" indent="0" algn="ctr" defTabSz="914400" rtl="0" eaLnBrk="1" fontAlgn="auto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+mn-lt"/>
                          <a:cs typeface="Arial"/>
                        </a:rPr>
                        <a:t>Nessuno</a:t>
                      </a:r>
                      <a:endParaRPr lang="de-DE" sz="1800" b="0" i="0" dirty="0" smtClean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6" name="Rechteck 4"/>
          <p:cNvSpPr/>
          <p:nvPr/>
        </p:nvSpPr>
        <p:spPr>
          <a:xfrm rot="5400000">
            <a:off x="5755297" y="-1265596"/>
            <a:ext cx="720000" cy="10728000"/>
          </a:xfrm>
          <a:prstGeom prst="rect">
            <a:avLst/>
          </a:prstGeom>
          <a:solidFill>
            <a:schemeClr val="accent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900" dirty="0">
              <a:solidFill>
                <a:srgbClr val="1DAC3E"/>
              </a:solidFill>
              <a:latin typeface="Arial Black"/>
              <a:cs typeface="Arial Black"/>
            </a:endParaRPr>
          </a:p>
        </p:txBody>
      </p:sp>
      <p:graphicFrame>
        <p:nvGraphicFramePr>
          <p:cNvPr id="7" name="Tabelle 5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470082911"/>
              </p:ext>
            </p:extLst>
          </p:nvPr>
        </p:nvGraphicFramePr>
        <p:xfrm>
          <a:off x="737850" y="3738404"/>
          <a:ext cx="10728000" cy="2484001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072800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</a:tblGrid>
              <a:tr h="689254">
                <a:tc>
                  <a:txBody>
                    <a:bodyPr/>
                    <a:lstStyle/>
                    <a:p>
                      <a:pPr algn="ctr"/>
                      <a:r>
                        <a:rPr lang="it-IT" sz="1800" b="0" i="0" dirty="0" smtClean="0">
                          <a:solidFill>
                            <a:srgbClr val="FFFFFF"/>
                          </a:solidFill>
                          <a:latin typeface="Arial Black" panose="020B0A04020102020204" pitchFamily="34" charset="0"/>
                          <a:cs typeface="Arial"/>
                        </a:rPr>
                        <a:t>SITI CHIUSI NEL MESE DI AGOSTO 2018</a:t>
                      </a: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ctr"/>
                      <a:r>
                        <a:rPr lang="de-DE" sz="1800" b="0" i="0" dirty="0" err="1" smtClean="0">
                          <a:solidFill>
                            <a:srgbClr val="000000"/>
                          </a:solidFill>
                          <a:latin typeface="Arial  "/>
                          <a:cs typeface="Arial"/>
                        </a:rPr>
                        <a:t>Nessuno</a:t>
                      </a:r>
                      <a:endParaRPr lang="de-DE" sz="1800" b="0" i="0" dirty="0">
                        <a:solidFill>
                          <a:srgbClr val="000000"/>
                        </a:solidFill>
                        <a:latin typeface="Arial  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598249">
                <a:tc>
                  <a:txBody>
                    <a:bodyPr/>
                    <a:lstStyle/>
                    <a:p>
                      <a:pPr algn="l"/>
                      <a:endParaRPr lang="de-DE" sz="1800" b="0" i="0" dirty="0">
                        <a:solidFill>
                          <a:srgbClr val="000000"/>
                        </a:solidFill>
                        <a:latin typeface="+mn-lt"/>
                        <a:cs typeface="Arial"/>
                      </a:endParaRPr>
                    </a:p>
                  </a:txBody>
                  <a:tcPr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2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34643476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459819" y="58845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DEVICE/STRUMENTO</a:t>
            </a:r>
            <a:endParaRPr lang="it-IT" i="1" dirty="0"/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921044305"/>
              </p:ext>
            </p:extLst>
          </p:nvPr>
        </p:nvGraphicFramePr>
        <p:xfrm>
          <a:off x="153845" y="594813"/>
          <a:ext cx="8075119" cy="552583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10652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8800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00953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73700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3938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14047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2058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8820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5836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30603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DESKTOP/TABLET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SMARTPHONE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SMART TV/CONS.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6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20.577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6.022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27.506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7.891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32.256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10.130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29.077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10.484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32.257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10.673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32.793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10.690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38,0%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-72,3%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24.530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8.696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41,2%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13.179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5.178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132,2%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18.371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212.173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69.764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29,6%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397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-24,2%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282.333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10" name="Segnaposto numero diapositiva 9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3</a:t>
            </a:fld>
            <a:endParaRPr lang="en-US" sz="1000" dirty="0"/>
          </a:p>
        </p:txBody>
      </p:sp>
      <p:sp>
        <p:nvSpPr>
          <p:cNvPr id="20" name="Rettangolo 19"/>
          <p:cNvSpPr/>
          <p:nvPr/>
        </p:nvSpPr>
        <p:spPr>
          <a:xfrm>
            <a:off x="457200" y="6178891"/>
            <a:ext cx="7755721" cy="587441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108000" tIns="108000" rIns="108000" bIns="108000" anchor="ctr">
            <a:spAutoFit/>
          </a:bodyPr>
          <a:lstStyle/>
          <a:p>
            <a:pPr algn="ctr"/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I</a:t>
            </a:r>
            <a:r>
              <a:rPr lang="it-IT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l 56% 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delle </a:t>
            </a:r>
            <a:r>
              <a:rPr lang="it-IT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Aziende </a:t>
            </a:r>
            <a:r>
              <a:rPr lang="it-IT" sz="1200" b="1" dirty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dichiaranti ha un dato in </a:t>
            </a:r>
            <a:r>
              <a:rPr lang="it-IT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calo nel mese di Agosto 2018 </a:t>
            </a:r>
          </a:p>
          <a:p>
            <a:pPr algn="ctr"/>
            <a:r>
              <a:rPr lang="it-IT" sz="1200" b="1" dirty="0" smtClean="0">
                <a:solidFill>
                  <a:schemeClr val="tx1">
                    <a:lumMod val="75000"/>
                    <a:lumOff val="25000"/>
                  </a:schemeClr>
                </a:solidFill>
                <a:cs typeface="Arial" panose="020B0604020202020204" pitchFamily="34" charset="0"/>
              </a:rPr>
              <a:t>rispetto lo stesso mese dell’anno precedente</a:t>
            </a:r>
            <a:endParaRPr lang="it-IT" sz="1200" b="1" dirty="0">
              <a:solidFill>
                <a:srgbClr val="FFC000"/>
              </a:solidFill>
              <a:cs typeface="Arial" panose="020B0604020202020204" pitchFamily="34" charset="0"/>
            </a:endParaRPr>
          </a:p>
        </p:txBody>
      </p:sp>
      <p:grpSp>
        <p:nvGrpSpPr>
          <p:cNvPr id="8" name="Gruppo 7"/>
          <p:cNvGrpSpPr/>
          <p:nvPr/>
        </p:nvGrpSpPr>
        <p:grpSpPr>
          <a:xfrm>
            <a:off x="8402851" y="517933"/>
            <a:ext cx="3666946" cy="5821028"/>
            <a:chOff x="8402851" y="517933"/>
            <a:chExt cx="3666946" cy="5821028"/>
          </a:xfrm>
        </p:grpSpPr>
        <p:grpSp>
          <p:nvGrpSpPr>
            <p:cNvPr id="5" name="Gruppo 4"/>
            <p:cNvGrpSpPr/>
            <p:nvPr/>
          </p:nvGrpSpPr>
          <p:grpSpPr>
            <a:xfrm>
              <a:off x="8489346" y="517933"/>
              <a:ext cx="3480525" cy="2832299"/>
              <a:chOff x="8489346" y="517933"/>
              <a:chExt cx="3480525" cy="2832299"/>
            </a:xfrm>
          </p:grpSpPr>
          <p:graphicFrame>
            <p:nvGraphicFramePr>
              <p:cNvPr id="23" name="Grafico 22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105964283"/>
                  </p:ext>
                </p:extLst>
              </p:nvPr>
            </p:nvGraphicFramePr>
            <p:xfrm>
              <a:off x="8489346" y="550622"/>
              <a:ext cx="3480525" cy="279961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3"/>
              </a:graphicData>
            </a:graphic>
          </p:graphicFrame>
          <p:sp>
            <p:nvSpPr>
              <p:cNvPr id="2" name="Rettangolo 1"/>
              <p:cNvSpPr/>
              <p:nvPr/>
            </p:nvSpPr>
            <p:spPr>
              <a:xfrm>
                <a:off x="8513871" y="517933"/>
                <a:ext cx="3456000" cy="2808000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endParaRPr lang="it-IT" sz="13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13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24" name="CasellaDiTesto 1"/>
              <p:cNvSpPr txBox="1"/>
              <p:nvPr/>
            </p:nvSpPr>
            <p:spPr>
              <a:xfrm>
                <a:off x="9234115" y="1294724"/>
                <a:ext cx="4965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0,1%</a:t>
                </a:r>
                <a:endParaRPr lang="it-IT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  <p:sp>
            <p:nvSpPr>
              <p:cNvPr id="25" name="CasellaDiTesto 1"/>
              <p:cNvSpPr txBox="1"/>
              <p:nvPr/>
            </p:nvSpPr>
            <p:spPr>
              <a:xfrm>
                <a:off x="10837867" y="1186127"/>
                <a:ext cx="496580" cy="24622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>
                <a:lvl1pPr marL="0" indent="0">
                  <a:defRPr sz="1100">
                    <a:latin typeface="+mn-lt"/>
                    <a:ea typeface="+mn-ea"/>
                    <a:cs typeface="+mn-cs"/>
                  </a:defRPr>
                </a:lvl1pPr>
                <a:lvl2pPr marL="457200" indent="0">
                  <a:defRPr sz="1100">
                    <a:latin typeface="+mn-lt"/>
                    <a:ea typeface="+mn-ea"/>
                    <a:cs typeface="+mn-cs"/>
                  </a:defRPr>
                </a:lvl2pPr>
                <a:lvl3pPr marL="914400" indent="0">
                  <a:defRPr sz="1100">
                    <a:latin typeface="+mn-lt"/>
                    <a:ea typeface="+mn-ea"/>
                    <a:cs typeface="+mn-cs"/>
                  </a:defRPr>
                </a:lvl3pPr>
                <a:lvl4pPr marL="1371600" indent="0">
                  <a:defRPr sz="1100">
                    <a:latin typeface="+mn-lt"/>
                    <a:ea typeface="+mn-ea"/>
                    <a:cs typeface="+mn-cs"/>
                  </a:defRPr>
                </a:lvl4pPr>
                <a:lvl5pPr marL="1828800" indent="0">
                  <a:defRPr sz="1100">
                    <a:latin typeface="+mn-lt"/>
                    <a:ea typeface="+mn-ea"/>
                    <a:cs typeface="+mn-cs"/>
                  </a:defRPr>
                </a:lvl5pPr>
                <a:lvl6pPr marL="2286000" indent="0">
                  <a:defRPr sz="1100">
                    <a:latin typeface="+mn-lt"/>
                    <a:ea typeface="+mn-ea"/>
                    <a:cs typeface="+mn-cs"/>
                  </a:defRPr>
                </a:lvl6pPr>
                <a:lvl7pPr marL="2743200" indent="0">
                  <a:defRPr sz="1100">
                    <a:latin typeface="+mn-lt"/>
                    <a:ea typeface="+mn-ea"/>
                    <a:cs typeface="+mn-cs"/>
                  </a:defRPr>
                </a:lvl7pPr>
                <a:lvl8pPr marL="3200400" indent="0">
                  <a:defRPr sz="1100">
                    <a:latin typeface="+mn-lt"/>
                    <a:ea typeface="+mn-ea"/>
                    <a:cs typeface="+mn-cs"/>
                  </a:defRPr>
                </a:lvl8pPr>
                <a:lvl9pPr marL="3657600" indent="0">
                  <a:defRPr sz="1100">
                    <a:latin typeface="+mn-lt"/>
                    <a:ea typeface="+mn-ea"/>
                    <a:cs typeface="+mn-cs"/>
                  </a:defRPr>
                </a:lvl9pPr>
              </a:lstStyle>
              <a:p>
                <a:r>
                  <a:rPr lang="it-IT" sz="1000" b="1" dirty="0" smtClean="0">
                    <a:solidFill>
                      <a:schemeClr val="tx1">
                        <a:lumMod val="75000"/>
                        <a:lumOff val="25000"/>
                      </a:schemeClr>
                    </a:solidFill>
                  </a:rPr>
                  <a:t>0,1%</a:t>
                </a:r>
                <a:endParaRPr lang="it-IT" sz="14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</a:endParaRPr>
              </a:p>
            </p:txBody>
          </p:sp>
        </p:grpSp>
        <p:grpSp>
          <p:nvGrpSpPr>
            <p:cNvPr id="6" name="Gruppo 5"/>
            <p:cNvGrpSpPr/>
            <p:nvPr/>
          </p:nvGrpSpPr>
          <p:grpSpPr>
            <a:xfrm>
              <a:off x="8402851" y="3435693"/>
              <a:ext cx="3666946" cy="2903268"/>
              <a:chOff x="8402851" y="3435693"/>
              <a:chExt cx="3666946" cy="2903268"/>
            </a:xfrm>
          </p:grpSpPr>
          <p:sp>
            <p:nvSpPr>
              <p:cNvPr id="16" name="Rettangolo 15"/>
              <p:cNvSpPr/>
              <p:nvPr/>
            </p:nvSpPr>
            <p:spPr>
              <a:xfrm>
                <a:off x="10282148" y="3435693"/>
                <a:ext cx="1656000" cy="2808000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endParaRPr lang="it-IT" sz="13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13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sp>
            <p:nvSpPr>
              <p:cNvPr id="18" name="Rettangolo 17"/>
              <p:cNvSpPr/>
              <p:nvPr/>
            </p:nvSpPr>
            <p:spPr>
              <a:xfrm>
                <a:off x="8518667" y="3442950"/>
                <a:ext cx="1656000" cy="2808000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endParaRPr lang="it-IT" sz="13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13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  <p:graphicFrame>
            <p:nvGraphicFramePr>
              <p:cNvPr id="28" name="Grafico 27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1995339857"/>
                  </p:ext>
                </p:extLst>
              </p:nvPr>
            </p:nvGraphicFramePr>
            <p:xfrm>
              <a:off x="8402851" y="3489043"/>
              <a:ext cx="1887632" cy="2849918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4"/>
              </a:graphicData>
            </a:graphic>
          </p:graphicFrame>
          <p:graphicFrame>
            <p:nvGraphicFramePr>
              <p:cNvPr id="29" name="Grafico 28"/>
              <p:cNvGraphicFramePr>
                <a:graphicFrameLocks/>
              </p:cNvGraphicFramePr>
              <p:nvPr>
                <p:extLst>
                  <p:ext uri="{D42A27DB-BD31-4B8C-83A1-F6EECF244321}">
                    <p14:modId xmlns:p14="http://schemas.microsoft.com/office/powerpoint/2010/main" val="683964441"/>
                  </p:ext>
                </p:extLst>
              </p:nvPr>
            </p:nvGraphicFramePr>
            <p:xfrm>
              <a:off x="10188329" y="3542402"/>
              <a:ext cx="1881468" cy="2743200"/>
            </p:xfrm>
            <a:graphic>
              <a:graphicData uri="http://schemas.openxmlformats.org/drawingml/2006/chart">
                <c:chart xmlns:c="http://schemas.openxmlformats.org/drawingml/2006/chart" xmlns:r="http://schemas.openxmlformats.org/officeDocument/2006/relationships" r:id="rId5"/>
              </a:graphicData>
            </a:graphic>
          </p:graphicFrame>
        </p:grpSp>
      </p:grpSp>
    </p:spTree>
    <p:extLst>
      <p:ext uri="{BB962C8B-B14F-4D97-AF65-F5344CB8AC3E}">
        <p14:creationId xmlns:p14="http://schemas.microsoft.com/office/powerpoint/2010/main" val="3620898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0" fill="hold">
                      <p:stCondLst>
                        <p:cond delay="indefinite"/>
                      </p:stCondLst>
                      <p:childTnLst>
                        <p:par>
                          <p:cTn id="21" fill="hold">
                            <p:stCondLst>
                              <p:cond delay="0"/>
                            </p:stCondLst>
                            <p:childTnLst>
                              <p:par>
                                <p:cTn id="22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6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1" build="p"/>
      <p:bldP spid="20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459819" y="45720"/>
            <a:ext cx="9272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FRUIZIONE</a:t>
            </a:r>
          </a:p>
        </p:txBody>
      </p:sp>
      <p:graphicFrame>
        <p:nvGraphicFramePr>
          <p:cNvPr id="7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464504419"/>
              </p:ext>
            </p:extLst>
          </p:nvPr>
        </p:nvGraphicFramePr>
        <p:xfrm>
          <a:off x="371830" y="713066"/>
          <a:ext cx="6917388" cy="5425615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93190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24961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24961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9249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9249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52980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05607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915296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</a:tblGrid>
              <a:tr h="417902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BROWSING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APP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>
                        <a:alpha val="70000"/>
                      </a:scheme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i="1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5" marR="45725" marT="45702" marB="45702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25.344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1.274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68,3%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33.953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1.512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41.032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1.455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41100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37.872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1.743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64,9%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41.233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1.762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39,6%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41.455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2.062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109,7%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31.415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1.850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105,9%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17.577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18.371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60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269.882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12.451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282.333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4</a:t>
            </a:fld>
            <a:endParaRPr lang="en-US" sz="1000" dirty="0"/>
          </a:p>
        </p:txBody>
      </p:sp>
      <p:grpSp>
        <p:nvGrpSpPr>
          <p:cNvPr id="6" name="Gruppo 5"/>
          <p:cNvGrpSpPr/>
          <p:nvPr/>
        </p:nvGrpSpPr>
        <p:grpSpPr>
          <a:xfrm>
            <a:off x="7498789" y="701318"/>
            <a:ext cx="4549737" cy="5336490"/>
            <a:chOff x="7498789" y="701318"/>
            <a:chExt cx="4549737" cy="5336490"/>
          </a:xfrm>
        </p:grpSpPr>
        <p:grpSp>
          <p:nvGrpSpPr>
            <p:cNvPr id="3" name="Gruppo 2"/>
            <p:cNvGrpSpPr/>
            <p:nvPr/>
          </p:nvGrpSpPr>
          <p:grpSpPr>
            <a:xfrm>
              <a:off x="7498789" y="841782"/>
              <a:ext cx="4549737" cy="5196026"/>
              <a:chOff x="7592918" y="519054"/>
              <a:chExt cx="4549737" cy="5196026"/>
            </a:xfrm>
          </p:grpSpPr>
          <p:sp>
            <p:nvSpPr>
              <p:cNvPr id="9" name="Rettangolo 8"/>
              <p:cNvSpPr/>
              <p:nvPr/>
            </p:nvSpPr>
            <p:spPr>
              <a:xfrm>
                <a:off x="7606655" y="3000982"/>
                <a:ext cx="4536000" cy="1249161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r>
                  <a:rPr lang="it-IT" sz="1300" b="1" dirty="0" smtClean="0">
                    <a:solidFill>
                      <a:srgbClr val="FFC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BROWSING</a:t>
                </a: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cs typeface="Arial" panose="020B0604020202020204" pitchFamily="34" charset="0"/>
                  </a:rPr>
                  <a:t>Il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 74% </a:t>
                </a:r>
                <a:r>
                  <a:rPr lang="it-IT" sz="1300" dirty="0">
                    <a:cs typeface="Arial" panose="020B0604020202020204" pitchFamily="34" charset="0"/>
                  </a:rPr>
                  <a:t>dell’erogato è generato da</a:t>
                </a:r>
                <a:r>
                  <a:rPr lang="it-IT" sz="1300" b="1" dirty="0">
                    <a:cs typeface="Arial" panose="020B0604020202020204" pitchFamily="34" charset="0"/>
                  </a:rPr>
                  <a:t>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Desktop/Tablet </a:t>
                </a:r>
                <a:r>
                  <a:rPr lang="it-IT" sz="1300" dirty="0" smtClean="0">
                    <a:cs typeface="Arial" panose="020B0604020202020204" pitchFamily="34" charset="0"/>
                  </a:rPr>
                  <a:t>(76% ad Agosto 2017)</a:t>
                </a:r>
                <a:endParaRPr lang="it-IT" sz="1300" dirty="0">
                  <a:cs typeface="Arial" panose="020B0604020202020204" pitchFamily="34" charset="0"/>
                </a:endParaRPr>
              </a:p>
              <a:p>
                <a:pPr algn="just"/>
                <a:endParaRPr lang="it-IT" sz="500" dirty="0" smtClean="0">
                  <a:solidFill>
                    <a:srgbClr val="FF0000"/>
                  </a:solidFill>
                  <a:latin typeface="+mj-lt"/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latin typeface="+mj-lt"/>
                    <a:cs typeface="Arial" panose="020B0604020202020204" pitchFamily="34" charset="0"/>
                  </a:rPr>
                  <a:t>Il </a:t>
                </a:r>
                <a:r>
                  <a:rPr lang="it-IT" sz="1300" b="1" dirty="0" smtClean="0">
                    <a:latin typeface="+mj-lt"/>
                    <a:cs typeface="Arial" panose="020B0604020202020204" pitchFamily="34" charset="0"/>
                  </a:rPr>
                  <a:t>62% </a:t>
                </a:r>
                <a:r>
                  <a:rPr lang="it-IT" sz="1300" dirty="0" smtClean="0">
                    <a:latin typeface="+mj-lt"/>
                    <a:cs typeface="Arial" panose="020B0604020202020204" pitchFamily="34" charset="0"/>
                  </a:rPr>
                  <a:t>è erogato su </a:t>
                </a:r>
                <a:r>
                  <a:rPr lang="it-IT" sz="1300" b="1" dirty="0" smtClean="0">
                    <a:latin typeface="+mj-lt"/>
                    <a:cs typeface="Arial" panose="020B0604020202020204" pitchFamily="34" charset="0"/>
                  </a:rPr>
                  <a:t>Banner</a:t>
                </a:r>
                <a:r>
                  <a:rPr lang="it-IT" sz="1300" dirty="0" smtClean="0">
                    <a:latin typeface="+mj-lt"/>
                    <a:cs typeface="Arial" panose="020B0604020202020204" pitchFamily="34" charset="0"/>
                  </a:rPr>
                  <a:t> e </a:t>
                </a:r>
                <a:r>
                  <a:rPr lang="it-IT" sz="500" dirty="0" smtClean="0">
                    <a:latin typeface="+mj-lt"/>
                    <a:cs typeface="Arial" panose="020B0604020202020204" pitchFamily="34" charset="0"/>
                  </a:rPr>
                  <a:t> </a:t>
                </a:r>
                <a:r>
                  <a:rPr lang="it-IT" sz="1300" dirty="0" smtClean="0">
                    <a:cs typeface="Arial" panose="020B0604020202020204" pitchFamily="34" charset="0"/>
                  </a:rPr>
                  <a:t>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17%</a:t>
                </a:r>
                <a:r>
                  <a:rPr lang="it-IT" sz="1300" dirty="0" smtClean="0">
                    <a:cs typeface="Arial" panose="020B0604020202020204" pitchFamily="34" charset="0"/>
                  </a:rPr>
                  <a:t> su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Video </a:t>
                </a:r>
              </a:p>
            </p:txBody>
          </p:sp>
          <p:sp>
            <p:nvSpPr>
              <p:cNvPr id="10" name="Rettangolo 9"/>
              <p:cNvSpPr/>
              <p:nvPr/>
            </p:nvSpPr>
            <p:spPr>
              <a:xfrm>
                <a:off x="7606655" y="4342809"/>
                <a:ext cx="4536000" cy="1372271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r>
                  <a:rPr lang="it-IT" sz="1300" b="1" dirty="0" smtClean="0">
                    <a:solidFill>
                      <a:srgbClr val="FFC000"/>
                    </a:solidFill>
                    <a:latin typeface="Arial" panose="020B0604020202020204" pitchFamily="34" charset="0"/>
                    <a:cs typeface="Arial" panose="020B0604020202020204" pitchFamily="34" charset="0"/>
                  </a:rPr>
                  <a:t>APP</a:t>
                </a: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endParaRPr lang="it-IT" sz="500" b="1" dirty="0" smtClean="0">
                  <a:solidFill>
                    <a:schemeClr val="tx1">
                      <a:lumMod val="75000"/>
                      <a:lumOff val="25000"/>
                    </a:schemeClr>
                  </a:solidFill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cs typeface="Arial" panose="020B0604020202020204" pitchFamily="34" charset="0"/>
                  </a:rPr>
                  <a:t>Il dato di Agosto è positivo per 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55%</a:t>
                </a:r>
                <a:r>
                  <a:rPr lang="it-IT" sz="1300" dirty="0" smtClean="0">
                    <a:cs typeface="Arial" panose="020B0604020202020204" pitchFamily="34" charset="0"/>
                  </a:rPr>
                  <a:t> delle Aziende dichiaranti</a:t>
                </a:r>
                <a:endParaRPr lang="it-IT" sz="1300" dirty="0">
                  <a:cs typeface="Arial" panose="020B0604020202020204" pitchFamily="34" charset="0"/>
                </a:endParaRPr>
              </a:p>
              <a:p>
                <a:pPr algn="just"/>
                <a:endParaRPr lang="it-IT" sz="500" dirty="0">
                  <a:solidFill>
                    <a:srgbClr val="FF0000"/>
                  </a:solidFill>
                  <a:cs typeface="Arial" panose="020B0604020202020204" pitchFamily="34" charset="0"/>
                </a:endParaRPr>
              </a:p>
              <a:p>
                <a:pPr marL="285750" indent="-285750" algn="just">
                  <a:buFont typeface="Wingdings" panose="05000000000000000000" pitchFamily="2" charset="2"/>
                  <a:buChar char="ü"/>
                </a:pPr>
                <a:r>
                  <a:rPr lang="it-IT" sz="1300" dirty="0" smtClean="0">
                    <a:cs typeface="Arial" panose="020B0604020202020204" pitchFamily="34" charset="0"/>
                  </a:rPr>
                  <a:t>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70% </a:t>
                </a:r>
                <a:r>
                  <a:rPr lang="it-IT" sz="1300" dirty="0">
                    <a:cs typeface="Arial" panose="020B0604020202020204" pitchFamily="34" charset="0"/>
                  </a:rPr>
                  <a:t>è erogato su </a:t>
                </a:r>
                <a:r>
                  <a:rPr lang="it-IT" sz="1300" b="1" dirty="0">
                    <a:cs typeface="Arial" panose="020B0604020202020204" pitchFamily="34" charset="0"/>
                  </a:rPr>
                  <a:t>Banner </a:t>
                </a:r>
                <a:r>
                  <a:rPr lang="it-IT" sz="1300" dirty="0" smtClean="0">
                    <a:cs typeface="Arial" panose="020B0604020202020204" pitchFamily="34" charset="0"/>
                  </a:rPr>
                  <a:t>(74% ad agosto 2017) e il </a:t>
                </a:r>
                <a:r>
                  <a:rPr lang="it-IT" sz="1300" b="1" dirty="0" smtClean="0">
                    <a:cs typeface="Arial" panose="020B0604020202020204" pitchFamily="34" charset="0"/>
                  </a:rPr>
                  <a:t>25%</a:t>
                </a:r>
                <a:r>
                  <a:rPr lang="it-IT" sz="1300" dirty="0" smtClean="0">
                    <a:cs typeface="Arial" panose="020B0604020202020204" pitchFamily="34" charset="0"/>
                  </a:rPr>
                  <a:t> </a:t>
                </a:r>
                <a:r>
                  <a:rPr lang="it-IT" sz="1300" dirty="0">
                    <a:cs typeface="Arial" panose="020B0604020202020204" pitchFamily="34" charset="0"/>
                  </a:rPr>
                  <a:t>su </a:t>
                </a:r>
                <a:r>
                  <a:rPr lang="it-IT" sz="1300" b="1" dirty="0">
                    <a:cs typeface="Arial" panose="020B0604020202020204" pitchFamily="34" charset="0"/>
                  </a:rPr>
                  <a:t>Video</a:t>
                </a:r>
                <a:r>
                  <a:rPr lang="it-IT" sz="1300" dirty="0">
                    <a:cs typeface="Arial" panose="020B0604020202020204" pitchFamily="34" charset="0"/>
                  </a:rPr>
                  <a:t> </a:t>
                </a:r>
                <a:r>
                  <a:rPr lang="it-IT" sz="1300" dirty="0" smtClean="0">
                    <a:cs typeface="Arial" panose="020B0604020202020204" pitchFamily="34" charset="0"/>
                  </a:rPr>
                  <a:t>(18% ad agosto 2017)</a:t>
                </a:r>
                <a:endParaRPr lang="it-IT" sz="500" b="1" dirty="0">
                  <a:cs typeface="Arial" panose="020B0604020202020204" pitchFamily="34" charset="0"/>
                </a:endParaRPr>
              </a:p>
            </p:txBody>
          </p:sp>
          <p:sp>
            <p:nvSpPr>
              <p:cNvPr id="15" name="Rettangolo 14"/>
              <p:cNvSpPr/>
              <p:nvPr/>
            </p:nvSpPr>
            <p:spPr>
              <a:xfrm>
                <a:off x="7592918" y="519054"/>
                <a:ext cx="4536000" cy="2376000"/>
              </a:xfrm>
              <a:prstGeom prst="rect">
                <a:avLst/>
              </a:prstGeom>
              <a:noFill/>
              <a:ln>
                <a:solidFill>
                  <a:srgbClr val="5A6F90"/>
                </a:solidFill>
              </a:ln>
              <a:effectLst>
                <a:outerShdw blurRad="50800" dist="38100" dir="5400000" algn="t" rotWithShape="0">
                  <a:schemeClr val="bg1">
                    <a:lumMod val="75000"/>
                    <a:alpha val="40000"/>
                  </a:schemeClr>
                </a:outerShdw>
              </a:effectLst>
              <a:scene3d>
                <a:camera prst="orthographicFront">
                  <a:rot lat="0" lon="0" rev="0"/>
                </a:camera>
                <a:lightRig rig="chilly" dir="t">
                  <a:rot lat="0" lon="0" rev="18480000"/>
                </a:lightRig>
              </a:scene3d>
              <a:sp3d prstMaterial="clear">
                <a:bevelT h="63500"/>
              </a:sp3d>
            </p:spPr>
            <p:txBody>
              <a:bodyPr wrap="square" lIns="108000" tIns="108000" rIns="108000" bIns="108000">
                <a:spAutoFit/>
              </a:bodyPr>
              <a:lstStyle/>
              <a:p>
                <a:pPr algn="just"/>
                <a:endParaRPr lang="it-IT" sz="13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13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pPr algn="just"/>
                <a:endParaRPr lang="it-IT" sz="500" b="1" dirty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p:grpSp>
        <p:graphicFrame>
          <p:nvGraphicFramePr>
            <p:cNvPr id="13" name="Grafico 12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438444552"/>
                </p:ext>
              </p:extLst>
            </p:nvPr>
          </p:nvGraphicFramePr>
          <p:xfrm>
            <a:off x="7498789" y="701318"/>
            <a:ext cx="4469008" cy="267755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74291701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211580" y="45607"/>
            <a:ext cx="9768840" cy="438427"/>
          </a:xfrm>
        </p:spPr>
        <p:txBody>
          <a:bodyPr/>
          <a:lstStyle/>
          <a:p>
            <a:r>
              <a:rPr lang="it-IT" i="1" dirty="0"/>
              <a:t>INVESTIMENTI PUBBLICITARI in </a:t>
            </a:r>
            <a:r>
              <a:rPr lang="it-IT" i="1" dirty="0" smtClean="0"/>
              <a:t>migliaia di euro per </a:t>
            </a:r>
            <a:r>
              <a:rPr lang="it-IT" i="1" dirty="0" err="1" smtClean="0"/>
              <a:t>MODALITà</a:t>
            </a:r>
            <a:r>
              <a:rPr lang="it-IT" i="1" dirty="0" smtClean="0"/>
              <a:t> DI VENDITA</a:t>
            </a:r>
            <a:endParaRPr lang="it-IT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73352017"/>
              </p:ext>
            </p:extLst>
          </p:nvPr>
        </p:nvGraphicFramePr>
        <p:xfrm>
          <a:off x="336885" y="834190"/>
          <a:ext cx="8106855" cy="5530661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02669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93862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942952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2136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21361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21361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68086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3701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930462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898934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</a:tblGrid>
              <a:tr h="468801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IMPRESSION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 TEMPO 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PERFORMANCE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304277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5" marR="45725" marT="45702" marB="45702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30697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19.970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4.423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2.225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4093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25.323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7.598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18,9%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2.545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31.185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8.063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977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28.978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7.725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2.912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30.942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8.530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3.523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24,9%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656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30.241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10.320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21,7%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2.955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24.095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6.248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2.922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13.176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3.058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2.137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18.371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37216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68491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203.910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55.965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22.458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20,6%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282.333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5</a:t>
            </a:fld>
            <a:endParaRPr lang="en-US" sz="1000" dirty="0"/>
          </a:p>
        </p:txBody>
      </p:sp>
      <p:grpSp>
        <p:nvGrpSpPr>
          <p:cNvPr id="3" name="Gruppo 2"/>
          <p:cNvGrpSpPr/>
          <p:nvPr/>
        </p:nvGrpSpPr>
        <p:grpSpPr>
          <a:xfrm>
            <a:off x="8648759" y="838840"/>
            <a:ext cx="3184651" cy="5794861"/>
            <a:chOff x="8648759" y="838840"/>
            <a:chExt cx="3184651" cy="5794861"/>
          </a:xfrm>
        </p:grpSpPr>
        <p:sp>
          <p:nvSpPr>
            <p:cNvPr id="8" name="Rettangolo 7"/>
            <p:cNvSpPr/>
            <p:nvPr/>
          </p:nvSpPr>
          <p:spPr>
            <a:xfrm>
              <a:off x="8648759" y="3771409"/>
              <a:ext cx="3173792" cy="1172217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r>
                <a:rPr lang="it-IT" sz="13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IMPRESSION</a:t>
              </a: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marL="285750" indent="-285750" algn="just">
                <a:buFont typeface="Wingdings" panose="05000000000000000000" pitchFamily="2" charset="2"/>
                <a:buChar char="ü"/>
              </a:pPr>
              <a:endParaRPr lang="it-IT" sz="500" dirty="0" smtClean="0">
                <a:solidFill>
                  <a:srgbClr val="FF0000"/>
                </a:solidFill>
                <a:cs typeface="Arial" panose="020B0604020202020204" pitchFamily="34" charset="0"/>
              </a:endParaRPr>
            </a:p>
            <a:p>
              <a:pPr algn="just"/>
              <a:r>
                <a:rPr lang="it-IT" sz="1300" dirty="0" smtClean="0">
                  <a:cs typeface="Arial" panose="020B0604020202020204" pitchFamily="34" charset="0"/>
                </a:rPr>
                <a:t>Il </a:t>
              </a:r>
              <a:r>
                <a:rPr lang="it-IT" sz="1300" b="1" dirty="0" smtClean="0">
                  <a:cs typeface="Arial" panose="020B0604020202020204" pitchFamily="34" charset="0"/>
                </a:rPr>
                <a:t>56% </a:t>
              </a:r>
              <a:r>
                <a:rPr lang="it-IT" sz="1300" dirty="0" smtClean="0">
                  <a:cs typeface="Arial" panose="020B0604020202020204" pitchFamily="34" charset="0"/>
                </a:rPr>
                <a:t>delle </a:t>
              </a:r>
              <a:r>
                <a:rPr lang="it-IT" sz="1300" dirty="0">
                  <a:cs typeface="Arial" panose="020B0604020202020204" pitchFamily="34" charset="0"/>
                </a:rPr>
                <a:t>Concessionarie dichiara un</a:t>
              </a:r>
              <a:r>
                <a:rPr lang="it-IT" sz="1300" b="1" dirty="0">
                  <a:cs typeface="Arial" panose="020B0604020202020204" pitchFamily="34" charset="0"/>
                </a:rPr>
                <a:t> dato </a:t>
              </a:r>
              <a:r>
                <a:rPr lang="it-IT" sz="1300" b="1" dirty="0" smtClean="0">
                  <a:cs typeface="Arial" panose="020B0604020202020204" pitchFamily="34" charset="0"/>
                </a:rPr>
                <a:t>più basso rispetto allo stesso mese dell’anno precedente</a:t>
              </a:r>
              <a:endParaRPr lang="it-IT" sz="500" dirty="0" smtClean="0">
                <a:latin typeface="+mj-lt"/>
                <a:cs typeface="Arial" panose="020B0604020202020204" pitchFamily="34" charset="0"/>
              </a:endParaRPr>
            </a:p>
          </p:txBody>
        </p:sp>
        <p:sp>
          <p:nvSpPr>
            <p:cNvPr id="9" name="Rettangolo 8"/>
            <p:cNvSpPr/>
            <p:nvPr/>
          </p:nvSpPr>
          <p:spPr>
            <a:xfrm>
              <a:off x="8659618" y="5045986"/>
              <a:ext cx="3173792" cy="1587715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r>
                <a:rPr lang="it-IT" sz="1400" b="1" dirty="0" smtClean="0">
                  <a:solidFill>
                    <a:srgbClr val="FFC000"/>
                  </a:solidFill>
                  <a:latin typeface="Arial" panose="020B0604020202020204" pitchFamily="34" charset="0"/>
                  <a:cs typeface="Arial" panose="020B0604020202020204" pitchFamily="34" charset="0"/>
                </a:rPr>
                <a:t>PERFORMANCE</a:t>
              </a:r>
            </a:p>
            <a:p>
              <a:pPr algn="just"/>
              <a:endParaRPr lang="it-IT" sz="500" b="1" dirty="0" smtClean="0">
                <a:solidFill>
                  <a:srgbClr val="FF0000"/>
                </a:solidFill>
                <a:latin typeface="+mj-lt"/>
                <a:cs typeface="Arial" panose="020B0604020202020204" pitchFamily="34" charset="0"/>
              </a:endParaRPr>
            </a:p>
            <a:p>
              <a:pPr algn="just"/>
              <a:endParaRPr lang="it-IT" sz="500" dirty="0">
                <a:solidFill>
                  <a:srgbClr val="FF0000"/>
                </a:solidFill>
                <a:latin typeface="+mj-lt"/>
                <a:cs typeface="Arial" panose="020B0604020202020204" pitchFamily="34" charset="0"/>
              </a:endParaRPr>
            </a:p>
            <a:p>
              <a:pPr algn="just"/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Cala il venduto su </a:t>
              </a:r>
              <a:r>
                <a:rPr lang="it-IT" sz="1300" b="1" dirty="0" smtClean="0">
                  <a:latin typeface="+mj-lt"/>
                  <a:cs typeface="Arial" panose="020B0604020202020204" pitchFamily="34" charset="0"/>
                </a:rPr>
                <a:t>Desktop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 (</a:t>
              </a:r>
              <a:r>
                <a:rPr lang="it-IT" sz="1300" b="1" dirty="0" smtClean="0">
                  <a:latin typeface="+mj-lt"/>
                  <a:cs typeface="Arial" panose="020B0604020202020204" pitchFamily="34" charset="0"/>
                </a:rPr>
                <a:t>82%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 ad agosto 2018 verso l’</a:t>
              </a:r>
              <a:r>
                <a:rPr lang="it-IT" sz="1300" b="1" dirty="0" smtClean="0">
                  <a:latin typeface="+mj-lt"/>
                  <a:cs typeface="Arial" panose="020B0604020202020204" pitchFamily="34" charset="0"/>
                </a:rPr>
                <a:t>83%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 ad agosto 2017). In crescita invece il Native erogato su </a:t>
              </a:r>
              <a:r>
                <a:rPr lang="it-IT" sz="1300" dirty="0" err="1" smtClean="0">
                  <a:latin typeface="+mj-lt"/>
                  <a:cs typeface="Arial" panose="020B0604020202020204" pitchFamily="34" charset="0"/>
                </a:rPr>
                <a:t>Browsing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 (</a:t>
              </a:r>
              <a:r>
                <a:rPr lang="it-IT" sz="1300" b="1" dirty="0" smtClean="0">
                  <a:latin typeface="+mj-lt"/>
                  <a:cs typeface="Arial" panose="020B0604020202020204" pitchFamily="34" charset="0"/>
                </a:rPr>
                <a:t>60% 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nel 2018 verso il </a:t>
              </a:r>
              <a:r>
                <a:rPr lang="it-IT" sz="1300" b="1" dirty="0" smtClean="0">
                  <a:latin typeface="+mj-lt"/>
                  <a:cs typeface="Arial" panose="020B0604020202020204" pitchFamily="34" charset="0"/>
                </a:rPr>
                <a:t>52%</a:t>
              </a:r>
              <a:r>
                <a:rPr lang="it-IT" sz="1300" dirty="0" smtClean="0">
                  <a:latin typeface="+mj-lt"/>
                  <a:cs typeface="Arial" panose="020B0604020202020204" pitchFamily="34" charset="0"/>
                </a:rPr>
                <a:t> del 2017)</a:t>
              </a:r>
            </a:p>
          </p:txBody>
        </p:sp>
        <p:sp>
          <p:nvSpPr>
            <p:cNvPr id="7" name="Rettangolo 6"/>
            <p:cNvSpPr/>
            <p:nvPr/>
          </p:nvSpPr>
          <p:spPr>
            <a:xfrm>
              <a:off x="8654551" y="838840"/>
              <a:ext cx="3168000" cy="2808000"/>
            </a:xfrm>
            <a:prstGeom prst="rect">
              <a:avLst/>
            </a:prstGeom>
            <a:noFill/>
            <a:ln>
              <a:solidFill>
                <a:srgbClr val="5A6F90"/>
              </a:solidFill>
            </a:ln>
            <a:effectLst>
              <a:outerShdw blurRad="50800" dist="38100" dir="5400000" algn="t" rotWithShape="0">
                <a:schemeClr val="bg1">
                  <a:lumMod val="75000"/>
                  <a:alpha val="40000"/>
                </a:schemeClr>
              </a:outerShdw>
            </a:effectLst>
            <a:scene3d>
              <a:camera prst="orthographicFront">
                <a:rot lat="0" lon="0" rev="0"/>
              </a:camera>
              <a:lightRig rig="chilly" dir="t">
                <a:rot lat="0" lon="0" rev="18480000"/>
              </a:lightRig>
            </a:scene3d>
            <a:sp3d prstMaterial="clear">
              <a:bevelT h="63500"/>
            </a:sp3d>
          </p:spPr>
          <p:txBody>
            <a:bodyPr wrap="square" lIns="108000" tIns="108000" rIns="108000" bIns="108000">
              <a:spAutoFit/>
            </a:bodyPr>
            <a:lstStyle/>
            <a:p>
              <a:pPr algn="just"/>
              <a:endParaRPr lang="it-IT" sz="13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  <a:p>
              <a:pPr algn="just"/>
              <a:endParaRPr lang="it-IT" sz="500" b="1" dirty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endParaRPr>
            </a:p>
          </p:txBody>
        </p:sp>
        <p:graphicFrame>
          <p:nvGraphicFramePr>
            <p:cNvPr id="12" name="Grafico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3011106874"/>
                </p:ext>
              </p:extLst>
            </p:nvPr>
          </p:nvGraphicFramePr>
          <p:xfrm>
            <a:off x="8659619" y="856320"/>
            <a:ext cx="3162932" cy="2743200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3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3076431138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0" dur="10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1" dur="10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dirty="0" smtClean="0"/>
              <a:t>Trend STORICO modalità di vendita</a:t>
            </a:r>
          </a:p>
        </p:txBody>
      </p:sp>
      <p:sp>
        <p:nvSpPr>
          <p:cNvPr id="3" name="Rettangolo 2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</a:t>
            </a:r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modalità di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vendita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sp>
        <p:nvSpPr>
          <p:cNvPr id="6" name="CasellaDiTesto 5"/>
          <p:cNvSpPr txBox="1"/>
          <p:nvPr/>
        </p:nvSpPr>
        <p:spPr>
          <a:xfrm>
            <a:off x="363071" y="6246502"/>
            <a:ext cx="10744200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 % 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</a:p>
        </p:txBody>
      </p:sp>
      <p:sp>
        <p:nvSpPr>
          <p:cNvPr id="9" name="Segnaposto numero diapositiva 8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6</a:t>
            </a:fld>
            <a:endParaRPr lang="en-US" sz="1000" dirty="0"/>
          </a:p>
        </p:txBody>
      </p:sp>
      <p:graphicFrame>
        <p:nvGraphicFramePr>
          <p:cNvPr id="13" name="Grafico 12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670106412"/>
              </p:ext>
            </p:extLst>
          </p:nvPr>
        </p:nvGraphicFramePr>
        <p:xfrm>
          <a:off x="637716" y="1577672"/>
          <a:ext cx="5826584" cy="4329953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7" name="Gruppo 6"/>
          <p:cNvGrpSpPr/>
          <p:nvPr/>
        </p:nvGrpSpPr>
        <p:grpSpPr>
          <a:xfrm>
            <a:off x="6906317" y="1025882"/>
            <a:ext cx="4680000" cy="4881743"/>
            <a:chOff x="6906317" y="1025882"/>
            <a:chExt cx="4680000" cy="4881743"/>
          </a:xfrm>
        </p:grpSpPr>
        <p:sp>
          <p:nvSpPr>
            <p:cNvPr id="15" name="Rettangolo 14"/>
            <p:cNvSpPr/>
            <p:nvPr/>
          </p:nvSpPr>
          <p:spPr>
            <a:xfrm>
              <a:off x="6906317" y="1025882"/>
              <a:ext cx="4680000" cy="4881743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aphicFrame>
          <p:nvGraphicFramePr>
            <p:cNvPr id="12" name="Grafico 11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1774891216"/>
                </p:ext>
              </p:extLst>
            </p:nvPr>
          </p:nvGraphicFramePr>
          <p:xfrm>
            <a:off x="6906317" y="1577672"/>
            <a:ext cx="4597077" cy="4006299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  <p:sp>
          <p:nvSpPr>
            <p:cNvPr id="5" name="Rettangolo 4"/>
            <p:cNvSpPr/>
            <p:nvPr/>
          </p:nvSpPr>
          <p:spPr>
            <a:xfrm>
              <a:off x="7578670" y="5556423"/>
              <a:ext cx="3528601" cy="246221"/>
            </a:xfrm>
            <a:prstGeom prst="rect">
              <a:avLst/>
            </a:prstGeom>
          </p:spPr>
          <p:txBody>
            <a:bodyPr wrap="square">
              <a:spAutoFit/>
            </a:bodyPr>
            <a:lstStyle/>
            <a:p>
              <a:r>
                <a:rPr lang="it-IT" sz="1000" b="1" i="1" dirty="0">
                  <a:solidFill>
                    <a:schemeClr val="bg1">
                      <a:lumMod val="50000"/>
                    </a:schemeClr>
                  </a:solidFill>
                  <a:latin typeface="Arial Black" panose="020B0A04020102020204" pitchFamily="34" charset="0"/>
                </a:rPr>
                <a:t>I dati sono consultabili alla Tavola IV del report</a:t>
              </a:r>
              <a:endPara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endParaRPr>
            </a:p>
          </p:txBody>
        </p:sp>
      </p:grpSp>
    </p:spTree>
    <p:extLst>
      <p:ext uri="{BB962C8B-B14F-4D97-AF65-F5344CB8AC3E}">
        <p14:creationId xmlns:p14="http://schemas.microsoft.com/office/powerpoint/2010/main" val="402077226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3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3" dur="500"/>
                                        <p:tgtEl>
                                          <p:spTgt spid="6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0" dur="10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1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3" grpId="0" build="p"/>
      <p:bldP spid="6" grpId="0" build="p"/>
      <p:bldGraphic spid="13" grpId="0">
        <p:bldAsOne/>
      </p:bldGraphic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650319" y="-1308"/>
            <a:ext cx="8891362" cy="438427"/>
          </a:xfrm>
        </p:spPr>
        <p:txBody>
          <a:bodyPr/>
          <a:lstStyle/>
          <a:p>
            <a:r>
              <a:rPr lang="it-IT" i="1" dirty="0" smtClean="0"/>
              <a:t>INVESTIMENTI PUBBLICITARI in migliaia di euro per oggetto/tipologia</a:t>
            </a:r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591061158"/>
              </p:ext>
            </p:extLst>
          </p:nvPr>
        </p:nvGraphicFramePr>
        <p:xfrm>
          <a:off x="173823" y="401241"/>
          <a:ext cx="11844354" cy="4846587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545584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740773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729378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663071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755900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729378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729378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729378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729378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649810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769162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623286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663071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  <a:gridCol w="649810">
                  <a:extLst>
                    <a:ext uri="{9D8B030D-6E8A-4147-A177-3AD203B41FA5}">
                      <a16:colId xmlns:a16="http://schemas.microsoft.com/office/drawing/2014/main" xmlns="" val="20013"/>
                    </a:ext>
                  </a:extLst>
                </a:gridCol>
                <a:gridCol w="707274">
                  <a:extLst>
                    <a:ext uri="{9D8B030D-6E8A-4147-A177-3AD203B41FA5}">
                      <a16:colId xmlns:a16="http://schemas.microsoft.com/office/drawing/2014/main" xmlns="" val="20014"/>
                    </a:ext>
                  </a:extLst>
                </a:gridCol>
                <a:gridCol w="116842">
                  <a:extLst>
                    <a:ext uri="{9D8B030D-6E8A-4147-A177-3AD203B41FA5}">
                      <a16:colId xmlns:a16="http://schemas.microsoft.com/office/drawing/2014/main" xmlns="" val="20015"/>
                    </a:ext>
                  </a:extLst>
                </a:gridCol>
                <a:gridCol w="623286">
                  <a:extLst>
                    <a:ext uri="{9D8B030D-6E8A-4147-A177-3AD203B41FA5}">
                      <a16:colId xmlns:a16="http://schemas.microsoft.com/office/drawing/2014/main" xmlns="" val="20016"/>
                    </a:ext>
                  </a:extLst>
                </a:gridCol>
                <a:gridCol w="689595">
                  <a:extLst>
                    <a:ext uri="{9D8B030D-6E8A-4147-A177-3AD203B41FA5}">
                      <a16:colId xmlns:a16="http://schemas.microsoft.com/office/drawing/2014/main" xmlns="" val="20017"/>
                    </a:ext>
                  </a:extLst>
                </a:gridCol>
              </a:tblGrid>
              <a:tr h="507179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3" marR="45723" marT="45718" marB="45718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BANNER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VIDEO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AUDIO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 MKT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CLASSIFIED/</a:t>
                      </a:r>
                      <a:b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</a:b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DIRECTORIES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FF0000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NATIVE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accent5">
                            <a:lumMod val="50000"/>
                          </a:schemeClr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ALTRE TIPOLOGIE</a:t>
                      </a: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1" i="0" u="none" strike="noStrike" cap="none" normalizeH="0" baseline="0" dirty="0" smtClean="0">
                        <a:ln>
                          <a:noFill/>
                        </a:ln>
                        <a:solidFill>
                          <a:srgbClr val="CC3399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20" marR="45720" marT="45721" marB="45721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2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+mn-cs"/>
                        </a:rPr>
                        <a:t>TOTALE</a:t>
                      </a:r>
                    </a:p>
                  </a:txBody>
                  <a:tcPr marL="45719" marR="45719" marT="45717" marB="45717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lang="it-IT" sz="1300" b="1" i="1" u="none" strike="noStrike" kern="1200" dirty="0" smtClean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+mn-cs"/>
                      </a:endParaRPr>
                    </a:p>
                  </a:txBody>
                  <a:tcPr marL="45719" marR="45719" marT="45717" marB="4571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298305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4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719" marR="45719" marT="45715" marB="45715" anchor="ctr" horzOverflow="overflow">
                    <a:lnL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500" b="1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45721" marR="45721" marT="45700" marB="45700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ctr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Diff</a:t>
                      </a:r>
                      <a:r>
                        <a:rPr kumimoji="0" lang="it-IT" sz="1400" b="1" i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%</a:t>
                      </a:r>
                    </a:p>
                  </a:txBody>
                  <a:tcPr marL="45721" marR="45721" marT="45700" marB="45700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16.513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3612,1%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724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29,5%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549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25,3%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1.872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26.619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20.986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8.926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1532,3%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2.747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1.614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35.465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25.329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9.896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1.188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475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-23,8%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3.373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42.487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24.072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224,3%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1.025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3.649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1.848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39.615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25.291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9.627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74,8%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1.237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-23,7%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3.748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2.651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42.995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24.968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204,8%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940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-28,2%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3.883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31,2%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4.106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43.517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20.420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131,1%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802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446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2.751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1.555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-15,9%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33.265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11.970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3.241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1001,3%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410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213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1.673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838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-28,3%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18.371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7124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5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81025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111" marR="45111" marT="45097" marB="4509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accent2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169.548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62.560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184,8%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7.069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18,4%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3.291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-12,3%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23.696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11,0%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16.029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282.333 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7</a:t>
            </a:fld>
            <a:endParaRPr lang="en-US" sz="1000" dirty="0"/>
          </a:p>
        </p:txBody>
      </p:sp>
      <p:sp>
        <p:nvSpPr>
          <p:cNvPr id="9" name="Rettangolo 8"/>
          <p:cNvSpPr/>
          <p:nvPr/>
        </p:nvSpPr>
        <p:spPr>
          <a:xfrm>
            <a:off x="403413" y="5327515"/>
            <a:ext cx="3619768" cy="1473086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BANNER</a:t>
            </a:r>
          </a:p>
          <a:p>
            <a:pPr algn="just"/>
            <a:r>
              <a:rPr lang="it-IT" sz="1300" dirty="0" smtClean="0">
                <a:cs typeface="Arial" panose="020B0604020202020204" pitchFamily="34" charset="0"/>
              </a:rPr>
              <a:t>Ad agosto il </a:t>
            </a:r>
            <a:r>
              <a:rPr lang="it-IT" sz="1300" b="1" dirty="0" smtClean="0">
                <a:cs typeface="Arial" panose="020B0604020202020204" pitchFamily="34" charset="0"/>
              </a:rPr>
              <a:t>65%</a:t>
            </a:r>
            <a:r>
              <a:rPr lang="it-IT" sz="1300" dirty="0" smtClean="0">
                <a:cs typeface="Arial" panose="020B0604020202020204" pitchFamily="34" charset="0"/>
              </a:rPr>
              <a:t> degli investimenti è erogato su Banner (in linea con Agosto 2017). Cala l’erogato su </a:t>
            </a:r>
            <a:r>
              <a:rPr lang="it-IT" sz="1300" b="1" dirty="0" smtClean="0">
                <a:cs typeface="Arial" panose="020B0604020202020204" pitchFamily="34" charset="0"/>
              </a:rPr>
              <a:t>Desktop/Tablet</a:t>
            </a:r>
            <a:r>
              <a:rPr lang="it-IT" sz="1300" dirty="0" smtClean="0">
                <a:cs typeface="Arial" panose="020B0604020202020204" pitchFamily="34" charset="0"/>
              </a:rPr>
              <a:t> (</a:t>
            </a:r>
            <a:r>
              <a:rPr lang="it-IT" sz="1300" b="1" dirty="0" smtClean="0">
                <a:cs typeface="Arial" panose="020B0604020202020204" pitchFamily="34" charset="0"/>
              </a:rPr>
              <a:t>65%</a:t>
            </a:r>
            <a:r>
              <a:rPr lang="it-IT" sz="1300" dirty="0" smtClean="0">
                <a:cs typeface="Arial" panose="020B0604020202020204" pitchFamily="34" charset="0"/>
              </a:rPr>
              <a:t> ad agosto 2018 verso il </a:t>
            </a:r>
            <a:r>
              <a:rPr lang="it-IT" sz="1300" b="1" dirty="0" smtClean="0">
                <a:cs typeface="Arial" panose="020B0604020202020204" pitchFamily="34" charset="0"/>
              </a:rPr>
              <a:t>73%</a:t>
            </a:r>
            <a:r>
              <a:rPr lang="it-IT" sz="1300" dirty="0" smtClean="0">
                <a:cs typeface="Arial" panose="020B0604020202020204" pitchFamily="34" charset="0"/>
              </a:rPr>
              <a:t> ad agosto 2017), a favore di </a:t>
            </a:r>
            <a:r>
              <a:rPr lang="it-IT" sz="1300" b="1" dirty="0" smtClean="0">
                <a:cs typeface="Arial" panose="020B0604020202020204" pitchFamily="34" charset="0"/>
              </a:rPr>
              <a:t>Smartphone</a:t>
            </a:r>
            <a:r>
              <a:rPr lang="it-IT" sz="1300" dirty="0" smtClean="0">
                <a:cs typeface="Arial" panose="020B0604020202020204" pitchFamily="34" charset="0"/>
              </a:rPr>
              <a:t> (</a:t>
            </a:r>
            <a:r>
              <a:rPr lang="it-IT" sz="1300" b="1" dirty="0" smtClean="0">
                <a:cs typeface="Arial" panose="020B0604020202020204" pitchFamily="34" charset="0"/>
              </a:rPr>
              <a:t>35% </a:t>
            </a:r>
            <a:r>
              <a:rPr lang="it-IT" sz="1300" dirty="0" smtClean="0">
                <a:cs typeface="Arial" panose="020B0604020202020204" pitchFamily="34" charset="0"/>
              </a:rPr>
              <a:t>ad agosto 2018 verso il </a:t>
            </a:r>
            <a:r>
              <a:rPr lang="it-IT" sz="1300" b="1" dirty="0" smtClean="0">
                <a:cs typeface="Arial" panose="020B0604020202020204" pitchFamily="34" charset="0"/>
              </a:rPr>
              <a:t>27%</a:t>
            </a:r>
            <a:r>
              <a:rPr lang="it-IT" sz="1300" dirty="0" smtClean="0">
                <a:cs typeface="Arial" panose="020B0604020202020204" pitchFamily="34" charset="0"/>
              </a:rPr>
              <a:t> ad agosto 2017).</a:t>
            </a:r>
            <a:endParaRPr lang="it-IT" sz="300" dirty="0">
              <a:solidFill>
                <a:srgbClr val="FF0000"/>
              </a:solidFill>
              <a:cs typeface="Arial" panose="020B0604020202020204" pitchFamily="34" charset="0"/>
            </a:endParaRPr>
          </a:p>
        </p:txBody>
      </p:sp>
      <p:sp>
        <p:nvSpPr>
          <p:cNvPr id="11" name="Rettangolo 10"/>
          <p:cNvSpPr/>
          <p:nvPr/>
        </p:nvSpPr>
        <p:spPr>
          <a:xfrm>
            <a:off x="4199926" y="5329968"/>
            <a:ext cx="3814520" cy="1472400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VIDEO</a:t>
            </a:r>
          </a:p>
          <a:p>
            <a:pPr algn="just"/>
            <a:r>
              <a:rPr lang="it-IT" sz="1300" dirty="0" smtClean="0">
                <a:cs typeface="Arial" panose="020B0604020202020204" pitchFamily="34" charset="0"/>
              </a:rPr>
              <a:t>Ad agosto rappresenta il </a:t>
            </a:r>
            <a:r>
              <a:rPr lang="it-IT" sz="1300" b="1" dirty="0" smtClean="0">
                <a:cs typeface="Arial" panose="020B0604020202020204" pitchFamily="34" charset="0"/>
              </a:rPr>
              <a:t>18% </a:t>
            </a:r>
            <a:r>
              <a:rPr lang="it-IT" sz="1300" dirty="0" smtClean="0">
                <a:cs typeface="Arial" panose="020B0604020202020204" pitchFamily="34" charset="0"/>
              </a:rPr>
              <a:t>degli investimenti pubblicitari totali, stabile rispetto al 2017.</a:t>
            </a:r>
          </a:p>
          <a:p>
            <a:pPr algn="just"/>
            <a:endParaRPr lang="it-IT" sz="300" dirty="0" smtClean="0">
              <a:solidFill>
                <a:srgbClr val="FF0000"/>
              </a:solidFill>
              <a:cs typeface="Arial" panose="020B0604020202020204" pitchFamily="34" charset="0"/>
            </a:endParaRPr>
          </a:p>
          <a:p>
            <a:pPr algn="just"/>
            <a:r>
              <a:rPr lang="it-IT" sz="1300" dirty="0" smtClean="0">
                <a:cs typeface="Arial" panose="020B0604020202020204" pitchFamily="34" charset="0"/>
              </a:rPr>
              <a:t>Cresce l’erogato su </a:t>
            </a:r>
            <a:r>
              <a:rPr lang="it-IT" sz="1300" b="1" dirty="0" smtClean="0">
                <a:cs typeface="Arial" panose="020B0604020202020204" pitchFamily="34" charset="0"/>
              </a:rPr>
              <a:t>Smartphone</a:t>
            </a:r>
            <a:r>
              <a:rPr lang="it-IT" sz="1300" dirty="0" smtClean="0">
                <a:cs typeface="Arial" panose="020B0604020202020204" pitchFamily="34" charset="0"/>
              </a:rPr>
              <a:t> (20% ad agosto 2018 verso il 16% di agosto 2017) a scapito dell’erogato su </a:t>
            </a:r>
            <a:r>
              <a:rPr lang="it-IT" sz="1300" b="1" dirty="0" smtClean="0">
                <a:cs typeface="Arial" panose="020B0604020202020204" pitchFamily="34" charset="0"/>
              </a:rPr>
              <a:t>Desktop/Tablet.</a:t>
            </a:r>
            <a:endParaRPr lang="it-IT" sz="1300" b="1" dirty="0">
              <a:cs typeface="Arial" panose="020B0604020202020204" pitchFamily="34" charset="0"/>
            </a:endParaRPr>
          </a:p>
        </p:txBody>
      </p:sp>
      <p:sp>
        <p:nvSpPr>
          <p:cNvPr id="10" name="Rettangolo 9"/>
          <p:cNvSpPr/>
          <p:nvPr/>
        </p:nvSpPr>
        <p:spPr>
          <a:xfrm>
            <a:off x="8164297" y="5327515"/>
            <a:ext cx="3600000" cy="1473086"/>
          </a:xfrm>
          <a:prstGeom prst="rect">
            <a:avLst/>
          </a:prstGeom>
          <a:noFill/>
          <a:ln>
            <a:solidFill>
              <a:srgbClr val="5A6F90"/>
            </a:solidFill>
          </a:ln>
          <a:effectLst>
            <a:outerShdw blurRad="50800" dist="38100" dir="5400000" algn="t" rotWithShape="0">
              <a:schemeClr val="bg1">
                <a:lumMod val="75000"/>
                <a:alpha val="40000"/>
              </a:schemeClr>
            </a:outerShdw>
          </a:effectLst>
          <a:scene3d>
            <a:camera prst="orthographicFront">
              <a:rot lat="0" lon="0" rev="0"/>
            </a:camera>
            <a:lightRig rig="chilly" dir="t">
              <a:rot lat="0" lon="0" rev="18480000"/>
            </a:lightRig>
          </a:scene3d>
          <a:sp3d prstMaterial="clear">
            <a:bevelT h="63500"/>
          </a:sp3d>
        </p:spPr>
        <p:txBody>
          <a:bodyPr wrap="square" lIns="72000" tIns="72000" rIns="72000" bIns="0">
            <a:spAutoFit/>
          </a:bodyPr>
          <a:lstStyle/>
          <a:p>
            <a:pPr algn="just"/>
            <a:r>
              <a:rPr lang="it-IT" sz="1300" b="1" dirty="0" smtClean="0">
                <a:solidFill>
                  <a:srgbClr val="FFC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ALTRE TIPOLOGIE</a:t>
            </a:r>
            <a:endParaRPr lang="it-IT" sz="1300" b="1" dirty="0">
              <a:solidFill>
                <a:srgbClr val="FFC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algn="just"/>
            <a:r>
              <a:rPr lang="it-IT" sz="1300" dirty="0" smtClean="0">
                <a:cs typeface="Arial" panose="020B0604020202020204" pitchFamily="34" charset="0"/>
              </a:rPr>
              <a:t>Ad agosto 2018 </a:t>
            </a:r>
            <a:r>
              <a:rPr lang="it-IT" sz="1300" dirty="0">
                <a:cs typeface="Arial" panose="020B0604020202020204" pitchFamily="34" charset="0"/>
              </a:rPr>
              <a:t>r</a:t>
            </a:r>
            <a:r>
              <a:rPr lang="it-IT" sz="1300" dirty="0" smtClean="0">
                <a:cs typeface="Arial" panose="020B0604020202020204" pitchFamily="34" charset="0"/>
              </a:rPr>
              <a:t>appresenta poco meno del </a:t>
            </a:r>
            <a:r>
              <a:rPr lang="it-IT" sz="1300" b="1" dirty="0" smtClean="0">
                <a:cs typeface="Arial" panose="020B0604020202020204" pitchFamily="34" charset="0"/>
              </a:rPr>
              <a:t>5%</a:t>
            </a:r>
            <a:r>
              <a:rPr lang="it-IT" sz="1300" dirty="0" smtClean="0">
                <a:cs typeface="Arial" panose="020B0604020202020204" pitchFamily="34" charset="0"/>
              </a:rPr>
              <a:t> </a:t>
            </a:r>
            <a:r>
              <a:rPr lang="it-IT" sz="1300" dirty="0">
                <a:cs typeface="Arial" panose="020B0604020202020204" pitchFamily="34" charset="0"/>
              </a:rPr>
              <a:t>del totale </a:t>
            </a:r>
            <a:r>
              <a:rPr lang="it-IT" sz="1300" dirty="0" smtClean="0">
                <a:cs typeface="Arial" panose="020B0604020202020204" pitchFamily="34" charset="0"/>
              </a:rPr>
              <a:t>investimenti, in calo rispetto al precedente anno (circa 6% ad agosto 2017). </a:t>
            </a:r>
          </a:p>
          <a:p>
            <a:pPr algn="just"/>
            <a:r>
              <a:rPr lang="it-IT" sz="1300" dirty="0" smtClean="0">
                <a:cs typeface="Arial" panose="020B0604020202020204" pitchFamily="34" charset="0"/>
              </a:rPr>
              <a:t>L’andamento </a:t>
            </a:r>
            <a:r>
              <a:rPr lang="it-IT" sz="1300" dirty="0">
                <a:cs typeface="Arial" panose="020B0604020202020204" pitchFamily="34" charset="0"/>
              </a:rPr>
              <a:t>risulta particolarmente </a:t>
            </a:r>
            <a:r>
              <a:rPr lang="it-IT" sz="1300" dirty="0" smtClean="0">
                <a:cs typeface="Arial" panose="020B0604020202020204" pitchFamily="34" charset="0"/>
              </a:rPr>
              <a:t>negativo per </a:t>
            </a:r>
            <a:r>
              <a:rPr lang="it-IT" sz="1300" dirty="0">
                <a:cs typeface="Arial" panose="020B0604020202020204" pitchFamily="34" charset="0"/>
              </a:rPr>
              <a:t>Desktop/Tablet </a:t>
            </a:r>
            <a:r>
              <a:rPr lang="it-IT" sz="1300" dirty="0" smtClean="0">
                <a:cs typeface="Arial" panose="020B0604020202020204" pitchFamily="34" charset="0"/>
              </a:rPr>
              <a:t>e Smartphone fruiti </a:t>
            </a:r>
            <a:r>
              <a:rPr lang="it-IT" sz="1300" dirty="0">
                <a:cs typeface="Arial" panose="020B0604020202020204" pitchFamily="34" charset="0"/>
              </a:rPr>
              <a:t>tramite </a:t>
            </a:r>
            <a:r>
              <a:rPr lang="it-IT" sz="1300" dirty="0" err="1" smtClean="0">
                <a:cs typeface="Arial" panose="020B0604020202020204" pitchFamily="34" charset="0"/>
              </a:rPr>
              <a:t>Browsing</a:t>
            </a:r>
            <a:r>
              <a:rPr lang="it-IT" sz="1300" dirty="0" smtClean="0">
                <a:cs typeface="Arial" panose="020B0604020202020204" pitchFamily="34" charset="0"/>
              </a:rPr>
              <a:t>.</a:t>
            </a:r>
            <a:endParaRPr lang="it-IT" sz="1300" dirty="0"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880903441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7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8" dur="10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9" dur="10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2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4" dur="10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55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7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9" grpId="0" animBg="1"/>
      <p:bldP spid="11" grpId="0" animBg="1"/>
      <p:bldP spid="10" grpId="0" animBg="1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1737276" y="155354"/>
            <a:ext cx="8717449" cy="438427"/>
          </a:xfrm>
        </p:spPr>
        <p:txBody>
          <a:bodyPr/>
          <a:lstStyle/>
          <a:p>
            <a:r>
              <a:rPr lang="it-IT" altLang="it-IT" sz="1400" i="1" dirty="0" smtClean="0"/>
              <a:t>INVESTIMENTI PUBBLICITARI VIDEO </a:t>
            </a:r>
            <a:r>
              <a:rPr lang="it-IT" altLang="it-IT" sz="1400" i="1" dirty="0"/>
              <a:t>per mese </a:t>
            </a:r>
            <a:r>
              <a:rPr lang="it-IT" altLang="it-IT" sz="1400" i="1" dirty="0" smtClean="0"/>
              <a:t>e progressivo AD AGOSTO 2018 </a:t>
            </a:r>
            <a:r>
              <a:rPr lang="it-IT" altLang="it-IT" sz="1400" i="1" dirty="0"/>
              <a:t>in valore assoluto e percentuale suddiviso per le </a:t>
            </a:r>
            <a:r>
              <a:rPr lang="it-IT" altLang="it-IT" sz="1400" i="1" dirty="0" smtClean="0"/>
              <a:t>TRE tipologie video</a:t>
            </a:r>
            <a:endParaRPr lang="it-IT" altLang="it-IT" sz="1400" i="1" dirty="0"/>
          </a:p>
        </p:txBody>
      </p:sp>
      <p:graphicFrame>
        <p:nvGraphicFramePr>
          <p:cNvPr id="5" name="Group 41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861902225"/>
              </p:ext>
            </p:extLst>
          </p:nvPr>
        </p:nvGraphicFramePr>
        <p:xfrm>
          <a:off x="657899" y="857756"/>
          <a:ext cx="10876202" cy="5514024"/>
        </p:xfrm>
        <a:graphic>
          <a:graphicData uri="http://schemas.openxmlformats.org/drawingml/2006/table">
            <a:tbl>
              <a:tblPr>
                <a:gradFill rotWithShape="1">
                  <a:gsLst>
                    <a:gs pos="0">
                      <a:srgbClr val="000000">
                        <a:tint val="50000"/>
                        <a:satMod val="300000"/>
                      </a:srgbClr>
                    </a:gs>
                    <a:gs pos="35000">
                      <a:srgbClr val="000000">
                        <a:tint val="37000"/>
                        <a:satMod val="300000"/>
                      </a:srgbClr>
                    </a:gs>
                    <a:gs pos="100000">
                      <a:srgbClr val="000000">
                        <a:tint val="15000"/>
                        <a:satMod val="350000"/>
                      </a:srgbClr>
                    </a:gs>
                  </a:gsLst>
                  <a:lin ang="16200000" scaled="1"/>
                </a:gradFill>
                <a:effectLst>
                  <a:outerShdw blurRad="40000" dist="20000" dir="5400000" rotWithShape="0">
                    <a:srgbClr val="000000">
                      <a:alpha val="38000"/>
                    </a:srgbClr>
                  </a:outerShdw>
                </a:effectLst>
              </a:tblPr>
              <a:tblGrid>
                <a:gridCol w="1436438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85663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  <a:gridCol w="141936">
                  <a:extLst>
                    <a:ext uri="{9D8B030D-6E8A-4147-A177-3AD203B41FA5}">
                      <a16:colId xmlns:a16="http://schemas.microsoft.com/office/drawing/2014/main" xmlns="" val="20009"/>
                    </a:ext>
                  </a:extLst>
                </a:gridCol>
                <a:gridCol w="825102">
                  <a:extLst>
                    <a:ext uri="{9D8B030D-6E8A-4147-A177-3AD203B41FA5}">
                      <a16:colId xmlns:a16="http://schemas.microsoft.com/office/drawing/2014/main" xmlns="" val="20010"/>
                    </a:ext>
                  </a:extLst>
                </a:gridCol>
                <a:gridCol w="809823">
                  <a:extLst>
                    <a:ext uri="{9D8B030D-6E8A-4147-A177-3AD203B41FA5}">
                      <a16:colId xmlns:a16="http://schemas.microsoft.com/office/drawing/2014/main" xmlns="" val="20011"/>
                    </a:ext>
                  </a:extLst>
                </a:gridCol>
                <a:gridCol w="809823">
                  <a:extLst>
                    <a:ext uri="{9D8B030D-6E8A-4147-A177-3AD203B41FA5}">
                      <a16:colId xmlns:a16="http://schemas.microsoft.com/office/drawing/2014/main" xmlns="" val="20012"/>
                    </a:ext>
                  </a:extLst>
                </a:gridCol>
              </a:tblGrid>
              <a:tr h="247209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300" b="0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</a:endParaRPr>
                    </a:p>
                  </a:txBody>
                  <a:tcPr marL="45108" marR="45108" marT="45109" marB="45109" anchor="ctr" horzOverflow="overflow">
                    <a:lnL w="28575" cap="flat" cmpd="sng" algn="ctr">
                      <a:solidFill>
                        <a:schemeClr val="bg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FFFFFF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0" i="0" u="none" strike="noStrike" dirty="0">
                        <a:solidFill>
                          <a:schemeClr val="tx1"/>
                        </a:solidFill>
                        <a:latin typeface="Verdana"/>
                      </a:endParaRPr>
                    </a:p>
                  </a:txBody>
                  <a:tcPr marL="9399" marR="9399" marT="9399" marB="0" anchor="ctr">
                    <a:lnL w="381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 gridSpan="3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 sul Totale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817050">
                <a:tc row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Mese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108" marR="45108" marT="45109" marB="45109" anchor="ctr" horzOverflow="overflow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/>
                    <a:p>
                      <a:pPr algn="ctr" fontAlgn="ctr"/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 gridSpan="2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Totale</a:t>
                      </a:r>
                    </a:p>
                    <a:p>
                      <a:pPr algn="ctr" rtl="0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Video</a:t>
                      </a:r>
                      <a:r>
                        <a:rPr lang="it-IT" sz="1300" b="1" u="none" strike="noStrike" baseline="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 ADV  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 hMerge="1">
                  <a:txBody>
                    <a:bodyPr/>
                    <a:lstStyle/>
                    <a:p>
                      <a:pPr algn="ctr" rtl="0" fontAlgn="ctr"/>
                      <a:endParaRPr lang="it-IT" sz="1200" b="1" i="0" u="none" strike="noStrike" dirty="0">
                        <a:solidFill>
                          <a:srgbClr val="000000"/>
                        </a:solidFill>
                        <a:latin typeface="Verdana"/>
                      </a:endParaRPr>
                    </a:p>
                  </a:txBody>
                  <a:tcPr marL="9526" marR="9526" marT="9526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Pre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</a:t>
                      </a: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-Post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Roll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i="0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Banner</a:t>
                      </a:r>
                    </a:p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indent="0" algn="ctr" defTabSz="914400" rtl="0" eaLnBrk="1" fontAlgn="ctr" latinLnBrk="0" hangingPunct="1">
                        <a:lnSpc>
                          <a:spcPct val="100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  <a:buClrTx/>
                        <a:buSzTx/>
                        <a:buFontTx/>
                        <a:buNone/>
                        <a:tabLst/>
                        <a:defRPr/>
                      </a:pPr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Video Out </a:t>
                      </a:r>
                      <a:r>
                        <a:rPr lang="it-IT" sz="1300" b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Stream</a:t>
                      </a:r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211446">
                <a:tc vMerge="1">
                  <a:txBody>
                    <a:bodyPr/>
                    <a:lstStyle/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endParaRPr kumimoji="0" lang="it-IT" sz="1200" b="0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tx1"/>
                        </a:solidFill>
                        <a:effectLst/>
                        <a:latin typeface="Verdana" pitchFamily="34" charset="0"/>
                        <a:ea typeface="+mn-ea"/>
                        <a:cs typeface="+mn-cs"/>
                      </a:endParaRPr>
                    </a:p>
                  </a:txBody>
                  <a:tcPr marL="91441" marR="91441" marT="45721" marB="45721" anchor="ctr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noFill/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r>
                        <a:rPr lang="it-IT" sz="1300" b="1" i="1" u="none" strike="noStrike" dirty="0" err="1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Diff</a:t>
                      </a:r>
                      <a:r>
                        <a:rPr lang="it-IT" sz="1300" b="1" i="1" u="none" strike="noStrike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%</a:t>
                      </a:r>
                      <a:endParaRPr lang="it-IT" sz="1300" b="1" i="1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fontAlgn="ctr"/>
                      <a:endParaRPr lang="it-IT" sz="1300" b="1" i="0" u="none" strike="noStrike" dirty="0">
                        <a:solidFill>
                          <a:schemeClr val="bg1"/>
                        </a:solidFill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7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3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ea typeface="+mn-ea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3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2018</a:t>
                      </a:r>
                      <a:endParaRPr lang="it-IT" sz="1300" b="1" i="0" u="none" strike="noStrike" kern="1200" dirty="0"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9399" marR="9399" marT="9399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31419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Gennaio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4.516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253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5.752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31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Febbraio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6.700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1.766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460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78,4%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8.926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Marzo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7.298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1.893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158,8%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9.896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Aprile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6.308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601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135,2%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8.594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19,6%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Maggio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7.211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1.601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-26,0%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815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9.627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Giugno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7.354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16,9%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985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-51,8%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906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9.246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Luglio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5.531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23,3%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963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-20,6%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784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141,0%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7.277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13,2%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kern="1200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Agosto</a:t>
                      </a:r>
                      <a:endParaRPr kumimoji="0" lang="it-IT" sz="1400" b="1" i="0" u="none" strike="noStrike" kern="1200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ea typeface="+mn-ea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2.298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599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-30,4%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344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165,8%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3.241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rgbClr val="808080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70,9%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18,5%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Settembre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310533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Ottobre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290092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Novembre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311457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Dicembre</a:t>
                      </a:r>
                      <a:endParaRPr kumimoji="0" lang="it-IT" sz="1400" b="1" i="0" u="none" strike="noStrike" cap="none" normalizeH="0" baseline="0" dirty="0" smtClean="0">
                        <a:ln>
                          <a:noFill/>
                        </a:ln>
                        <a:solidFill>
                          <a:schemeClr val="bg1"/>
                        </a:solidFill>
                        <a:effectLst/>
                        <a:latin typeface="Arial" panose="020B0604020202020204" pitchFamily="34" charset="0"/>
                        <a:cs typeface="Arial" panose="020B0604020202020204" pitchFamily="34" charset="0"/>
                      </a:endParaRP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 smtClean="0">
                          <a:solidFill>
                            <a:srgbClr val="000000"/>
                          </a:solidFill>
                          <a:effectLst/>
                          <a:latin typeface="Arial" panose="020B0604020202020204" pitchFamily="34" charset="0"/>
                        </a:rPr>
                        <a:t>- </a:t>
                      </a:r>
                      <a:endParaRPr lang="it-IT" sz="1300" b="0" i="0" u="none" strike="noStrike" dirty="0">
                        <a:solidFill>
                          <a:srgbClr val="000000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1" u="none" strike="noStrike" dirty="0" smtClean="0">
                          <a:solidFill>
                            <a:schemeClr val="tx1">
                              <a:lumMod val="75000"/>
                              <a:lumOff val="25000"/>
                            </a:schemeClr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300" b="0" i="1" u="none" strike="noStrike" dirty="0">
                        <a:solidFill>
                          <a:schemeClr val="tx1">
                            <a:lumMod val="75000"/>
                            <a:lumOff val="25000"/>
                          </a:schemeClr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464580"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marR="0" lvl="0" indent="0" algn="l" defTabSz="914400" rtl="0" eaLnBrk="1" fontAlgn="base" latinLnBrk="0" hangingPunct="1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>
                          <a:schemeClr val="tx2"/>
                        </a:buClr>
                        <a:buSzTx/>
                        <a:buFontTx/>
                        <a:buNone/>
                        <a:tabLst/>
                      </a:pP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Tot. </a:t>
                      </a:r>
                      <a:r>
                        <a:rPr kumimoji="0" lang="it-IT" sz="1400" b="1" i="0" u="none" strike="noStrike" cap="none" normalizeH="0" baseline="0" dirty="0" err="1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Prog</a:t>
                      </a:r>
                      <a:r>
                        <a:rPr kumimoji="0" lang="it-IT" sz="1400" b="1" i="0" u="none" strike="noStrike" cap="none" normalizeH="0" baseline="0" dirty="0" smtClean="0">
                          <a:ln>
                            <a:noFill/>
                          </a:ln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.</a:t>
                      </a:r>
                    </a:p>
                  </a:txBody>
                  <a:tcPr marL="45726" marR="45726" marT="45707" marB="45707" anchor="ctr" horzOverflow="overflow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47.216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6,2%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10.476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-21,5%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4.868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143,7%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62.560 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1" i="1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 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16,7%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300" b="0" i="0" u="none" strike="noStrike" dirty="0">
                          <a:solidFill>
                            <a:schemeClr val="bg1"/>
                          </a:solidFill>
                          <a:effectLst/>
                          <a:latin typeface="Arial" panose="020B0604020202020204" pitchFamily="34" charset="0"/>
                        </a:rPr>
                        <a:t>7,8%</a:t>
                      </a:r>
                    </a:p>
                  </a:txBody>
                  <a:tcPr marL="0" marR="0" marT="0" marB="0" anchor="ctr">
                    <a:lnL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9525" cap="flat" cmpd="sng" algn="ctr">
                      <a:solidFill>
                        <a:srgbClr val="000000">
                          <a:shade val="95000"/>
                          <a:satMod val="105000"/>
                        </a:srgbClr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76B8A">
                        <a:alpha val="69804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</a:tbl>
          </a:graphicData>
        </a:graphic>
      </p:graphicFrame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8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207219005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4" name="Sottotitolo 3"/>
          <p:cNvSpPr>
            <a:spLocks noGrp="1"/>
          </p:cNvSpPr>
          <p:nvPr>
            <p:ph type="subTitle" idx="10"/>
          </p:nvPr>
        </p:nvSpPr>
        <p:spPr>
          <a:xfrm>
            <a:off x="2101936" y="172607"/>
            <a:ext cx="7968163" cy="438427"/>
          </a:xfrm>
        </p:spPr>
        <p:txBody>
          <a:bodyPr/>
          <a:lstStyle/>
          <a:p>
            <a:r>
              <a:rPr lang="it-IT" sz="1400" i="1" smtClean="0"/>
              <a:t>Trend STORICO DEL FATTURATO VIDEO  suddiviso per tipologia</a:t>
            </a:r>
            <a:endParaRPr lang="it-IT" sz="1400" i="1" dirty="0">
              <a:solidFill>
                <a:srgbClr val="FF0000"/>
              </a:solidFill>
            </a:endParaRPr>
          </a:p>
        </p:txBody>
      </p:sp>
      <p:sp>
        <p:nvSpPr>
          <p:cNvPr id="5" name="CasellaDiTesto 4"/>
          <p:cNvSpPr txBox="1"/>
          <p:nvPr/>
        </p:nvSpPr>
        <p:spPr>
          <a:xfrm>
            <a:off x="349624" y="6086344"/>
            <a:ext cx="10744200" cy="677108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N.B. i valori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% fino al 2016 sono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stati calcolati a partire dai dati presenti nei report consolidati dei singoli anni.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Ricordiamo </a:t>
            </a:r>
            <a:r>
              <a:rPr lang="it-IT" sz="10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che il perimetro </a:t>
            </a:r>
            <a: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  <a:t>delle Aziende Dichiaranti non è omogeneo per gli anni analizzati.</a:t>
            </a:r>
            <a:br>
              <a:rPr lang="it-IT" sz="10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Black" panose="020B0A04020102020204" pitchFamily="34" charset="0"/>
              </a:rPr>
            </a:br>
            <a:endParaRPr lang="it-IT" sz="700" i="1" dirty="0" smtClean="0">
              <a:solidFill>
                <a:schemeClr val="tx1">
                  <a:lumMod val="75000"/>
                  <a:lumOff val="25000"/>
                </a:schemeClr>
              </a:solidFill>
              <a:latin typeface="Arial Black" panose="020B0A04020102020204" pitchFamily="34" charset="0"/>
            </a:endParaRPr>
          </a:p>
          <a:p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</a:t>
            </a:r>
            <a:r>
              <a:rPr lang="it-IT" sz="100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dati </a:t>
            </a:r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sono consultabili alla Tavola </a:t>
            </a:r>
            <a:r>
              <a:rPr lang="it-IT" sz="100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VIII </a:t>
            </a:r>
            <a:r>
              <a:rPr lang="it-IT" sz="100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del report</a:t>
            </a:r>
          </a:p>
        </p:txBody>
      </p:sp>
      <p:sp>
        <p:nvSpPr>
          <p:cNvPr id="13" name="Segnaposto numero diapositiva 12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9</a:t>
            </a:fld>
            <a:endParaRPr lang="en-US" sz="1000" dirty="0"/>
          </a:p>
        </p:txBody>
      </p:sp>
      <p:sp>
        <p:nvSpPr>
          <p:cNvPr id="20" name="Rettangolo 19"/>
          <p:cNvSpPr/>
          <p:nvPr/>
        </p:nvSpPr>
        <p:spPr>
          <a:xfrm>
            <a:off x="2156346" y="520859"/>
            <a:ext cx="7995789" cy="3231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ctr"/>
            <a:r>
              <a:rPr lang="it-IT" sz="1500" i="1" dirty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Peso % degli investimenti </a:t>
            </a:r>
            <a:r>
              <a:rPr lang="it-IT" sz="1500" i="1" dirty="0" smtClean="0">
                <a:solidFill>
                  <a:schemeClr val="tx1">
                    <a:lumMod val="75000"/>
                    <a:lumOff val="25000"/>
                  </a:schemeClr>
                </a:solidFill>
                <a:latin typeface="Arial  "/>
              </a:rPr>
              <a:t>pubblicitari di ciascuna tipologia video</a:t>
            </a:r>
            <a:endParaRPr lang="it-IT" sz="1500" i="1" dirty="0">
              <a:solidFill>
                <a:schemeClr val="tx1">
                  <a:lumMod val="75000"/>
                  <a:lumOff val="25000"/>
                </a:schemeClr>
              </a:solidFill>
              <a:latin typeface="Arial  "/>
            </a:endParaRPr>
          </a:p>
        </p:txBody>
      </p:sp>
      <p:graphicFrame>
        <p:nvGraphicFramePr>
          <p:cNvPr id="16" name="Grafico 15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3800754579"/>
              </p:ext>
            </p:extLst>
          </p:nvPr>
        </p:nvGraphicFramePr>
        <p:xfrm>
          <a:off x="703635" y="1454055"/>
          <a:ext cx="5629930" cy="438093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  <p:grpSp>
        <p:nvGrpSpPr>
          <p:cNvPr id="6" name="Gruppo 5"/>
          <p:cNvGrpSpPr/>
          <p:nvPr/>
        </p:nvGrpSpPr>
        <p:grpSpPr>
          <a:xfrm>
            <a:off x="6333566" y="980426"/>
            <a:ext cx="5127812" cy="4881743"/>
            <a:chOff x="6333566" y="980426"/>
            <a:chExt cx="5127812" cy="4881743"/>
          </a:xfrm>
        </p:grpSpPr>
        <p:sp>
          <p:nvSpPr>
            <p:cNvPr id="18" name="Rettangolo 17"/>
            <p:cNvSpPr/>
            <p:nvPr/>
          </p:nvSpPr>
          <p:spPr>
            <a:xfrm>
              <a:off x="6535271" y="980426"/>
              <a:ext cx="4926106" cy="4881743"/>
            </a:xfrm>
            <a:prstGeom prst="rect">
              <a:avLst/>
            </a:prstGeom>
            <a:noFill/>
            <a:ln w="12700">
              <a:solidFill>
                <a:schemeClr val="bg1">
                  <a:lumMod val="75000"/>
                </a:schemeClr>
              </a:solidFill>
            </a:ln>
            <a:effectLst/>
          </p:spPr>
          <p:style>
            <a:lnRef idx="1">
              <a:schemeClr val="accent1"/>
            </a:lnRef>
            <a:fillRef idx="3">
              <a:schemeClr val="accent1"/>
            </a:fillRef>
            <a:effectRef idx="2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it-IT"/>
            </a:p>
          </p:txBody>
        </p:sp>
        <p:graphicFrame>
          <p:nvGraphicFramePr>
            <p:cNvPr id="11" name="Grafico 10"/>
            <p:cNvGraphicFramePr>
              <a:graphicFrameLocks/>
            </p:cNvGraphicFramePr>
            <p:nvPr>
              <p:extLst>
                <p:ext uri="{D42A27DB-BD31-4B8C-83A1-F6EECF244321}">
                  <p14:modId xmlns:p14="http://schemas.microsoft.com/office/powerpoint/2010/main" val="2297997852"/>
                </p:ext>
              </p:extLst>
            </p:nvPr>
          </p:nvGraphicFramePr>
          <p:xfrm>
            <a:off x="6333566" y="1454055"/>
            <a:ext cx="5127812" cy="4274392"/>
          </p:xfrm>
          <a:graphic>
            <a:graphicData uri="http://schemas.openxmlformats.org/drawingml/2006/chart">
              <c:chart xmlns:c="http://schemas.openxmlformats.org/drawingml/2006/chart" xmlns:r="http://schemas.openxmlformats.org/officeDocument/2006/relationships" r:id="rId4"/>
            </a:graphicData>
          </a:graphic>
        </p:graphicFrame>
      </p:grpSp>
    </p:spTree>
    <p:extLst>
      <p:ext uri="{BB962C8B-B14F-4D97-AF65-F5344CB8AC3E}">
        <p14:creationId xmlns:p14="http://schemas.microsoft.com/office/powerpoint/2010/main" val="21525866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5" dur="500"/>
                                        <p:tgtEl>
                                          <p:spTgt spid="5">
                                            <p:txEl>
                                              <p:pRg st="1" end="1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8" dur="500"/>
                                        <p:tgtEl>
                                          <p:spTgt spid="2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25" dur="10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55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28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9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30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 build="p"/>
      <p:bldP spid="5" grpId="0" build="p"/>
      <p:bldP spid="20" grpId="0" build="p"/>
      <p:bldGraphic spid="16" grpId="0">
        <p:bldAsOne/>
      </p:bldGraphic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0" y="131274"/>
            <a:ext cx="12192000" cy="350821"/>
          </a:xfrm>
        </p:spPr>
        <p:txBody>
          <a:bodyPr/>
          <a:lstStyle/>
          <a:p>
            <a:r>
              <a:rPr lang="it-IT" sz="1400" i="1" dirty="0" smtClean="0"/>
              <a:t>PESO % SUL TOTALE DEGLI INVESTIMENTI NETTI nel mese di AGOSTO 2018 PER SETTORE MERCEOLOGICO </a:t>
            </a:r>
            <a:endParaRPr lang="it-IT" sz="1400" i="1" dirty="0"/>
          </a:p>
        </p:txBody>
      </p:sp>
      <p:sp>
        <p:nvSpPr>
          <p:cNvPr id="6" name="Segnaposto numero diapositiva 5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10</a:t>
            </a:fld>
            <a:endParaRPr lang="en-US" sz="1000" dirty="0"/>
          </a:p>
        </p:txBody>
      </p:sp>
      <p:sp>
        <p:nvSpPr>
          <p:cNvPr id="2" name="CasellaDiTesto 1"/>
          <p:cNvSpPr txBox="1"/>
          <p:nvPr/>
        </p:nvSpPr>
        <p:spPr>
          <a:xfrm>
            <a:off x="457200" y="6245170"/>
            <a:ext cx="71773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consultabili alla Tavola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IX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del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report</a:t>
            </a:r>
            <a:endParaRPr lang="it-IT" sz="1050" b="1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2937587300"/>
              </p:ext>
            </p:extLst>
          </p:nvPr>
        </p:nvGraphicFramePr>
        <p:xfrm>
          <a:off x="664803" y="762000"/>
          <a:ext cx="10862394" cy="5483170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184204004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2" grpId="0"/>
      <p:bldGraphic spid="10" grpId="0">
        <p:bldAsOne/>
      </p:bldGraphic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Sottotitolo 3"/>
          <p:cNvSpPr>
            <a:spLocks noGrp="1"/>
          </p:cNvSpPr>
          <p:nvPr>
            <p:ph type="subTitle" idx="10"/>
          </p:nvPr>
        </p:nvSpPr>
        <p:spPr>
          <a:xfrm>
            <a:off x="355227" y="82142"/>
            <a:ext cx="11481547" cy="438427"/>
          </a:xfrm>
        </p:spPr>
        <p:txBody>
          <a:bodyPr/>
          <a:lstStyle/>
          <a:p>
            <a:r>
              <a:rPr lang="it-IT" sz="1400" i="1" dirty="0" smtClean="0"/>
              <a:t>PESO % SUL TOTALE DEGLI INVESTIMENTI NETTI progressivi AD AGOSTO 2018 PER SETTORE MERCEOLOGICO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11</a:t>
            </a:fld>
            <a:endParaRPr lang="en-US" sz="1000" dirty="0"/>
          </a:p>
        </p:txBody>
      </p:sp>
      <p:sp>
        <p:nvSpPr>
          <p:cNvPr id="9" name="CasellaDiTesto 8"/>
          <p:cNvSpPr txBox="1"/>
          <p:nvPr/>
        </p:nvSpPr>
        <p:spPr>
          <a:xfrm>
            <a:off x="457200" y="6193920"/>
            <a:ext cx="7177314" cy="2616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 dati sono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consultabili alla Tavola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IX </a:t>
            </a:r>
            <a:r>
              <a:rPr lang="it-IT" sz="1050" b="1" i="1" dirty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del </a:t>
            </a:r>
            <a:r>
              <a:rPr lang="it-IT" sz="1050" b="1" i="1" dirty="0" smtClean="0">
                <a:solidFill>
                  <a:schemeClr val="bg1">
                    <a:lumMod val="50000"/>
                  </a:schemeClr>
                </a:solidFill>
                <a:latin typeface="Arial Black" panose="020B0A04020102020204" pitchFamily="34" charset="0"/>
              </a:rPr>
              <a:t>report</a:t>
            </a:r>
            <a:endParaRPr lang="it-IT" sz="1050" b="1" i="1" dirty="0">
              <a:solidFill>
                <a:schemeClr val="bg1">
                  <a:lumMod val="50000"/>
                </a:schemeClr>
              </a:solidFill>
              <a:latin typeface="Arial Black" panose="020B0A04020102020204" pitchFamily="34" charset="0"/>
            </a:endParaRPr>
          </a:p>
        </p:txBody>
      </p:sp>
      <p:graphicFrame>
        <p:nvGraphicFramePr>
          <p:cNvPr id="10" name="Grafico 9"/>
          <p:cNvGraphicFramePr>
            <a:graphicFrameLocks/>
          </p:cNvGraphicFramePr>
          <p:nvPr>
            <p:extLst>
              <p:ext uri="{D42A27DB-BD31-4B8C-83A1-F6EECF244321}">
                <p14:modId xmlns:p14="http://schemas.microsoft.com/office/powerpoint/2010/main" val="802844160"/>
              </p:ext>
            </p:extLst>
          </p:nvPr>
        </p:nvGraphicFramePr>
        <p:xfrm>
          <a:off x="624114" y="771646"/>
          <a:ext cx="10943772" cy="5405192"/>
        </p:xfrm>
        <a:graphic>
          <a:graphicData uri="http://schemas.openxmlformats.org/drawingml/2006/chart">
            <c:chart xmlns:c="http://schemas.openxmlformats.org/drawingml/2006/chart" xmlns:r="http://schemas.openxmlformats.org/officeDocument/2006/relationships" r:id="rId3"/>
          </a:graphicData>
        </a:graphic>
      </p:graphicFrame>
    </p:spTree>
    <p:extLst>
      <p:ext uri="{BB962C8B-B14F-4D97-AF65-F5344CB8AC3E}">
        <p14:creationId xmlns:p14="http://schemas.microsoft.com/office/powerpoint/2010/main" val="374703870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8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 build="p"/>
      <p:bldP spid="9" grpId="0"/>
      <p:bldGraphic spid="10" grpId="0">
        <p:bldAsOne/>
      </p:bldGraphic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2686658719"/>
              </p:ext>
            </p:extLst>
          </p:nvPr>
        </p:nvGraphicFramePr>
        <p:xfrm>
          <a:off x="1404038" y="255036"/>
          <a:ext cx="9383924" cy="6373028"/>
        </p:xfrm>
        <a:graphic>
          <a:graphicData uri="http://schemas.openxmlformats.org/drawingml/2006/table">
            <a:tbl>
              <a:tblPr/>
              <a:tblGrid>
                <a:gridCol w="14940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40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913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913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956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9742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145524">
                <a:tc gridSpan="2">
                  <a:txBody>
                    <a:bodyPr/>
                    <a:lstStyle/>
                    <a:p>
                      <a:pPr algn="l" rtl="0" fontAlgn="ctr"/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28648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r>
                        <a:rPr lang="it-IT" sz="1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0,</a:t>
                      </a:r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0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PER </a:t>
                      </a:r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MESE 2018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2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-6,7%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19,7%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-12,1%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4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0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PER MESE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INVESTIMENTI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58,1%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57,3%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59,8%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17,6%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0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</a:tbl>
          </a:graphicData>
        </a:graphic>
      </p:graphicFrame>
      <p:sp>
        <p:nvSpPr>
          <p:cNvPr id="10" name="Sottotitolo 3"/>
          <p:cNvSpPr txBox="1">
            <a:spLocks/>
          </p:cNvSpPr>
          <p:nvPr/>
        </p:nvSpPr>
        <p:spPr>
          <a:xfrm>
            <a:off x="428064" y="-79222"/>
            <a:ext cx="11481547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MENSILE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12</a:t>
            </a:fld>
            <a:endParaRPr lang="en-US" sz="1000" dirty="0"/>
          </a:p>
        </p:txBody>
      </p:sp>
      <p:sp>
        <p:nvSpPr>
          <p:cNvPr id="6" name="CasellaDiTesto 5"/>
          <p:cNvSpPr txBox="1"/>
          <p:nvPr/>
        </p:nvSpPr>
        <p:spPr>
          <a:xfrm>
            <a:off x="1056640" y="6692472"/>
            <a:ext cx="100101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esclusa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"</a:t>
            </a:r>
            <a:endParaRPr lang="it-IT" sz="1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74093518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4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build="p"/>
      <p:bldP spid="6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8" name="Tabella 7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360416159"/>
              </p:ext>
            </p:extLst>
          </p:nvPr>
        </p:nvGraphicFramePr>
        <p:xfrm>
          <a:off x="1404038" y="268483"/>
          <a:ext cx="9383924" cy="6373028"/>
        </p:xfrm>
        <a:graphic>
          <a:graphicData uri="http://schemas.openxmlformats.org/drawingml/2006/table">
            <a:tbl>
              <a:tblPr/>
              <a:tblGrid>
                <a:gridCol w="1494007">
                  <a:extLst>
                    <a:ext uri="{9D8B030D-6E8A-4147-A177-3AD203B41FA5}">
                      <a16:colId xmlns:a16="http://schemas.microsoft.com/office/drawing/2014/main" xmlns="" val="20000"/>
                    </a:ext>
                  </a:extLst>
                </a:gridCol>
                <a:gridCol w="1014079">
                  <a:extLst>
                    <a:ext uri="{9D8B030D-6E8A-4147-A177-3AD203B41FA5}">
                      <a16:colId xmlns:a16="http://schemas.microsoft.com/office/drawing/2014/main" xmlns="" val="20001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2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3"/>
                    </a:ext>
                  </a:extLst>
                </a:gridCol>
                <a:gridCol w="1191313">
                  <a:extLst>
                    <a:ext uri="{9D8B030D-6E8A-4147-A177-3AD203B41FA5}">
                      <a16:colId xmlns:a16="http://schemas.microsoft.com/office/drawing/2014/main" xmlns="" val="20004"/>
                    </a:ext>
                  </a:extLst>
                </a:gridCol>
                <a:gridCol w="1092075">
                  <a:extLst>
                    <a:ext uri="{9D8B030D-6E8A-4147-A177-3AD203B41FA5}">
                      <a16:colId xmlns:a16="http://schemas.microsoft.com/office/drawing/2014/main" xmlns="" val="20005"/>
                    </a:ext>
                  </a:extLst>
                </a:gridCol>
                <a:gridCol w="1191313">
                  <a:extLst>
                    <a:ext uri="{9D8B030D-6E8A-4147-A177-3AD203B41FA5}">
                      <a16:colId xmlns:a16="http://schemas.microsoft.com/office/drawing/2014/main" xmlns="" val="20006"/>
                    </a:ext>
                  </a:extLst>
                </a:gridCol>
                <a:gridCol w="119562">
                  <a:extLst>
                    <a:ext uri="{9D8B030D-6E8A-4147-A177-3AD203B41FA5}">
                      <a16:colId xmlns:a16="http://schemas.microsoft.com/office/drawing/2014/main" xmlns="" val="20007"/>
                    </a:ext>
                  </a:extLst>
                </a:gridCol>
                <a:gridCol w="1097425">
                  <a:extLst>
                    <a:ext uri="{9D8B030D-6E8A-4147-A177-3AD203B41FA5}">
                      <a16:colId xmlns:a16="http://schemas.microsoft.com/office/drawing/2014/main" xmlns="" val="20008"/>
                    </a:ext>
                  </a:extLst>
                </a:gridCol>
              </a:tblGrid>
              <a:tr h="220570">
                <a:tc gridSpan="2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A: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&gt;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B:</a:t>
                      </a:r>
                      <a:b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30.000 </a:t>
                      </a:r>
                      <a:r>
                        <a:rPr lang="it-IT" sz="1000" b="1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</a:t>
                      </a:r>
                      <a:endParaRPr lang="it-IT" sz="1000" b="1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C: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16.000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D:</a:t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10.000 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- 7.000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>
                        <a:alpha val="69804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GRUPPO </a:t>
                      </a: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E:</a:t>
                      </a:r>
                      <a: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/>
                      </a:r>
                      <a:br>
                        <a:rPr lang="it-IT" sz="1000" b="1" i="0" u="none" strike="noStrike" kern="1200" dirty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</a:br>
                      <a:r>
                        <a:rPr lang="it-IT" sz="1000" b="1" i="0" u="none" strike="noStrike" kern="120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&lt;</a:t>
                      </a:r>
                      <a:r>
                        <a:rPr lang="it-IT" sz="1000" b="1" i="0" u="none" strike="noStrike" kern="1200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 7.000</a:t>
                      </a:r>
                      <a:endParaRPr lang="it-IT" sz="10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1" i="0" u="none" strike="noStrike" kern="1200" dirty="0">
                        <a:solidFill>
                          <a:schemeClr val="bg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rtl="0" fontAlgn="ctr"/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Valore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% per Mese</a:t>
                      </a:r>
                      <a:r>
                        <a:rPr lang="it-IT" sz="1000" b="1" u="none" strike="noStrike" baseline="0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 </a:t>
                      </a:r>
                      <a:r>
                        <a:rPr lang="it-IT" sz="100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0"/>
                  </a:ext>
                </a:extLst>
              </a:tr>
              <a:tr h="168989">
                <a:tc gridSpan="2">
                  <a:txBody>
                    <a:bodyPr/>
                    <a:lstStyle/>
                    <a:p>
                      <a:pPr algn="l" rtl="0" fontAlgn="ctr"/>
                      <a:r>
                        <a:rPr lang="it-IT" sz="1050" b="1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N° Aziende Dichiaranti</a:t>
                      </a:r>
                      <a:endParaRPr lang="it-IT" sz="105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5A6F9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4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0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5</a:t>
                      </a:r>
                      <a:endParaRPr lang="it-IT" sz="14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tc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endParaRPr lang="it-IT" sz="100" b="0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marL="0" algn="ctr" defTabSz="914400" rtl="0" eaLnBrk="1" fontAlgn="ctr" latinLnBrk="0" hangingPunct="1"/>
                      <a:r>
                        <a:rPr lang="it-IT" sz="1400" b="1" i="0" u="none" strike="noStrike" kern="1200" dirty="0" smtClean="0">
                          <a:solidFill>
                            <a:schemeClr val="tx1"/>
                          </a:solidFill>
                          <a:effectLst/>
                          <a:latin typeface="+mj-lt"/>
                          <a:ea typeface="+mn-ea"/>
                          <a:cs typeface="+mn-cs"/>
                        </a:rPr>
                        <a:t>23</a:t>
                      </a:r>
                      <a:endParaRPr lang="it-IT" sz="1400" b="1" i="0" u="none" strike="noStrike" kern="1200" dirty="0">
                        <a:solidFill>
                          <a:schemeClr val="tx1"/>
                        </a:solidFill>
                        <a:effectLst/>
                        <a:latin typeface="+mj-lt"/>
                        <a:ea typeface="+mn-ea"/>
                        <a:cs typeface="+mn-cs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FFFF">
                        <a:tint val="20000"/>
                      </a:srgbClr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1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1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2"/>
                  </a:ext>
                </a:extLst>
              </a:tr>
              <a:tr h="123011">
                <a:tc rowSpan="12">
                  <a:txBody>
                    <a:bodyPr/>
                    <a:lstStyle/>
                    <a:p>
                      <a:pPr algn="ctr" fontAlgn="ctr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CRESCITA % DEGLI INVESTIMENTI PUBBLICITARI PROGRESSIVI</a:t>
                      </a:r>
                      <a:r>
                        <a:rPr lang="it-IT" sz="1200" b="1" u="none" strike="noStrike" kern="1200" baseline="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</a:t>
                      </a:r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2018</a:t>
                      </a:r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 SUL 2017 </a:t>
                      </a:r>
                    </a:p>
                    <a:p>
                      <a:pPr algn="ctr" fontAlgn="ctr"/>
                      <a:r>
                        <a:rPr lang="it-IT" sz="1200" b="0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DELLE AZIENDE DELLA FASCIA</a:t>
                      </a:r>
                      <a:endParaRPr lang="it-IT" sz="1200" b="0" i="0" u="none" strike="noStrike" kern="1200" dirty="0" smtClean="0">
                        <a:solidFill>
                          <a:schemeClr val="tx2"/>
                        </a:solidFill>
                        <a:effectLst/>
                        <a:latin typeface="+mn-lt"/>
                        <a:ea typeface="+mn-ea"/>
                        <a:cs typeface="+mn-cs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-11,4%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33,2%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3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26,8%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04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5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-2,8%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6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7,2%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2,3%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7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3,5%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8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-0,4%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12,4%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-9,0%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09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-10,8%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-3,1%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11,1%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-8,3%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0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1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1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2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3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4"/>
                  </a:ext>
                </a:extLst>
              </a:tr>
              <a:tr h="0">
                <a:tc gridSpan="7"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 smtClean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 hMerge="1">
                  <a:txBody>
                    <a:bodyPr/>
                    <a:lstStyle/>
                    <a:p>
                      <a:endParaRPr lang="en-US"/>
                    </a:p>
                  </a:txBody>
                  <a:tcPr/>
                </a:tc>
                <a:tc hMerge="1">
                  <a:txBody>
                    <a:bodyPr/>
                    <a:lstStyle>
                      <a:lvl1pPr marL="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1pPr>
                      <a:lvl2pPr marL="457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2pPr>
                      <a:lvl3pPr marL="914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3pPr>
                      <a:lvl4pPr marL="1371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4pPr>
                      <a:lvl5pPr marL="18288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5pPr>
                      <a:lvl6pPr marL="22860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6pPr>
                      <a:lvl7pPr marL="27432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7pPr>
                      <a:lvl8pPr marL="32004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8pPr>
                      <a:lvl9pPr marL="3657600" algn="l" defTabSz="914400" rtl="0" eaLnBrk="1" latinLnBrk="0" hangingPunct="1">
                        <a:defRPr sz="1800" kern="1200">
                          <a:solidFill>
                            <a:schemeClr val="dk1"/>
                          </a:solidFill>
                          <a:latin typeface="Verdana"/>
                        </a:defRPr>
                      </a:lvl9pPr>
                    </a:lstStyle>
                    <a:p>
                      <a:pPr algn="ctr" fontAlgn="ctr"/>
                      <a:endParaRPr lang="it-IT" sz="1200" b="0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91438" marR="9143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 hMerge="1">
                  <a:txBody>
                    <a:bodyPr/>
                    <a:lstStyle/>
                    <a:p>
                      <a:endParaRPr lang="it-IT"/>
                    </a:p>
                  </a:txBody>
                  <a:tcPr/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endParaRPr lang="it-IT" sz="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28575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5"/>
                  </a:ext>
                </a:extLst>
              </a:tr>
              <a:tr h="123011">
                <a:tc rowSpan="12">
                  <a:txBody>
                    <a:bodyPr/>
                    <a:lstStyle/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PESO DEGLI INVESTIMENTI PUBBLICITARI PROGRESSIVI DELLE AZIENDE </a:t>
                      </a:r>
                    </a:p>
                    <a:p>
                      <a:pPr marL="0" algn="ctr" defTabSz="914400" rtl="0" eaLnBrk="1" fontAlgn="ctr" latinLnBrk="0" hangingPunct="1"/>
                      <a:r>
                        <a:rPr lang="it-IT" sz="1200" b="1" u="none" strike="noStrike" kern="1200" dirty="0" smtClean="0">
                          <a:solidFill>
                            <a:schemeClr val="tx2"/>
                          </a:solidFill>
                          <a:effectLst/>
                          <a:latin typeface="+mn-lt"/>
                          <a:ea typeface="+mn-ea"/>
                          <a:cs typeface="+mn-cs"/>
                        </a:rPr>
                        <a:t>DELLA FASCIA SUL TOTALE INVESTIMENTI 2018</a:t>
                      </a: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u="none" strike="noStrike" dirty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Gennaio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6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Febbraio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55,1%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noFill/>
                  </a:tcPr>
                </a:tc>
                <a:extLst>
                  <a:ext uri="{0D108BD9-81ED-4DB2-BD59-A6C34878D82A}">
                    <a16:rowId xmlns:a16="http://schemas.microsoft.com/office/drawing/2014/main" xmlns="" val="10017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Marzo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15,8%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8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Aprile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19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Maggio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16,0%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13,7%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0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Giugno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56,6%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1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Luglio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15,7%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9,5%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2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Agosto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56,9%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15,4%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14,3%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9,2%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0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4,1%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400" b="1" i="0" u="none" strike="noStrike" dirty="0">
                          <a:solidFill>
                            <a:srgbClr val="404040"/>
                          </a:solidFill>
                          <a:effectLst/>
                          <a:latin typeface="Arial" panose="020B0604020202020204" pitchFamily="34" charset="0"/>
                        </a:rPr>
                        <a:t>100,0%</a:t>
                      </a:r>
                    </a:p>
                  </a:txBody>
                  <a:tcPr marL="0" marR="0" marT="0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FFCB25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3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Settembre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4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12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Ottobre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5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Novembre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6"/>
                  </a:ext>
                </a:extLst>
              </a:tr>
              <a:tr h="123011">
                <a:tc vMerge="1">
                  <a:txBody>
                    <a:bodyPr/>
                    <a:lstStyle/>
                    <a:p>
                      <a:pPr algn="l" rtl="0" fontAlgn="ctr"/>
                      <a:endParaRPr lang="it-IT" sz="900" b="1" i="0" u="none" strike="noStrike" dirty="0">
                        <a:solidFill>
                          <a:schemeClr val="tx2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l" rtl="0" fontAlgn="ctr"/>
                      <a:r>
                        <a:rPr lang="it-IT" sz="900" b="1" i="0" u="none" strike="noStrike" dirty="0" smtClean="0">
                          <a:solidFill>
                            <a:schemeClr val="bg1"/>
                          </a:solidFill>
                          <a:effectLst/>
                          <a:latin typeface="+mj-lt"/>
                        </a:rPr>
                        <a:t>Dicembre</a:t>
                      </a:r>
                      <a:endParaRPr lang="it-IT" sz="900" b="1" i="0" u="none" strike="noStrike" dirty="0">
                        <a:solidFill>
                          <a:schemeClr val="bg1"/>
                        </a:solidFill>
                        <a:effectLst/>
                        <a:latin typeface="+mj-lt"/>
                      </a:endParaRPr>
                    </a:p>
                  </a:txBody>
                  <a:tcPr marL="45718" marR="45718" marT="45723" marB="45723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rgbClr val="5A6F90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endParaRPr lang="it-IT" sz="100" b="0" i="0" u="none" strike="noStrike" dirty="0">
                        <a:solidFill>
                          <a:schemeClr val="tx1"/>
                        </a:solidFill>
                        <a:effectLst/>
                        <a:latin typeface="Arial  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noFill/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tc>
                  <a:txBody>
                    <a:bodyPr/>
                    <a:lstStyle/>
                    <a:p>
                      <a:pPr algn="ctr" rtl="0" fontAlgn="ctr"/>
                      <a:r>
                        <a:rPr lang="it-IT" sz="1200" b="0" i="0" u="none" strike="noStrike" dirty="0" smtClean="0">
                          <a:solidFill>
                            <a:schemeClr val="tx1"/>
                          </a:solidFill>
                          <a:effectLst/>
                          <a:latin typeface="Arial" panose="020B0604020202020204" pitchFamily="34" charset="0"/>
                        </a:rPr>
                        <a:t>-</a:t>
                      </a:r>
                      <a:endParaRPr lang="it-IT" sz="1200" b="0" i="0" u="none" strike="noStrike" dirty="0">
                        <a:solidFill>
                          <a:schemeClr val="tx1"/>
                        </a:solidFill>
                        <a:effectLst/>
                        <a:latin typeface="Arial" panose="020B0604020202020204" pitchFamily="34" charset="0"/>
                      </a:endParaRPr>
                    </a:p>
                  </a:txBody>
                  <a:tcPr marL="9525" marR="9525" marT="9525" marB="0" anchor="ctr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rgbClr val="000000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 w="12700" cmpd="sng">
                      <a:noFill/>
                      <a:prstDash val="solid"/>
                    </a:lnTlToBr>
                    <a:lnBlToTr w="12700" cmpd="sng">
                      <a:noFill/>
                      <a:prstDash val="solid"/>
                    </a:lnBlToTr>
                    <a:solidFill>
                      <a:schemeClr val="bg1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xmlns="" val="10027"/>
                  </a:ext>
                </a:extLst>
              </a:tr>
            </a:tbl>
          </a:graphicData>
        </a:graphic>
      </p:graphicFrame>
      <p:sp>
        <p:nvSpPr>
          <p:cNvPr id="5" name="CasellaDiTesto 4"/>
          <p:cNvSpPr txBox="1"/>
          <p:nvPr/>
        </p:nvSpPr>
        <p:spPr>
          <a:xfrm>
            <a:off x="1056640" y="6692472"/>
            <a:ext cx="10010140" cy="153888"/>
          </a:xfrm>
          <a:prstGeom prst="rect">
            <a:avLst/>
          </a:prstGeom>
          <a:noFill/>
        </p:spPr>
        <p:txBody>
          <a:bodyPr wrap="square" lIns="0" tIns="0" rIns="0" bIns="0">
            <a:spAutoFit/>
          </a:bodyPr>
          <a:lstStyle/>
          <a:p>
            <a:pPr>
              <a:defRPr/>
            </a:pP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N.B. I valori sono stati calcolati partendo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dagli investimenti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netti pubblicitari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2017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e 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2018 esclusa 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la "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Keywords</a:t>
            </a:r>
            <a:r>
              <a:rPr lang="it-IT" sz="1000" i="1" dirty="0">
                <a:latin typeface="Arial Black" panose="020B0A04020102020204" pitchFamily="34" charset="0"/>
                <a:cs typeface="Arial" panose="020B0604020202020204" pitchFamily="34" charset="0"/>
              </a:rPr>
              <a:t>/Search </a:t>
            </a:r>
            <a:r>
              <a:rPr lang="it-IT" sz="1000" i="1" dirty="0" err="1">
                <a:latin typeface="Arial Black" panose="020B0A04020102020204" pitchFamily="34" charset="0"/>
                <a:cs typeface="Arial" panose="020B0604020202020204" pitchFamily="34" charset="0"/>
              </a:rPr>
              <a:t>adv</a:t>
            </a:r>
            <a:r>
              <a:rPr lang="it-IT" sz="1000" i="1" dirty="0" smtClean="0">
                <a:latin typeface="Arial Black" panose="020B0A04020102020204" pitchFamily="34" charset="0"/>
                <a:cs typeface="Arial" panose="020B0604020202020204" pitchFamily="34" charset="0"/>
              </a:rPr>
              <a:t>"</a:t>
            </a:r>
            <a:endParaRPr lang="it-IT" sz="1000" i="1" dirty="0">
              <a:latin typeface="Arial Black" panose="020B0A040201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Sottotitolo 3"/>
          <p:cNvSpPr txBox="1">
            <a:spLocks/>
          </p:cNvSpPr>
          <p:nvPr/>
        </p:nvSpPr>
        <p:spPr>
          <a:xfrm>
            <a:off x="0" y="-79222"/>
            <a:ext cx="12192000" cy="438427"/>
          </a:xfrm>
          <a:prstGeom prst="rect">
            <a:avLst/>
          </a:prstGeom>
        </p:spPr>
        <p:txBody>
          <a:bodyPr vert="horz" lIns="0" tIns="0" rIns="0" bIns="0" rtlCol="0" anchor="ctr">
            <a:noAutofit/>
          </a:bodyPr>
          <a:lstStyle>
            <a:lvl1pPr marL="0" indent="0" algn="ctr" defTabSz="914400" rtl="0" eaLnBrk="1" latinLnBrk="0" hangingPunct="1">
              <a:lnSpc>
                <a:spcPct val="100000"/>
              </a:lnSpc>
              <a:spcBef>
                <a:spcPts val="600"/>
              </a:spcBef>
              <a:buFont typeface="Arial" pitchFamily="34" charset="0"/>
              <a:buNone/>
              <a:defRPr sz="1600" b="0" kern="1200" cap="all" baseline="0">
                <a:solidFill>
                  <a:schemeClr val="tx1"/>
                </a:solidFill>
                <a:latin typeface="Arial Black" panose="020B0A04020102020204" pitchFamily="34" charset="0"/>
                <a:ea typeface="+mn-ea"/>
                <a:cs typeface="Arial Black" panose="020B0A04020102020204" pitchFamily="34" charset="0"/>
              </a:defRPr>
            </a:lvl1pPr>
            <a:lvl2pPr marL="457200" indent="0" algn="ctr" defTabSz="914400" rtl="0" eaLnBrk="1" latinLnBrk="0" hangingPunct="1">
              <a:lnSpc>
                <a:spcPct val="100000"/>
              </a:lnSpc>
              <a:spcBef>
                <a:spcPts val="1200"/>
              </a:spcBef>
              <a:spcAft>
                <a:spcPts val="600"/>
              </a:spcAft>
              <a:buFont typeface="Arial" pitchFamily="34" charset="0"/>
              <a:buNone/>
              <a:defRPr sz="1800" b="0" i="0" kern="1200" cap="all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2pPr>
            <a:lvl3pPr marL="914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Font typeface="Arial" pitchFamily="34" charset="0"/>
              <a:buNone/>
              <a:defRPr sz="1800" b="0" i="0" kern="1200">
                <a:solidFill>
                  <a:schemeClr val="tx1">
                    <a:tint val="75000"/>
                  </a:schemeClr>
                </a:solidFill>
                <a:latin typeface="Arial"/>
                <a:ea typeface="+mn-ea"/>
                <a:cs typeface="Arial"/>
              </a:defRPr>
            </a:lvl3pPr>
            <a:lvl4pPr marL="1371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4pPr>
            <a:lvl5pPr marL="18288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5pPr>
            <a:lvl6pPr marL="22860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Wingdings" panose="05000000000000000000" pitchFamily="2" charset="2"/>
              <a:buNone/>
              <a:defRPr sz="17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6pPr>
            <a:lvl7pPr marL="2743200" indent="0" algn="ctr" defTabSz="457200" rtl="0" eaLnBrk="1" latinLnBrk="0" hangingPunct="1">
              <a:lnSpc>
                <a:spcPct val="150000"/>
              </a:lnSpc>
              <a:spcBef>
                <a:spcPts val="600"/>
              </a:spcBef>
              <a:buClr>
                <a:schemeClr val="tx2"/>
              </a:buClr>
              <a:buSzPct val="130000"/>
              <a:buFont typeface="+mj-lt"/>
              <a:buNone/>
              <a:defRPr lang="it-IT" sz="1800" kern="1200" baseline="0">
                <a:solidFill>
                  <a:schemeClr val="tx1">
                    <a:tint val="75000"/>
                  </a:schemeClr>
                </a:solidFill>
                <a:latin typeface="Arial" panose="020B0604020202020204" pitchFamily="34" charset="0"/>
                <a:ea typeface="+mn-ea"/>
                <a:cs typeface="Arial" panose="020B0604020202020204" pitchFamily="34" charset="0"/>
              </a:defRPr>
            </a:lvl7pPr>
            <a:lvl8pPr marL="32004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800" kern="120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8pPr>
            <a:lvl9pPr marL="3657600" indent="0" algn="ctr" defTabSz="914400" rtl="0" eaLnBrk="1" latinLnBrk="0" hangingPunct="1">
              <a:lnSpc>
                <a:spcPct val="120000"/>
              </a:lnSpc>
              <a:spcBef>
                <a:spcPts val="600"/>
              </a:spcBef>
              <a:buClr>
                <a:schemeClr val="tx2"/>
              </a:buClr>
              <a:buFont typeface="+mj-lt"/>
              <a:buNone/>
              <a:defRPr sz="1700" kern="1200" baseline="0">
                <a:solidFill>
                  <a:schemeClr val="tx1">
                    <a:tint val="75000"/>
                  </a:schemeClr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it-IT" sz="1400" i="1" dirty="0" smtClean="0"/>
              <a:t>Ranking per fascia di INVESTIMENTO totale (per 1.000) - Crescita % E PESO DEGLI INVESTIMENTI PROGRESSIVO</a:t>
            </a:r>
            <a:endParaRPr lang="it-IT" sz="1400" i="1" dirty="0"/>
          </a:p>
        </p:txBody>
      </p:sp>
      <p:sp>
        <p:nvSpPr>
          <p:cNvPr id="2" name="Segnaposto numero diapositiva 1"/>
          <p:cNvSpPr>
            <a:spLocks noGrp="1"/>
          </p:cNvSpPr>
          <p:nvPr>
            <p:ph type="sldNum" sz="quarter" idx="4"/>
          </p:nvPr>
        </p:nvSpPr>
        <p:spPr/>
        <p:txBody>
          <a:bodyPr/>
          <a:lstStyle/>
          <a:p>
            <a:fld id="{7E9B29D2-0877-4FAC-9DF8-6EC3DF9A57FA}" type="slidenum">
              <a:rPr lang="en-US" sz="1000" smtClean="0"/>
              <a:pPr/>
              <a:t>13</a:t>
            </a:fld>
            <a:endParaRPr lang="en-US" sz="1000" dirty="0"/>
          </a:p>
        </p:txBody>
      </p:sp>
    </p:spTree>
    <p:extLst>
      <p:ext uri="{BB962C8B-B14F-4D97-AF65-F5344CB8AC3E}">
        <p14:creationId xmlns:p14="http://schemas.microsoft.com/office/powerpoint/2010/main" val="9422560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0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55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>
                                        <p:cTn id="15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*0.70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6" dur="10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h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  <p:animEffect transition="in" filter="fade">
                                      <p:cBhvr>
                                        <p:cTn id="17" dur="10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10" grpId="0" build="p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itolo 1"/>
          <p:cNvSpPr>
            <a:spLocks noGrp="1"/>
          </p:cNvSpPr>
          <p:nvPr>
            <p:ph type="ctrTitle"/>
          </p:nvPr>
        </p:nvSpPr>
        <p:spPr>
          <a:xfrm>
            <a:off x="1433788" y="2877954"/>
            <a:ext cx="5274716" cy="1564614"/>
          </a:xfrm>
        </p:spPr>
        <p:txBody>
          <a:bodyPr/>
          <a:lstStyle/>
          <a:p>
            <a:r>
              <a:rPr lang="it-IT" sz="6000" dirty="0" err="1" smtClean="0"/>
              <a:t>Thank</a:t>
            </a:r>
            <a:r>
              <a:rPr lang="it-IT" sz="6000" dirty="0" smtClean="0"/>
              <a:t> </a:t>
            </a:r>
            <a:r>
              <a:rPr lang="it-IT" sz="6000" dirty="0" err="1" smtClean="0"/>
              <a:t>you</a:t>
            </a:r>
            <a:endParaRPr lang="it-IT" sz="6000" dirty="0"/>
          </a:p>
        </p:txBody>
      </p:sp>
      <p:sp>
        <p:nvSpPr>
          <p:cNvPr id="7" name="Sottotitolo 4"/>
          <p:cNvSpPr>
            <a:spLocks noGrp="1"/>
          </p:cNvSpPr>
          <p:nvPr>
            <p:ph type="subTitle" idx="1"/>
          </p:nvPr>
        </p:nvSpPr>
        <p:spPr>
          <a:xfrm>
            <a:off x="1541365" y="4501190"/>
            <a:ext cx="9337921" cy="1232066"/>
          </a:xfrm>
        </p:spPr>
        <p:txBody>
          <a:bodyPr/>
          <a:lstStyle/>
          <a:p>
            <a:pPr algn="l"/>
            <a:r>
              <a:rPr lang="it-IT" sz="2000" dirty="0" smtClean="0"/>
              <a:t>Chiara Castelli</a:t>
            </a:r>
            <a:br>
              <a:rPr lang="it-IT" sz="2000" dirty="0" smtClean="0"/>
            </a:br>
            <a:r>
              <a:rPr lang="it-IT" sz="2000" dirty="0" smtClean="0"/>
              <a:t>Tel. +39 348 1001107</a:t>
            </a:r>
            <a:br>
              <a:rPr lang="it-IT" sz="2000" dirty="0" smtClean="0"/>
            </a:br>
            <a:r>
              <a:rPr lang="it-IT" sz="2000" dirty="0" smtClean="0">
                <a:hlinkClick r:id="rId2"/>
              </a:rPr>
              <a:t>c.castelli@reply.eu</a:t>
            </a:r>
            <a:r>
              <a:rPr lang="it-IT" sz="2000" dirty="0" smtClean="0"/>
              <a:t/>
            </a:r>
            <a:br>
              <a:rPr lang="it-IT" sz="2000" dirty="0" smtClean="0"/>
            </a:br>
            <a:r>
              <a:rPr lang="it-IT" sz="2000" dirty="0" smtClean="0"/>
              <a:t>www.reply.com</a:t>
            </a:r>
            <a:endParaRPr lang="it-IT" dirty="0"/>
          </a:p>
        </p:txBody>
      </p:sp>
    </p:spTree>
    <p:extLst>
      <p:ext uri="{BB962C8B-B14F-4D97-AF65-F5344CB8AC3E}">
        <p14:creationId xmlns:p14="http://schemas.microsoft.com/office/powerpoint/2010/main" val="175350203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>
                                            <p:txEl>
                                              <p:pRg st="0" end="0"/>
                                            </p:txEl>
                                          </p:spTgt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 build="p"/>
    </p:bldLst>
  </p:timing>
</p:sld>
</file>

<file path=ppt/tags/tag1.xml><?xml version="1.0" encoding="utf-8"?>
<p:tagLst xmlns:a="http://schemas.openxmlformats.org/drawingml/2006/main" xmlns:r="http://schemas.openxmlformats.org/officeDocument/2006/relationships" xmlns:p="http://schemas.openxmlformats.org/presentationml/2006/main">
  <p:tag name="THINKCELLSHAPEDONOTDELETE" val="thinkcellActiveDocDoNotDelete"/>
</p:tagLst>
</file>

<file path=ppt/theme/theme1.xml><?xml version="1.0" encoding="utf-8"?>
<a:theme xmlns:a="http://schemas.openxmlformats.org/drawingml/2006/main" name="Reply Consulting PRESENTATION WHITE 4.3">
  <a:themeElements>
    <a:clrScheme name="Impostazioni personalizzate 150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76B8A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Reply_ppt_template_black_4.3-TRIPLESENSE-CLD-rev.pptx" id="{5300BBF0-B928-40B7-A4F0-B85F7BB21587}" vid="{87529293-EB9D-4693-B12D-DC576F2C49D1}"/>
    </a:ext>
  </a:extLst>
</a:theme>
</file>

<file path=ppt/theme/theme2.xml><?xml version="1.0" encoding="utf-8"?>
<a:theme xmlns:a="http://schemas.openxmlformats.org/drawingml/2006/main" name="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3.xml><?xml version="1.0" encoding="utf-8"?>
<a:theme xmlns:a="http://schemas.openxmlformats.org/drawingml/2006/main" name="1_Reply">
  <a:themeElements>
    <a:clrScheme name="Impostazioni personalizzate 149">
      <a:dk1>
        <a:srgbClr val="FFFFFF"/>
      </a:dk1>
      <a:lt1>
        <a:srgbClr val="000000"/>
      </a:lt1>
      <a:dk2>
        <a:srgbClr val="053238"/>
      </a:dk2>
      <a:lt2>
        <a:srgbClr val="576B8A"/>
      </a:lt2>
      <a:accent1>
        <a:srgbClr val="C6D1E2"/>
      </a:accent1>
      <a:accent2>
        <a:srgbClr val="5A6F90"/>
      </a:accent2>
      <a:accent3>
        <a:srgbClr val="84D896"/>
      </a:accent3>
      <a:accent4>
        <a:srgbClr val="22C0BD"/>
      </a:accent4>
      <a:accent5>
        <a:srgbClr val="6375B3"/>
      </a:accent5>
      <a:accent6>
        <a:srgbClr val="8BB4FF"/>
      </a:accent6>
      <a:hlink>
        <a:srgbClr val="FFFE50"/>
      </a:hlink>
      <a:folHlink>
        <a:srgbClr val="FFC100"/>
      </a:folHlink>
    </a:clrScheme>
    <a:fontScheme name="Office classico 2">
      <a:maj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ajorFont>
      <a:minorFont>
        <a:latin typeface="Arial"/>
        <a:ea typeface=""/>
        <a:cs typeface=""/>
        <a:font script="Jpan" typeface="ＭＳ Ｐゴシック"/>
        <a:font script="Hang" typeface="굴림"/>
        <a:font script="Hans" typeface="黑体"/>
        <a:font script="Hant" typeface="微軟正黑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>
        <a:solidFill>
          <a:schemeClr val="tx2"/>
        </a:solidFill>
        <a:ln>
          <a:noFill/>
        </a:ln>
        <a:effectLst/>
      </a:spPr>
      <a:bodyPr rtlCol="0" anchor="ctr"/>
      <a:lstStyle>
        <a:defPPr algn="ctr">
          <a:defRPr/>
        </a:defPPr>
      </a:lstStyle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>
        <a:ln>
          <a:solidFill>
            <a:srgbClr val="FFFFFF"/>
          </a:solidFill>
        </a:ln>
        <a:effectLst/>
      </a:spPr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  <a:txDef>
      <a:spPr>
        <a:noFill/>
      </a:spPr>
      <a:bodyPr wrap="square" rtlCol="0">
        <a:spAutoFit/>
      </a:bodyPr>
      <a:lstStyle>
        <a:defPPr>
          <a:defRPr sz="1400" dirty="0" err="1" smtClean="0"/>
        </a:defPPr>
      </a:lstStyle>
    </a:txDef>
  </a:objectDefaults>
  <a:extraClrSchemeLst/>
  <a:extLst>
    <a:ext uri="{05A4C25C-085E-4340-85A3-A5531E510DB2}">
      <thm15:themeFamily xmlns:thm15="http://schemas.microsoft.com/office/thememl/2012/main" name="Presentation4" id="{097ED64C-1469-4E9B-A6EE-E169F18D7DB3}" vid="{B73C506B-0DF6-4CFA-9B1D-8AAF7C797600}"/>
    </a:ext>
  </a:extLst>
</a:theme>
</file>

<file path=ppt/theme/theme4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ppt/theme/theme5.xml><?xml version="1.0" encoding="utf-8"?>
<a:theme xmlns:a="http://schemas.openxmlformats.org/drawingml/2006/main" name="Tema di Offic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>Reply Consulting PRESENTATION WHITE 4.3</Template>
  <TotalTime>11837</TotalTime>
  <Words>2548</Words>
  <Application>Microsoft Office PowerPoint</Application>
  <PresentationFormat>Widescreen</PresentationFormat>
  <Paragraphs>1515</Paragraphs>
  <Slides>14</Slides>
  <Notes>13</Notes>
  <HiddenSlides>0</HiddenSlides>
  <MMClips>0</MMClips>
  <ScaleCrop>false</ScaleCrop>
  <HeadingPairs>
    <vt:vector size="8" baseType="variant">
      <vt:variant>
        <vt:lpstr>Caratteri utilizzati</vt:lpstr>
      </vt:variant>
      <vt:variant>
        <vt:i4>6</vt:i4>
      </vt:variant>
      <vt:variant>
        <vt:lpstr>Tema</vt:lpstr>
      </vt:variant>
      <vt:variant>
        <vt:i4>3</vt:i4>
      </vt:variant>
      <vt:variant>
        <vt:lpstr>Server OLE incorporati</vt:lpstr>
      </vt:variant>
      <vt:variant>
        <vt:i4>1</vt:i4>
      </vt:variant>
      <vt:variant>
        <vt:lpstr>Titoli diapositive</vt:lpstr>
      </vt:variant>
      <vt:variant>
        <vt:i4>14</vt:i4>
      </vt:variant>
    </vt:vector>
  </HeadingPairs>
  <TitlesOfParts>
    <vt:vector size="24" baseType="lpstr">
      <vt:lpstr>Arial</vt:lpstr>
      <vt:lpstr>Arial  </vt:lpstr>
      <vt:lpstr>Arial Black</vt:lpstr>
      <vt:lpstr>Calibri</vt:lpstr>
      <vt:lpstr>Verdana</vt:lpstr>
      <vt:lpstr>Wingdings</vt:lpstr>
      <vt:lpstr>Reply Consulting PRESENTATION WHITE 4.3</vt:lpstr>
      <vt:lpstr>Reply</vt:lpstr>
      <vt:lpstr>1_Reply</vt:lpstr>
      <vt:lpstr>think-cell Folie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Presentazione standard di PowerPoint</vt:lpstr>
      <vt:lpstr>Thank you</vt:lpstr>
    </vt:vector>
  </TitlesOfParts>
  <Manager/>
  <Company>Reply S.p.A.</Company>
  <LinksUpToDate>false</LinksUpToDate>
  <SharedDoc>false</SharedDoc>
  <HyperlinkBase/>
  <HyperlinksChanged>false</HyperlinksChanged>
  <AppVersion>15.0000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  OF YOUR PRESENTATION</dc:title>
  <dc:subject/>
  <dc:creator>Selvaggi Laura</dc:creator>
  <cp:keywords/>
  <dc:description/>
  <cp:lastModifiedBy>Selvaggi Laura</cp:lastModifiedBy>
  <cp:revision>464</cp:revision>
  <cp:lastPrinted>2018-09-25T07:18:40Z</cp:lastPrinted>
  <dcterms:created xsi:type="dcterms:W3CDTF">2017-09-15T07:09:01Z</dcterms:created>
  <dcterms:modified xsi:type="dcterms:W3CDTF">2018-09-25T10:33:26Z</dcterms:modified>
  <cp:category/>
</cp:coreProperties>
</file>