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8"/>
  </p:notesMasterIdLst>
  <p:handoutMasterIdLst>
    <p:handoutMasterId r:id="rId19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28" r:id="rId13"/>
    <p:sldId id="330" r:id="rId14"/>
    <p:sldId id="335" r:id="rId15"/>
    <p:sldId id="338" r:id="rId16"/>
    <p:sldId id="327" r:id="rId17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28"/>
            <p14:sldId id="330"/>
            <p14:sldId id="335"/>
            <p14:sldId id="338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76B8A"/>
    <a:srgbClr val="FFCB25"/>
    <a:srgbClr val="5A6F90"/>
    <a:srgbClr val="63789B"/>
    <a:srgbClr val="A1ACD1"/>
    <a:srgbClr val="FEFE50"/>
    <a:srgbClr val="FC9728"/>
    <a:srgbClr val="FDE88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432" y="54"/>
      </p:cViewPr>
      <p:guideLst>
        <p:guide orient="horz" pos="2160"/>
        <p:guide pos="3817"/>
        <p:guide orient="horz" pos="2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3.%20Marzo%202018\File%20di%20Lavoro\09_Grafici%20Video%20e%20Modalit&#224;%20di%20Vendi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lienti\FCP\1.%20ASSOINTERNET\2018\03_Marzo%202018\File%20di%20Lavoro\Grafico%20Settore%20merceologic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48520688"/>
        <c:axId val="248521864"/>
      </c:barChart>
      <c:catAx>
        <c:axId val="24852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48521864"/>
        <c:crosses val="autoZero"/>
        <c:auto val="1"/>
        <c:lblAlgn val="ctr"/>
        <c:lblOffset val="100"/>
        <c:noMultiLvlLbl val="0"/>
      </c:catAx>
      <c:valAx>
        <c:axId val="24852186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4852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48531134695119632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30611629422406"/>
          <c:y val="4.732507732246885E-2"/>
          <c:w val="0.84038822185739515"/>
          <c:h val="0.7759946340069807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0.75347876231235589</c:v>
                </c:pt>
                <c:pt idx="1">
                  <c:v>0</c:v>
                </c:pt>
                <c:pt idx="2" formatCode="0%">
                  <c:v>0.71302479218482884</c:v>
                </c:pt>
              </c:numCache>
            </c:numRef>
          </c:val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0.16604274615628895</c:v>
                </c:pt>
                <c:pt idx="1">
                  <c:v>0</c:v>
                </c:pt>
                <c:pt idx="2" formatCode="0%">
                  <c:v>0.2032895365574531</c:v>
                </c:pt>
              </c:numCache>
            </c:numRef>
          </c:val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8.0478491531355265E-2</c:v>
                </c:pt>
                <c:pt idx="1">
                  <c:v>0</c:v>
                </c:pt>
                <c:pt idx="2" formatCode="0%">
                  <c:v>8.3685671257718017E-2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48522648"/>
        <c:axId val="248523040"/>
      </c:barChart>
      <c:catAx>
        <c:axId val="24852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48523040"/>
        <c:crosses val="autoZero"/>
        <c:auto val="1"/>
        <c:lblAlgn val="ctr"/>
        <c:lblOffset val="100"/>
        <c:tickLblSkip val="1"/>
        <c:noMultiLvlLbl val="1"/>
      </c:catAx>
      <c:valAx>
        <c:axId val="248523040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485226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48523824"/>
        <c:axId val="249576632"/>
      </c:barChart>
      <c:catAx>
        <c:axId val="24852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249576632"/>
        <c:crosses val="autoZero"/>
        <c:auto val="1"/>
        <c:lblAlgn val="ctr"/>
        <c:lblOffset val="100"/>
        <c:noMultiLvlLbl val="0"/>
      </c:catAx>
      <c:valAx>
        <c:axId val="24957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4852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66273665924798342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6971059310656"/>
          <c:y val="2.6740645219249896E-2"/>
          <c:w val="0.85787726410436316"/>
          <c:h val="0.76824774143316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0.22734147489437564</c:v>
                </c:pt>
                <c:pt idx="1">
                  <c:v>0</c:v>
                </c:pt>
                <c:pt idx="2" formatCode="0%">
                  <c:v>0.18642043529473692</c:v>
                </c:pt>
              </c:numCache>
            </c:numRef>
          </c:val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2.9909875508605268E-2</c:v>
                </c:pt>
                <c:pt idx="1">
                  <c:v>0</c:v>
                </c:pt>
                <c:pt idx="2" formatCode="0%">
                  <c:v>5.5174625235012327E-2</c:v>
                </c:pt>
              </c:numCache>
            </c:numRef>
          </c:val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0.74274864959701925</c:v>
                </c:pt>
                <c:pt idx="1">
                  <c:v>0</c:v>
                </c:pt>
                <c:pt idx="2" formatCode="0%">
                  <c:v>0.75840493947025078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49577416"/>
        <c:axId val="249577808"/>
      </c:barChart>
      <c:catAx>
        <c:axId val="24957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49577808"/>
        <c:crosses val="autoZero"/>
        <c:auto val="1"/>
        <c:lblAlgn val="ctr"/>
        <c:lblOffset val="100"/>
        <c:tickLblSkip val="1"/>
        <c:noMultiLvlLbl val="1"/>
      </c:catAx>
      <c:valAx>
        <c:axId val="249577808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495774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1049392340808882E-2"/>
          <c:y val="0.89106988783434005"/>
          <c:w val="0.87973956844503343"/>
          <c:h val="8.5160753583728557E-2"/>
        </c:manualLayout>
      </c:layout>
      <c:overlay val="0"/>
      <c:txPr>
        <a:bodyPr/>
        <a:lstStyle/>
        <a:p>
          <a:pPr>
            <a:defRPr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10134137238E-2"/>
          <c:y val="5.8720486700985314E-2"/>
          <c:w val="0.93587238585883592"/>
          <c:h val="0.5386514630996759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Foglio1!$H$2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Foglio1!$A$3:$A$29</c:f>
              <c:strCache>
                <c:ptCount val="27"/>
                <c:pt idx="0">
                  <c:v>Abbigliamento</c:v>
                </c:pt>
                <c:pt idx="1">
                  <c:v>Abitazione</c:v>
                </c:pt>
                <c:pt idx="2">
                  <c:v>Alimentari</c:v>
                </c:pt>
                <c:pt idx="3">
                  <c:v>Automobili</c:v>
                </c:pt>
                <c:pt idx="4">
                  <c:v>Bevande/Alcoolici</c:v>
                </c:pt>
                <c:pt idx="5">
                  <c:v>Cura persona</c:v>
                </c:pt>
                <c:pt idx="6">
                  <c:v>Distribuzione</c:v>
                </c:pt>
                <c:pt idx="7">
                  <c:v>Elettrodomestici</c:v>
                </c:pt>
                <c:pt idx="8">
                  <c:v>Enti/Istituzioni</c:v>
                </c:pt>
                <c:pt idx="9">
                  <c:v>Farmaceutici/Sanitari</c:v>
                </c:pt>
                <c:pt idx="10">
                  <c:v>Finanza/Assicurazioni</c:v>
                </c:pt>
                <c:pt idx="11">
                  <c:v>Gestione casa</c:v>
                </c:pt>
                <c:pt idx="12">
                  <c:v>Giochi/Articoli scolastici</c:v>
                </c:pt>
                <c:pt idx="13">
                  <c:v>Industria/Edilizia/Attività</c:v>
                </c:pt>
                <c:pt idx="14">
                  <c:v>Informatica/Fotografia</c:v>
                </c:pt>
                <c:pt idx="15">
                  <c:v>Media/Editoria</c:v>
                </c:pt>
                <c:pt idx="16">
                  <c:v>Moto/Veicoli</c:v>
                </c:pt>
                <c:pt idx="17">
                  <c:v>Oggetti personali</c:v>
                </c:pt>
                <c:pt idx="18">
                  <c:v>Servizi Professionali</c:v>
                </c:pt>
                <c:pt idx="19">
                  <c:v>Telecomunicazioni</c:v>
                </c:pt>
                <c:pt idx="20">
                  <c:v>Tempo libero</c:v>
                </c:pt>
                <c:pt idx="21">
                  <c:v>Toiletries</c:v>
                </c:pt>
                <c:pt idx="22">
                  <c:v>Turismo/Viaggi</c:v>
                </c:pt>
                <c:pt idx="23">
                  <c:v>Varie</c:v>
                </c:pt>
                <c:pt idx="24">
                  <c:v>Locale</c:v>
                </c:pt>
                <c:pt idx="25">
                  <c:v>Rubricata</c:v>
                </c:pt>
                <c:pt idx="26">
                  <c:v>Di Servizio</c:v>
                </c:pt>
              </c:strCache>
            </c:strRef>
          </c:cat>
          <c:val>
            <c:numRef>
              <c:f>Foglio1!$H$3:$H$29</c:f>
              <c:numCache>
                <c:formatCode>0.0%</c:formatCode>
                <c:ptCount val="27"/>
                <c:pt idx="0">
                  <c:v>0.18854717559647835</c:v>
                </c:pt>
                <c:pt idx="1">
                  <c:v>0.13142701534466006</c:v>
                </c:pt>
                <c:pt idx="2">
                  <c:v>9.0083054799675835E-2</c:v>
                </c:pt>
                <c:pt idx="3">
                  <c:v>6.8905549504698113E-2</c:v>
                </c:pt>
                <c:pt idx="4">
                  <c:v>5.9934326940999087E-2</c:v>
                </c:pt>
                <c:pt idx="5">
                  <c:v>5.9205168987807893E-2</c:v>
                </c:pt>
                <c:pt idx="6">
                  <c:v>5.4569350272289444E-2</c:v>
                </c:pt>
                <c:pt idx="7">
                  <c:v>5.4515688271919251E-2</c:v>
                </c:pt>
                <c:pt idx="8">
                  <c:v>4.257138283324783E-2</c:v>
                </c:pt>
                <c:pt idx="9">
                  <c:v>3.4757856805562877E-2</c:v>
                </c:pt>
                <c:pt idx="10">
                  <c:v>2.7953070834924282E-2</c:v>
                </c:pt>
                <c:pt idx="11">
                  <c:v>2.4845375497332716E-2</c:v>
                </c:pt>
                <c:pt idx="12">
                  <c:v>2.3011288356266882E-2</c:v>
                </c:pt>
                <c:pt idx="13">
                  <c:v>2.1846113977293587E-2</c:v>
                </c:pt>
                <c:pt idx="14">
                  <c:v>2.0340719364822183E-2</c:v>
                </c:pt>
                <c:pt idx="15">
                  <c:v>1.5816188952429557E-2</c:v>
                </c:pt>
                <c:pt idx="16">
                  <c:v>1.4102679844626929E-2</c:v>
                </c:pt>
                <c:pt idx="17">
                  <c:v>1.2466807485092995E-2</c:v>
                </c:pt>
                <c:pt idx="18">
                  <c:v>1.0953687916398875E-2</c:v>
                </c:pt>
                <c:pt idx="19">
                  <c:v>9.7461572188049239E-3</c:v>
                </c:pt>
                <c:pt idx="20">
                  <c:v>9.7119313898422141E-3</c:v>
                </c:pt>
                <c:pt idx="21">
                  <c:v>9.1013543389232652E-3</c:v>
                </c:pt>
                <c:pt idx="22">
                  <c:v>6.1673914903360404E-3</c:v>
                </c:pt>
                <c:pt idx="23">
                  <c:v>3.5272685101456719E-3</c:v>
                </c:pt>
                <c:pt idx="24">
                  <c:v>3.3986435969083082E-3</c:v>
                </c:pt>
                <c:pt idx="25">
                  <c:v>2.3571167198177382E-3</c:v>
                </c:pt>
                <c:pt idx="26">
                  <c:v>1.3763514869480416E-4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5832368"/>
        <c:axId val="185831192"/>
      </c:barChart>
      <c:lineChart>
        <c:grouping val="standard"/>
        <c:varyColors val="0"/>
        <c:ser>
          <c:idx val="0"/>
          <c:order val="0"/>
          <c:tx>
            <c:strRef>
              <c:f>Foglio1!$G$2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Foglio1!$F$3:$F$29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Alimentari</c:v>
                </c:pt>
                <c:pt idx="4">
                  <c:v>Servizi Professionali</c:v>
                </c:pt>
                <c:pt idx="5">
                  <c:v>Abbigliamento</c:v>
                </c:pt>
                <c:pt idx="6">
                  <c:v>Finanza/Assicurazioni</c:v>
                </c:pt>
                <c:pt idx="7">
                  <c:v>Telecomunicazioni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Locale</c:v>
                </c:pt>
                <c:pt idx="11">
                  <c:v>Farmaceutici/Sanitari</c:v>
                </c:pt>
                <c:pt idx="12">
                  <c:v>Tempo libero</c:v>
                </c:pt>
                <c:pt idx="13">
                  <c:v>Informatica/Fotografia</c:v>
                </c:pt>
                <c:pt idx="14">
                  <c:v>Turismo/Viaggi</c:v>
                </c:pt>
                <c:pt idx="15">
                  <c:v>Enti/Istituzioni</c:v>
                </c:pt>
                <c:pt idx="16">
                  <c:v>Industria/Edilizia/Attività</c:v>
                </c:pt>
                <c:pt idx="17">
                  <c:v>Oggetti personali</c:v>
                </c:pt>
                <c:pt idx="18">
                  <c:v>Gestione casa</c:v>
                </c:pt>
                <c:pt idx="19">
                  <c:v>Abitazione</c:v>
                </c:pt>
                <c:pt idx="20">
                  <c:v>Bevande/Alcoolici</c:v>
                </c:pt>
                <c:pt idx="21">
                  <c:v>Toiletries</c:v>
                </c:pt>
                <c:pt idx="22">
                  <c:v>Elettrodomestici</c:v>
                </c:pt>
                <c:pt idx="23">
                  <c:v>Moto/Veicoli</c:v>
                </c:pt>
                <c:pt idx="24">
                  <c:v>Di Servizio</c:v>
                </c:pt>
                <c:pt idx="25">
                  <c:v>Giochi/Articoli scolastici</c:v>
                </c:pt>
                <c:pt idx="26">
                  <c:v>Rubricata</c:v>
                </c:pt>
              </c:strCache>
            </c:strRef>
          </c:cat>
          <c:val>
            <c:numRef>
              <c:f>Foglio1!$G$3:$G$29</c:f>
              <c:numCache>
                <c:formatCode>0%</c:formatCode>
                <c:ptCount val="27"/>
                <c:pt idx="0">
                  <c:v>0.20249377411526273</c:v>
                </c:pt>
                <c:pt idx="1">
                  <c:v>0.10350477967719572</c:v>
                </c:pt>
                <c:pt idx="2">
                  <c:v>9.4463773805913601E-2</c:v>
                </c:pt>
                <c:pt idx="3">
                  <c:v>6.5626688111644418E-2</c:v>
                </c:pt>
                <c:pt idx="4">
                  <c:v>6.2974116101882152E-2</c:v>
                </c:pt>
                <c:pt idx="5">
                  <c:v>5.0759169105739993E-2</c:v>
                </c:pt>
                <c:pt idx="6">
                  <c:v>4.7384387574273899E-2</c:v>
                </c:pt>
                <c:pt idx="7">
                  <c:v>5.2244847440426428E-2</c:v>
                </c:pt>
                <c:pt idx="8">
                  <c:v>4.1716942457911674E-2</c:v>
                </c:pt>
                <c:pt idx="9">
                  <c:v>3.5526374042587031E-2</c:v>
                </c:pt>
                <c:pt idx="10">
                  <c:v>2.4600984907879382E-2</c:v>
                </c:pt>
                <c:pt idx="11">
                  <c:v>2.8847990924226144E-2</c:v>
                </c:pt>
                <c:pt idx="12">
                  <c:v>2.4269515005622123E-2</c:v>
                </c:pt>
                <c:pt idx="13">
                  <c:v>2.0994541849976539E-2</c:v>
                </c:pt>
                <c:pt idx="14">
                  <c:v>2.2429720156682344E-2</c:v>
                </c:pt>
                <c:pt idx="15">
                  <c:v>1.6290354087603837E-2</c:v>
                </c:pt>
                <c:pt idx="16">
                  <c:v>2.0567669294934296E-2</c:v>
                </c:pt>
                <c:pt idx="17">
                  <c:v>1.1899072663131763E-2</c:v>
                </c:pt>
                <c:pt idx="18">
                  <c:v>9.5139082561603791E-3</c:v>
                </c:pt>
                <c:pt idx="19">
                  <c:v>1.5881002947972993E-2</c:v>
                </c:pt>
                <c:pt idx="20">
                  <c:v>1.2774252848275863E-2</c:v>
                </c:pt>
                <c:pt idx="21">
                  <c:v>1.0272100538357627E-2</c:v>
                </c:pt>
                <c:pt idx="22">
                  <c:v>1.0559452978547408E-2</c:v>
                </c:pt>
                <c:pt idx="23">
                  <c:v>3.8433298792218055E-3</c:v>
                </c:pt>
                <c:pt idx="24">
                  <c:v>6.5536416473261812E-3</c:v>
                </c:pt>
                <c:pt idx="25">
                  <c:v>3.8872351282262553E-3</c:v>
                </c:pt>
                <c:pt idx="26">
                  <c:v>1.2037445301802648E-4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32368"/>
        <c:axId val="185831192"/>
      </c:lineChart>
      <c:catAx>
        <c:axId val="18583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5831192"/>
        <c:crosses val="autoZero"/>
        <c:auto val="1"/>
        <c:lblAlgn val="ctr"/>
        <c:lblOffset val="100"/>
        <c:noMultiLvlLbl val="0"/>
      </c:catAx>
      <c:valAx>
        <c:axId val="18583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5832368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0.44508</cdr:x>
      <cdr:y>0</cdr:y>
    </cdr:from>
    <cdr:to>
      <cdr:x>0.64216</cdr:x>
      <cdr:y>0.93368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48782" y="0"/>
          <a:ext cx="951499" cy="375838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0.45781</cdr:x>
      <cdr:y>0</cdr:y>
    </cdr:from>
    <cdr:to>
      <cdr:x>0.61373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14027" y="0"/>
          <a:ext cx="720000" cy="37095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23/04/2018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23/04/2018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696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marzo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24 aprile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21873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MARZO</a:t>
                      </a:r>
                      <a:r>
                        <a:rPr lang="it-IT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Nessuno</a:t>
                      </a:r>
                      <a:endParaRPr lang="de-DE" sz="1800" b="0" i="0" dirty="0" smtClean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053463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MARZO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58845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009278"/>
              </p:ext>
            </p:extLst>
          </p:nvPr>
        </p:nvGraphicFramePr>
        <p:xfrm>
          <a:off x="300790" y="832574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/>
                <a:gridCol w="1083892"/>
                <a:gridCol w="839383"/>
                <a:gridCol w="839383"/>
                <a:gridCol w="839383"/>
                <a:gridCol w="714047"/>
                <a:gridCol w="820588"/>
                <a:gridCol w="138820"/>
                <a:gridCol w="958368"/>
                <a:gridCol w="830603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20.593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6.000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35.373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10.021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42.245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80.168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23.874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104.232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8562475" y="858863"/>
            <a:ext cx="3438514" cy="264954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DESKTOP/TABLET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Rappresenta il 76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% degli investimenti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pubblicitari totali. Tale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percentuale è in calo rispetto allo scorso anno (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marzo 2017 pari all’80%)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99%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è dichiarato in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endParaRPr lang="it-IT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/Banner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vale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circa il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59%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del totale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Desktop/Tablet, seguito dal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/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Video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che vale il 23%. Il Video risulta in crescita a discapito del Banner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8562475" y="3610084"/>
            <a:ext cx="3438514" cy="2864988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SMARTPHONE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Cresce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la quota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dell’erogato su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Smartphone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20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%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marzo 2017 e il 24%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marzo 2018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Cresce la quota di erogato su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App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(12%) a scapito del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(88%) rispetto a marzo 2017 (rispettivamente pari all’11% e all’89%)</a:t>
            </a: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/Banner,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che pesa il 56% del totale Smartphone, seguito da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/Video al 19%, ha un andamento positivo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574316"/>
              </p:ext>
            </p:extLst>
          </p:nvPr>
        </p:nvGraphicFramePr>
        <p:xfrm>
          <a:off x="519747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35.373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40.785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42.245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99.999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4.233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104.232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7920795" y="814740"/>
            <a:ext cx="3438514" cy="2449489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BROWSING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Il 78% dell’erogato è generato da Desktop/Tablet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60%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Banner che risulta in leggero calo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rispetto allo stesso mese dell’anno precedente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Video,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che pesa circa il 23% del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risulta in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crescita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920795" y="3711133"/>
            <a:ext cx="3438514" cy="1572326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L’83% dell’erogato è generato da Smartphone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 totale Device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42%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Video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e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49% nella tipologia Banner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211580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842280"/>
              </p:ext>
            </p:extLst>
          </p:nvPr>
        </p:nvGraphicFramePr>
        <p:xfrm>
          <a:off x="336885" y="834190"/>
          <a:ext cx="8106855" cy="5530661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/>
                <a:gridCol w="938629"/>
                <a:gridCol w="942952"/>
                <a:gridCol w="821361"/>
                <a:gridCol w="821361"/>
                <a:gridCol w="821361"/>
                <a:gridCol w="768086"/>
                <a:gridCol w="137015"/>
                <a:gridCol w="930462"/>
                <a:gridCol w="898934"/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35.373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30.598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42.245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97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74.954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21.290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7.988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104.232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8767195" y="2810654"/>
            <a:ext cx="3024000" cy="3126598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Continua l’andamento positivo del Canale di vendita Performance</a:t>
            </a:r>
          </a:p>
          <a:p>
            <a:pPr algn="just"/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L’84%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degli investimenti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pubblicitari è veicolato su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Desktop/Tablet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L’andamento positivo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è generato dall’aumento degli investimenti nel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Direct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Mkt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(che a Marzo 2018 pesano il 22%, mentre a Marzo 2017 erano pari all’11%)</a:t>
            </a:r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767195" y="861893"/>
            <a:ext cx="3024000" cy="1664659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20% degli investimenti è erogato a Tempo</a:t>
            </a: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endParaRPr lang="it-IT" sz="5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dato risulta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in calo per Desktop/Tablet, ma positivo per Smartphone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rispetto al 2017</a:t>
            </a: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624" y="611203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pSp>
        <p:nvGrpSpPr>
          <p:cNvPr id="11" name="Gruppo 10"/>
          <p:cNvGrpSpPr/>
          <p:nvPr/>
        </p:nvGrpSpPr>
        <p:grpSpPr>
          <a:xfrm>
            <a:off x="637716" y="1025882"/>
            <a:ext cx="10948601" cy="4881743"/>
            <a:chOff x="637716" y="1025882"/>
            <a:chExt cx="10948601" cy="4881743"/>
          </a:xfrm>
        </p:grpSpPr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51060667"/>
                </p:ext>
              </p:extLst>
            </p:nvPr>
          </p:nvGraphicFramePr>
          <p:xfrm>
            <a:off x="637716" y="1577672"/>
            <a:ext cx="5826584" cy="43299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4" name="Gruppo 13"/>
            <p:cNvGrpSpPr/>
            <p:nvPr/>
          </p:nvGrpSpPr>
          <p:grpSpPr>
            <a:xfrm>
              <a:off x="6779317" y="1025882"/>
              <a:ext cx="4807000" cy="4881743"/>
              <a:chOff x="6779317" y="1025882"/>
              <a:chExt cx="4807000" cy="4881743"/>
            </a:xfrm>
          </p:grpSpPr>
          <p:sp>
            <p:nvSpPr>
              <p:cNvPr id="15" name="Rettangolo 14"/>
              <p:cNvSpPr/>
              <p:nvPr/>
            </p:nvSpPr>
            <p:spPr>
              <a:xfrm>
                <a:off x="6906317" y="1025882"/>
                <a:ext cx="468000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7" name="Grafico 1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50993103"/>
                  </p:ext>
                </p:extLst>
              </p:nvPr>
            </p:nvGraphicFramePr>
            <p:xfrm>
              <a:off x="6779317" y="1519362"/>
              <a:ext cx="4773589" cy="40253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650319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45685"/>
              </p:ext>
            </p:extLst>
          </p:nvPr>
        </p:nvGraphicFramePr>
        <p:xfrm>
          <a:off x="173823" y="447735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/>
                <a:gridCol w="740773"/>
                <a:gridCol w="729378"/>
                <a:gridCol w="663071"/>
                <a:gridCol w="755900"/>
                <a:gridCol w="729378"/>
                <a:gridCol w="729378"/>
                <a:gridCol w="729378"/>
                <a:gridCol w="729378"/>
                <a:gridCol w="649810"/>
                <a:gridCol w="769162"/>
                <a:gridCol w="623286"/>
                <a:gridCol w="663071"/>
                <a:gridCol w="649810"/>
                <a:gridCol w="707274"/>
                <a:gridCol w="116842"/>
                <a:gridCol w="623286"/>
                <a:gridCol w="689595"/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20.430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1532,3%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35.373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42.245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62.134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25.047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2.650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1.463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7.949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4.961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104.232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Rettangolo 10"/>
          <p:cNvSpPr/>
          <p:nvPr/>
        </p:nvSpPr>
        <p:spPr>
          <a:xfrm>
            <a:off x="1442971" y="5475761"/>
            <a:ext cx="4716000" cy="936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Circa il 23% degli investimenti pubblicitari è erogato su Video. L’andamento risulta positivo per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tutti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 Device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 per entrambe le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Modalità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Fruizione.</a:t>
            </a:r>
          </a:p>
          <a:p>
            <a:pPr algn="just"/>
            <a:endParaRPr lang="it-IT" sz="13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326740" y="5480497"/>
            <a:ext cx="4716000" cy="936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MKT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Oltre il 50% delle Concessionarie che dichiarano tale dato presentano valori in crescita.</a:t>
            </a: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737276" y="155354"/>
            <a:ext cx="8717449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e progressivo A MARZO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095582"/>
              </p:ext>
            </p:extLst>
          </p:nvPr>
        </p:nvGraphicFramePr>
        <p:xfrm>
          <a:off x="657899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141936"/>
                <a:gridCol w="825102"/>
                <a:gridCol w="809823"/>
                <a:gridCol w="809823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72,8%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18.996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4.669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1.382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25.047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193920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703635" y="980426"/>
            <a:ext cx="10757742" cy="4881743"/>
            <a:chOff x="703635" y="980426"/>
            <a:chExt cx="10757742" cy="4881743"/>
          </a:xfrm>
        </p:grpSpPr>
        <p:graphicFrame>
          <p:nvGraphicFramePr>
            <p:cNvPr id="16" name="Grafico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44922490"/>
                </p:ext>
              </p:extLst>
            </p:nvPr>
          </p:nvGraphicFramePr>
          <p:xfrm>
            <a:off x="703635" y="1454055"/>
            <a:ext cx="5629930" cy="43809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" name="Gruppo 1"/>
            <p:cNvGrpSpPr/>
            <p:nvPr/>
          </p:nvGrpSpPr>
          <p:grpSpPr>
            <a:xfrm>
              <a:off x="6843657" y="980426"/>
              <a:ext cx="4617720" cy="4881743"/>
              <a:chOff x="6843657" y="980426"/>
              <a:chExt cx="4617720" cy="4881743"/>
            </a:xfrm>
          </p:grpSpPr>
          <p:sp>
            <p:nvSpPr>
              <p:cNvPr id="18" name="Rettangolo 17"/>
              <p:cNvSpPr/>
              <p:nvPr/>
            </p:nvSpPr>
            <p:spPr>
              <a:xfrm>
                <a:off x="6843657" y="980426"/>
                <a:ext cx="461772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1" name="Grafico 1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18900483"/>
                  </p:ext>
                </p:extLst>
              </p:nvPr>
            </p:nvGraphicFramePr>
            <p:xfrm>
              <a:off x="6843657" y="1454055"/>
              <a:ext cx="4617720" cy="427439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7974"/>
            <a:ext cx="12192000" cy="350821"/>
          </a:xfrm>
        </p:spPr>
        <p:txBody>
          <a:bodyPr/>
          <a:lstStyle/>
          <a:p>
            <a:r>
              <a:rPr lang="it-IT" sz="1150" i="1" dirty="0" smtClean="0"/>
              <a:t>PESO % SUL TOTALE DEGLI INVESTIMENTI NETTI nel mese di Marzo 2018 PER SETTORE MERCEOLOGICO e delta % sull’anno precedente </a:t>
            </a:r>
            <a:endParaRPr lang="it-IT" sz="115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273600"/>
              </p:ext>
            </p:extLst>
          </p:nvPr>
        </p:nvGraphicFramePr>
        <p:xfrm>
          <a:off x="3420111" y="352372"/>
          <a:ext cx="5351779" cy="59150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952069"/>
                <a:gridCol w="185035"/>
                <a:gridCol w="1086727"/>
                <a:gridCol w="1127948"/>
              </a:tblGrid>
              <a:tr h="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Settore merceologico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Automobili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-18,5%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Varie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45,8%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Media/Editoria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-4,9%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Abbigliamento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27,9%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Alimentari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Finanza/Assicurazioni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27,7%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Telecomunicazioni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-10,6%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Servizi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Professionali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0,9%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Distribuzione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-10,6%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Cura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persona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2,2%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Tempo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libero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73,7%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Locale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14,8%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Turismo/Viaggi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14,4%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Farmaceutici/Sanitari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15,5%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Informatica/Fotografia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-9,4%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Industria/Edilizia/Attività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-34,4%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Oggetti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personali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33,0%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Enti/Istituzioni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Bevande/Alcoolici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-9,8%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</a:t>
                      </a:r>
                      <a:r>
                        <a:rPr lang="it-IT" sz="11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Toiletries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-17,0%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Abitazione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-43,7%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Elettrodomestici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-43,8%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Gestione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casa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-14,6%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Moto/Veicoli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7,5%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Giochi/Articoli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scolastici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-31,8%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Di </a:t>
                      </a:r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Servizio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-31,9%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 Rubricata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94,5%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13468" y="6578244"/>
            <a:ext cx="11441372" cy="276999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it-IT" sz="900" i="1" dirty="0" smtClean="0">
                <a:latin typeface="Arial Black" panose="020B0A04020102020204" pitchFamily="34" charset="0"/>
              </a:rPr>
              <a:t>N.B Nella tavola sono indicati i pesi % di ciascun settore merceologico e non il totale investimenti in quanto una delle Aziende Dichiaranti non è in grado di fornire il dettaglio di tale dato. Segnaliamo che il dato può ritenersi rappresentativo.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82989" y="6293740"/>
            <a:ext cx="1049649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i="1" dirty="0">
                <a:solidFill>
                  <a:srgbClr val="FF0000"/>
                </a:solidFill>
                <a:latin typeface="Arial Black" panose="020B0A04020102020204" pitchFamily="34" charset="0"/>
              </a:rPr>
              <a:t>*</a:t>
            </a:r>
            <a:r>
              <a:rPr lang="it-IT" sz="900" i="1" dirty="0">
                <a:latin typeface="Arial Black" panose="020B0A04020102020204" pitchFamily="34" charset="0"/>
              </a:rPr>
              <a:t> La </a:t>
            </a:r>
            <a:r>
              <a:rPr lang="it-IT" sz="900" i="1" dirty="0" err="1">
                <a:latin typeface="Arial Black" panose="020B0A04020102020204" pitchFamily="34" charset="0"/>
              </a:rPr>
              <a:t>Diff</a:t>
            </a:r>
            <a:r>
              <a:rPr lang="it-IT" sz="900" i="1" dirty="0">
                <a:latin typeface="Arial Black" panose="020B0A04020102020204" pitchFamily="34" charset="0"/>
              </a:rPr>
              <a:t> % è calcolata sugli investimenti netti espressi in migliaia di euro: (Investimenti Netti 2018 – Investimenti netti 2017)/ Investimenti Netti 2017.</a:t>
            </a:r>
          </a:p>
        </p:txBody>
      </p:sp>
    </p:spTree>
    <p:extLst>
      <p:ext uri="{BB962C8B-B14F-4D97-AF65-F5344CB8AC3E}">
        <p14:creationId xmlns:p14="http://schemas.microsoft.com/office/powerpoint/2010/main" val="3678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355227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 Marzo 2018 PER SETTORE MERCEOLOGICO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850373"/>
              </p:ext>
            </p:extLst>
          </p:nvPr>
        </p:nvGraphicFramePr>
        <p:xfrm>
          <a:off x="215153" y="857008"/>
          <a:ext cx="11793071" cy="5615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841425"/>
              </p:ext>
            </p:extLst>
          </p:nvPr>
        </p:nvGraphicFramePr>
        <p:xfrm>
          <a:off x="1404038" y="349165"/>
          <a:ext cx="9383924" cy="619014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145524">
                <a:tc gridSpan="2">
                  <a:txBody>
                    <a:bodyPr/>
                    <a:lstStyle/>
                    <a:p>
                      <a:pPr algn="l" rtl="0" fontAlgn="ctr"/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it-IT" sz="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0,</a:t>
                      </a:r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531108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481852" y="-38881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747840"/>
              </p:ext>
            </p:extLst>
          </p:nvPr>
        </p:nvGraphicFramePr>
        <p:xfrm>
          <a:off x="1404038" y="349165"/>
          <a:ext cx="9383924" cy="619014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220570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16898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PROGRESSIVI</a:t>
                      </a:r>
                      <a:r>
                        <a:rPr lang="it-IT" sz="12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PROGRESSIVI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531108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0" y="-38881"/>
            <a:ext cx="12192000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PROGRESSIVO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2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5728</TotalTime>
  <Words>2479</Words>
  <Application>Microsoft Office PowerPoint</Application>
  <PresentationFormat>Widescreen</PresentationFormat>
  <Paragraphs>1427</Paragraphs>
  <Slides>14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Sacchi Matteo</cp:lastModifiedBy>
  <cp:revision>249</cp:revision>
  <cp:lastPrinted>2018-04-20T07:23:48Z</cp:lastPrinted>
  <dcterms:created xsi:type="dcterms:W3CDTF">2017-09-15T07:09:01Z</dcterms:created>
  <dcterms:modified xsi:type="dcterms:W3CDTF">2018-04-23T10:22:34Z</dcterms:modified>
  <cp:category/>
</cp:coreProperties>
</file>