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  <Override PartName="/ppt/charts/colors3.xml" ContentType="application/vnd.ms-office.chartcolorstyle+xml"/>
  <Override PartName="/ppt/charts/style3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  <p:sldMasterId id="2147483663" r:id="rId2"/>
    <p:sldMasterId id="2147483696" r:id="rId3"/>
    <p:sldMasterId id="2147483712" r:id="rId4"/>
  </p:sldMasterIdLst>
  <p:notesMasterIdLst>
    <p:notesMasterId r:id="rId16"/>
  </p:notesMasterIdLst>
  <p:handoutMasterIdLst>
    <p:handoutMasterId r:id="rId17"/>
  </p:handoutMasterIdLst>
  <p:sldIdLst>
    <p:sldId id="421" r:id="rId5"/>
    <p:sldId id="389" r:id="rId6"/>
    <p:sldId id="410" r:id="rId7"/>
    <p:sldId id="422" r:id="rId8"/>
    <p:sldId id="423" r:id="rId9"/>
    <p:sldId id="413" r:id="rId10"/>
    <p:sldId id="414" r:id="rId11"/>
    <p:sldId id="415" r:id="rId12"/>
    <p:sldId id="416" r:id="rId13"/>
    <p:sldId id="417" r:id="rId14"/>
    <p:sldId id="408" r:id="rId15"/>
  </p:sldIdLst>
  <p:sldSz cx="12192000" cy="6858000"/>
  <p:notesSz cx="6797675" cy="9928225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28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astelli Chiara" initials="CC" lastIdx="3" clrIdx="0"/>
  <p:cmAuthor id="1" name="Selvaggi Laura" initials="SL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BE2ED"/>
    <a:srgbClr val="576B8A"/>
    <a:srgbClr val="FFB400"/>
    <a:srgbClr val="FDE88D"/>
    <a:srgbClr val="FFD88B"/>
    <a:srgbClr val="EE832A"/>
    <a:srgbClr val="FFB219"/>
    <a:srgbClr val="FFDC95"/>
    <a:srgbClr val="BAC5D0"/>
    <a:srgbClr val="D2D9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essuno stile, griglia tabel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Stile medio 3 - Colore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Stile con tema 1 - Color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Stile con tema 1 - Colore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Stile con tema 1 - Colore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napVertSplitter="1" vertBarState="minimized" horzBarState="maximized">
    <p:restoredLeft sz="19111" autoAdjust="0"/>
    <p:restoredTop sz="94434" autoAdjust="0"/>
  </p:normalViewPr>
  <p:slideViewPr>
    <p:cSldViewPr>
      <p:cViewPr>
        <p:scale>
          <a:sx n="102" d="100"/>
          <a:sy n="102" d="100"/>
        </p:scale>
        <p:origin x="-1056" y="-330"/>
      </p:cViewPr>
      <p:guideLst>
        <p:guide orient="horz" pos="2160"/>
        <p:guide pos="3840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45" d="100"/>
          <a:sy n="45" d="100"/>
        </p:scale>
        <p:origin x="-3054" y="-108"/>
      </p:cViewPr>
      <p:guideLst>
        <p:guide orient="horz" pos="3128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oleObject" Target="file:///C:\Clienti\FCP\3.%20ASSOSTAMPA\2018\01.%20Gennaio%202018\x_PRESENTAZIONE%20Gennaio%202018%20new.xls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oleObject" Target="file:///C:\Clienti\FCP\3.%20ASSOSTAMPA\2018\01.%20Gennaio%202018\x_PRESENTAZIONE%20Gennaio%202018%20new.xls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file:///C:\Clienti\FCP\3.%20ASSOSTAMPA\2018\01.%20Gennaio%202018\x_PRESENTAZIONE%20Gennaio%202018%20new.xls" TargetMode="External"/><Relationship Id="rId1" Type="http://schemas.openxmlformats.org/officeDocument/2006/relationships/themeOverride" Target="../theme/themeOverride1.xml"/><Relationship Id="rId5" Type="http://schemas.microsoft.com/office/2011/relationships/chartStyle" Target="style3.xml"/><Relationship Id="rId4" Type="http://schemas.microsoft.com/office/2011/relationships/chartColorStyle" Target="colors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9529354167516625E-2"/>
          <c:y val="0.14147026650215541"/>
          <c:w val="0.92907168210191338"/>
          <c:h val="0.7586551517509349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'Pag 3'!$R$2:$R$4</c:f>
              <c:strCache>
                <c:ptCount val="3"/>
                <c:pt idx="0">
                  <c:v>Fatturato totale</c:v>
                </c:pt>
                <c:pt idx="2">
                  <c:v>2018</c:v>
                </c:pt>
              </c:strCache>
            </c:strRef>
          </c:tx>
          <c:spPr>
            <a:solidFill>
              <a:srgbClr val="FFB400"/>
            </a:solidFill>
            <a:ln>
              <a:solidFill>
                <a:srgbClr val="FFC000"/>
              </a:solidFill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37.153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'Pag 3'!$P$5:$P$17</c:f>
              <c:strCache>
                <c:ptCount val="13"/>
                <c:pt idx="0">
                  <c:v>Gennaio</c:v>
                </c:pt>
                <c:pt idx="1">
                  <c:v>Febbraio</c:v>
                </c:pt>
                <c:pt idx="2">
                  <c:v>Marzo</c:v>
                </c:pt>
                <c:pt idx="3">
                  <c:v>Aprile</c:v>
                </c:pt>
                <c:pt idx="4">
                  <c:v>Maggio</c:v>
                </c:pt>
                <c:pt idx="5">
                  <c:v>Giugno</c:v>
                </c:pt>
                <c:pt idx="6">
                  <c:v>Luglio</c:v>
                </c:pt>
                <c:pt idx="7">
                  <c:v>Agosto</c:v>
                </c:pt>
                <c:pt idx="8">
                  <c:v>Settembre</c:v>
                </c:pt>
                <c:pt idx="9">
                  <c:v>Ottobre</c:v>
                </c:pt>
                <c:pt idx="10">
                  <c:v>Novembre</c:v>
                </c:pt>
                <c:pt idx="11">
                  <c:v>Dicembre</c:v>
                </c:pt>
                <c:pt idx="12">
                  <c:v>Totale Progressivo</c:v>
                </c:pt>
              </c:strCache>
            </c:strRef>
          </c:cat>
          <c:val>
            <c:numRef>
              <c:f>'Pag 3'!$R$5</c:f>
              <c:numCache>
                <c:formatCode>#,##0</c:formatCode>
                <c:ptCount val="1"/>
                <c:pt idx="0">
                  <c:v>37154.444109442513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8054400"/>
        <c:axId val="108055936"/>
      </c:barChart>
      <c:lineChart>
        <c:grouping val="standard"/>
        <c:varyColors val="0"/>
        <c:ser>
          <c:idx val="0"/>
          <c:order val="0"/>
          <c:tx>
            <c:strRef>
              <c:f>'Pag 3'!$Q$2:$Q$4</c:f>
              <c:strCache>
                <c:ptCount val="3"/>
                <c:pt idx="0">
                  <c:v>Fatturato totale</c:v>
                </c:pt>
                <c:pt idx="2">
                  <c:v>2017</c:v>
                </c:pt>
              </c:strCache>
            </c:strRef>
          </c:tx>
          <c:spPr>
            <a:ln w="38100" cap="rnd">
              <a:solidFill>
                <a:srgbClr val="576B8A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'Pag 3'!$P$5:$P$17</c:f>
              <c:strCache>
                <c:ptCount val="13"/>
                <c:pt idx="0">
                  <c:v>Gennaio</c:v>
                </c:pt>
                <c:pt idx="1">
                  <c:v>Febbraio</c:v>
                </c:pt>
                <c:pt idx="2">
                  <c:v>Marzo</c:v>
                </c:pt>
                <c:pt idx="3">
                  <c:v>Aprile</c:v>
                </c:pt>
                <c:pt idx="4">
                  <c:v>Maggio</c:v>
                </c:pt>
                <c:pt idx="5">
                  <c:v>Giugno</c:v>
                </c:pt>
                <c:pt idx="6">
                  <c:v>Luglio</c:v>
                </c:pt>
                <c:pt idx="7">
                  <c:v>Agosto</c:v>
                </c:pt>
                <c:pt idx="8">
                  <c:v>Settembre</c:v>
                </c:pt>
                <c:pt idx="9">
                  <c:v>Ottobre</c:v>
                </c:pt>
                <c:pt idx="10">
                  <c:v>Novembre</c:v>
                </c:pt>
                <c:pt idx="11">
                  <c:v>Dicembre</c:v>
                </c:pt>
                <c:pt idx="12">
                  <c:v>Totale Progressivo</c:v>
                </c:pt>
              </c:strCache>
            </c:strRef>
          </c:cat>
          <c:val>
            <c:numRef>
              <c:f>'Pag 3'!$Q$5:$Q$16</c:f>
              <c:numCache>
                <c:formatCode>#,##0</c:formatCode>
                <c:ptCount val="12"/>
                <c:pt idx="0">
                  <c:v>40204.254653710188</c:v>
                </c:pt>
                <c:pt idx="1">
                  <c:v>45114.672883164785</c:v>
                </c:pt>
                <c:pt idx="2">
                  <c:v>57844.725481745241</c:v>
                </c:pt>
                <c:pt idx="3">
                  <c:v>48337.571343315474</c:v>
                </c:pt>
                <c:pt idx="4">
                  <c:v>55632.839072040035</c:v>
                </c:pt>
                <c:pt idx="5">
                  <c:v>48574.773014135164</c:v>
                </c:pt>
                <c:pt idx="6">
                  <c:v>38980.337880752952</c:v>
                </c:pt>
                <c:pt idx="7">
                  <c:v>27009.217469476142</c:v>
                </c:pt>
                <c:pt idx="8">
                  <c:v>51219.515120911703</c:v>
                </c:pt>
                <c:pt idx="9">
                  <c:v>56416.292877013591</c:v>
                </c:pt>
                <c:pt idx="10">
                  <c:v>61091.783511135422</c:v>
                </c:pt>
                <c:pt idx="11">
                  <c:v>62557.450500143706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8054400"/>
        <c:axId val="108055936"/>
      </c:lineChart>
      <c:catAx>
        <c:axId val="108054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108055936"/>
        <c:crosses val="autoZero"/>
        <c:auto val="1"/>
        <c:lblAlgn val="ctr"/>
        <c:lblOffset val="100"/>
        <c:noMultiLvlLbl val="0"/>
      </c:catAx>
      <c:valAx>
        <c:axId val="108055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1080544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it-IT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3"/>
          <c:order val="1"/>
          <c:tx>
            <c:strRef>
              <c:f>'Pag 3'!$U$2:$U$4</c:f>
              <c:strCache>
                <c:ptCount val="3"/>
                <c:pt idx="0">
                  <c:v>Totale Avvisi</c:v>
                </c:pt>
                <c:pt idx="2">
                  <c:v>2018</c:v>
                </c:pt>
              </c:strCache>
            </c:strRef>
          </c:tx>
          <c:spPr>
            <a:solidFill>
              <a:srgbClr val="FFB400"/>
            </a:solidFill>
            <a:ln>
              <a:solidFill>
                <a:srgbClr val="FFB400"/>
              </a:solidFill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27.379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'Pag 3'!$P$5:$P$17</c:f>
              <c:strCache>
                <c:ptCount val="13"/>
                <c:pt idx="0">
                  <c:v>Gennaio</c:v>
                </c:pt>
                <c:pt idx="1">
                  <c:v>Febbraio</c:v>
                </c:pt>
                <c:pt idx="2">
                  <c:v>Marzo</c:v>
                </c:pt>
                <c:pt idx="3">
                  <c:v>Aprile</c:v>
                </c:pt>
                <c:pt idx="4">
                  <c:v>Maggio</c:v>
                </c:pt>
                <c:pt idx="5">
                  <c:v>Giugno</c:v>
                </c:pt>
                <c:pt idx="6">
                  <c:v>Luglio</c:v>
                </c:pt>
                <c:pt idx="7">
                  <c:v>Agosto</c:v>
                </c:pt>
                <c:pt idx="8">
                  <c:v>Settembre</c:v>
                </c:pt>
                <c:pt idx="9">
                  <c:v>Ottobre</c:v>
                </c:pt>
                <c:pt idx="10">
                  <c:v>Novembre</c:v>
                </c:pt>
                <c:pt idx="11">
                  <c:v>Dicembre</c:v>
                </c:pt>
                <c:pt idx="12">
                  <c:v>Totale Progressivo</c:v>
                </c:pt>
              </c:strCache>
            </c:strRef>
          </c:cat>
          <c:val>
            <c:numRef>
              <c:f>'Pag 3'!$U$5</c:f>
              <c:numCache>
                <c:formatCode>#,##0</c:formatCode>
                <c:ptCount val="1"/>
                <c:pt idx="0">
                  <c:v>27378.382400790491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08079744"/>
        <c:axId val="108094976"/>
      </c:barChart>
      <c:lineChart>
        <c:grouping val="standard"/>
        <c:varyColors val="0"/>
        <c:ser>
          <c:idx val="2"/>
          <c:order val="0"/>
          <c:tx>
            <c:strRef>
              <c:f>'Pag 3'!$T$2:$T$4</c:f>
              <c:strCache>
                <c:ptCount val="3"/>
                <c:pt idx="0">
                  <c:v>Totale Avvisi</c:v>
                </c:pt>
                <c:pt idx="2">
                  <c:v>2017</c:v>
                </c:pt>
              </c:strCache>
            </c:strRef>
          </c:tx>
          <c:spPr>
            <a:ln w="38100" cap="rnd">
              <a:solidFill>
                <a:srgbClr val="576B8A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'Pag 3'!$P$5:$P$17</c:f>
              <c:strCache>
                <c:ptCount val="13"/>
                <c:pt idx="0">
                  <c:v>Gennaio</c:v>
                </c:pt>
                <c:pt idx="1">
                  <c:v>Febbraio</c:v>
                </c:pt>
                <c:pt idx="2">
                  <c:v>Marzo</c:v>
                </c:pt>
                <c:pt idx="3">
                  <c:v>Aprile</c:v>
                </c:pt>
                <c:pt idx="4">
                  <c:v>Maggio</c:v>
                </c:pt>
                <c:pt idx="5">
                  <c:v>Giugno</c:v>
                </c:pt>
                <c:pt idx="6">
                  <c:v>Luglio</c:v>
                </c:pt>
                <c:pt idx="7">
                  <c:v>Agosto</c:v>
                </c:pt>
                <c:pt idx="8">
                  <c:v>Settembre</c:v>
                </c:pt>
                <c:pt idx="9">
                  <c:v>Ottobre</c:v>
                </c:pt>
                <c:pt idx="10">
                  <c:v>Novembre</c:v>
                </c:pt>
                <c:pt idx="11">
                  <c:v>Dicembre</c:v>
                </c:pt>
                <c:pt idx="12">
                  <c:v>Totale Progressivo</c:v>
                </c:pt>
              </c:strCache>
            </c:strRef>
          </c:cat>
          <c:val>
            <c:numRef>
              <c:f>'Pag 3'!$T$5:$T$16</c:f>
              <c:numCache>
                <c:formatCode>#,##0</c:formatCode>
                <c:ptCount val="12"/>
                <c:pt idx="0">
                  <c:v>27664.437978347767</c:v>
                </c:pt>
                <c:pt idx="1">
                  <c:v>29844.587171916944</c:v>
                </c:pt>
                <c:pt idx="2">
                  <c:v>36421.578906977396</c:v>
                </c:pt>
                <c:pt idx="3">
                  <c:v>34444.525509417675</c:v>
                </c:pt>
                <c:pt idx="4">
                  <c:v>36617.628578118893</c:v>
                </c:pt>
                <c:pt idx="5">
                  <c:v>32899.218662735453</c:v>
                </c:pt>
                <c:pt idx="6">
                  <c:v>31284.872735723657</c:v>
                </c:pt>
                <c:pt idx="7">
                  <c:v>23686.529965415793</c:v>
                </c:pt>
                <c:pt idx="8">
                  <c:v>34451.653352081448</c:v>
                </c:pt>
                <c:pt idx="9">
                  <c:v>36686.926955455521</c:v>
                </c:pt>
                <c:pt idx="10">
                  <c:v>38492.011526341958</c:v>
                </c:pt>
                <c:pt idx="11">
                  <c:v>42722.230369894809</c:v>
                </c:pt>
              </c:numCache>
            </c:numRef>
          </c:val>
          <c:smooth val="0"/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08079744"/>
        <c:axId val="108094976"/>
      </c:lineChart>
      <c:catAx>
        <c:axId val="108079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108094976"/>
        <c:crosses val="autoZero"/>
        <c:auto val="1"/>
        <c:lblAlgn val="ctr"/>
        <c:lblOffset val="100"/>
        <c:noMultiLvlLbl val="0"/>
      </c:catAx>
      <c:valAx>
        <c:axId val="108094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1080797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3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it-IT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3347624911786014E-2"/>
          <c:y val="2.3627545813369188E-2"/>
          <c:w val="0.88258053487014743"/>
          <c:h val="0.7803532783559240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'Pag 7 P tot'!$U$24</c:f>
              <c:strCache>
                <c:ptCount val="1"/>
                <c:pt idx="0">
                  <c:v>Settimanali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'Pag 7 P tot'!$V$23:$W$23</c:f>
              <c:numCache>
                <c:formatCode>mmm\-yy</c:formatCode>
                <c:ptCount val="2"/>
                <c:pt idx="0">
                  <c:v>42736</c:v>
                </c:pt>
                <c:pt idx="1">
                  <c:v>43101</c:v>
                </c:pt>
              </c:numCache>
            </c:numRef>
          </c:cat>
          <c:val>
            <c:numRef>
              <c:f>'Pag 7 P tot'!$V$24:$W$24</c:f>
              <c:numCache>
                <c:formatCode>#,##0</c:formatCode>
                <c:ptCount val="2"/>
                <c:pt idx="0">
                  <c:v>5302.3914800000011</c:v>
                </c:pt>
                <c:pt idx="1">
                  <c:v>5242.6330699999999</c:v>
                </c:pt>
              </c:numCache>
            </c:numRef>
          </c:val>
        </c:ser>
        <c:ser>
          <c:idx val="1"/>
          <c:order val="1"/>
          <c:tx>
            <c:strRef>
              <c:f>'Pag 7 P tot'!$U$25</c:f>
              <c:strCache>
                <c:ptCount val="1"/>
                <c:pt idx="0">
                  <c:v>Mensili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'Pag 7 P tot'!$V$23:$W$23</c:f>
              <c:numCache>
                <c:formatCode>mmm\-yy</c:formatCode>
                <c:ptCount val="2"/>
                <c:pt idx="0">
                  <c:v>42736</c:v>
                </c:pt>
                <c:pt idx="1">
                  <c:v>43101</c:v>
                </c:pt>
              </c:numCache>
            </c:numRef>
          </c:cat>
          <c:val>
            <c:numRef>
              <c:f>'Pag 7 P tot'!$V$25:$W$25</c:f>
              <c:numCache>
                <c:formatCode>#,##0</c:formatCode>
                <c:ptCount val="2"/>
                <c:pt idx="0">
                  <c:v>5403.9076599999989</c:v>
                </c:pt>
                <c:pt idx="1">
                  <c:v>4565.1796900000008</c:v>
                </c:pt>
              </c:numCache>
            </c:numRef>
          </c:val>
        </c:ser>
        <c:ser>
          <c:idx val="2"/>
          <c:order val="2"/>
          <c:tx>
            <c:strRef>
              <c:f>'Pag 7 P tot'!$U$26</c:f>
              <c:strCache>
                <c:ptCount val="1"/>
                <c:pt idx="0">
                  <c:v>Altre periodicità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'Pag 7 P tot'!$V$23:$W$23</c:f>
              <c:numCache>
                <c:formatCode>mmm\-yy</c:formatCode>
                <c:ptCount val="2"/>
                <c:pt idx="0">
                  <c:v>42736</c:v>
                </c:pt>
                <c:pt idx="1">
                  <c:v>43101</c:v>
                </c:pt>
              </c:numCache>
            </c:numRef>
          </c:cat>
          <c:val>
            <c:numRef>
              <c:f>'Pag 7 P tot'!$V$26:$W$26</c:f>
              <c:numCache>
                <c:formatCode>#,##0</c:formatCode>
                <c:ptCount val="2"/>
                <c:pt idx="0">
                  <c:v>1657.3222400000002</c:v>
                </c:pt>
                <c:pt idx="1">
                  <c:v>412.73742000000004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serLines>
          <c:spPr>
            <a:ln w="9525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  <c:axId val="168355712"/>
        <c:axId val="168357248"/>
      </c:barChart>
      <c:dateAx>
        <c:axId val="168355712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168357248"/>
        <c:crosses val="autoZero"/>
        <c:auto val="1"/>
        <c:lblOffset val="100"/>
        <c:baseTimeUnit val="years"/>
      </c:dateAx>
      <c:valAx>
        <c:axId val="168357248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1683557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300">
          <a:latin typeface="Arial" panose="020B0604020202020204" pitchFamily="34" charset="0"/>
          <a:cs typeface="Arial" panose="020B0604020202020204" pitchFamily="34" charset="0"/>
        </a:defRPr>
      </a:pPr>
      <a:endParaRPr lang="it-IT"/>
    </a:p>
  </c:txPr>
  <c:externalData r:id="rId2">
    <c:autoUpdate val="0"/>
  </c:externalData>
  <c:userShapes r:id="rId3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0.42482</cdr:x>
      <cdr:y>0.36799</cdr:y>
    </cdr:from>
    <cdr:to>
      <cdr:x>0.5</cdr:x>
      <cdr:y>0.44289</cdr:y>
    </cdr:to>
    <cdr:sp macro="" textlink="">
      <cdr:nvSpPr>
        <cdr:cNvPr id="2" name="CasellaDiTesto 6"/>
        <cdr:cNvSpPr txBox="1"/>
      </cdr:nvSpPr>
      <cdr:spPr>
        <a:xfrm xmlns:a="http://schemas.openxmlformats.org/drawingml/2006/main">
          <a:off x="4068532" y="1436508"/>
          <a:ext cx="720000" cy="292388"/>
        </a:xfrm>
        <a:prstGeom xmlns:a="http://schemas.openxmlformats.org/drawingml/2006/main" prst="rect">
          <a:avLst/>
        </a:prstGeom>
        <a:solidFill xmlns:a="http://schemas.openxmlformats.org/drawingml/2006/main">
          <a:srgbClr val="C00000"/>
        </a:solidFill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it-IT"/>
          </a:defPPr>
          <a:lvl1pPr algn="l" rtl="0" fontAlgn="base">
            <a:spcBef>
              <a:spcPct val="0"/>
            </a:spcBef>
            <a:spcAft>
              <a:spcPct val="0"/>
            </a:spcAft>
            <a:defRPr sz="1100"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sz="1100"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sz="1100"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sz="1100"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sz="1100"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5pPr>
          <a:lvl6pPr marL="2286000" algn="l" defTabSz="914400" rtl="0" eaLnBrk="1" latinLnBrk="0" hangingPunct="1">
            <a:defRPr sz="1100"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6pPr>
          <a:lvl7pPr marL="2743200" algn="l" defTabSz="914400" rtl="0" eaLnBrk="1" latinLnBrk="0" hangingPunct="1">
            <a:defRPr sz="1100"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7pPr>
          <a:lvl8pPr marL="3200400" algn="l" defTabSz="914400" rtl="0" eaLnBrk="1" latinLnBrk="0" hangingPunct="1">
            <a:defRPr sz="1100"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8pPr>
          <a:lvl9pPr marL="3657600" algn="l" defTabSz="914400" rtl="0" eaLnBrk="1" latinLnBrk="0" hangingPunct="1">
            <a:defRPr sz="1100" b="1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9pPr>
        </a:lstStyle>
        <a:p xmlns:a="http://schemas.openxmlformats.org/drawingml/2006/main">
          <a:pPr algn="ctr"/>
          <a:r>
            <a:rPr lang="en-US" sz="1300" dirty="0" smtClean="0">
              <a:solidFill>
                <a:schemeClr val="bg1"/>
              </a:solidFill>
            </a:rPr>
            <a:t>-15,5%</a:t>
          </a:r>
          <a:endParaRPr lang="en-US" sz="1300" dirty="0">
            <a:solidFill>
              <a:schemeClr val="bg1"/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4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4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2975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975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34CA06CC-DF2B-4766-BFC7-FDC658E828B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25604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4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4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8" y="742950"/>
            <a:ext cx="6618287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6" y="4714875"/>
            <a:ext cx="5438775" cy="447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975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975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1C1303C6-5D75-4EB5-AB33-C6E03672B97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717960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>
                <a:solidFill>
                  <a:prstClr val="black"/>
                </a:solidFill>
              </a:rPr>
              <a:pPr/>
              <a:t>1</a:t>
            </a:fld>
            <a:endParaRPr lang="it-IT">
              <a:solidFill>
                <a:prstClr val="black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973796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emf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emf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emf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emf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emf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07383598"/>
      </p:ext>
    </p:extLst>
  </p:cSld>
  <p:clrMapOvr>
    <a:masterClrMapping/>
  </p:clrMapOvr>
  <p:transition spd="med">
    <p:strips dir="r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31459494"/>
      </p:ext>
    </p:extLst>
  </p:cSld>
  <p:clrMapOvr>
    <a:masterClrMapping/>
  </p:clrMapOvr>
  <p:transition spd="med">
    <p:strips dir="r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363151"/>
      </p:ext>
    </p:extLst>
  </p:cSld>
  <p:clrMapOvr>
    <a:masterClrMapping/>
  </p:clrMapOvr>
  <p:transition spd="med">
    <p:strips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32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64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24006452"/>
      </p:ext>
    </p:extLst>
  </p:cSld>
  <p:clrMapOvr>
    <a:masterClrMapping/>
  </p:clrMapOvr>
  <p:transition spd="med">
    <p:strips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39414115"/>
      </p:ext>
    </p:extLst>
  </p:cSld>
  <p:clrMapOvr>
    <a:masterClrMapping/>
  </p:clrMapOvr>
  <p:transition spd="med">
    <p:strips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74929287"/>
      </p:ext>
    </p:extLst>
  </p:cSld>
  <p:clrMapOvr>
    <a:masterClrMapping/>
  </p:clrMapOvr>
  <p:transition spd="med">
    <p:strips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1348115"/>
      </p:ext>
    </p:extLst>
  </p:cSld>
  <p:clrMapOvr>
    <a:masterClrMapping/>
  </p:clrMapOvr>
  <p:transition spd="med">
    <p:strips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15745735"/>
      </p:ext>
    </p:extLst>
  </p:cSld>
  <p:clrMapOvr>
    <a:masterClrMapping/>
  </p:clrMapOvr>
  <p:transition spd="med">
    <p:strips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8196655"/>
      </p:ext>
    </p:extLst>
  </p:cSld>
  <p:clrMapOvr>
    <a:masterClrMapping/>
  </p:clrMapOvr>
  <p:transition spd="med">
    <p:strips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6176967"/>
      </p:ext>
    </p:extLst>
  </p:cSld>
  <p:clrMapOvr>
    <a:masterClrMapping/>
  </p:clrMapOvr>
  <p:transition spd="med">
    <p:strips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274638"/>
            <a:ext cx="2844800" cy="521176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3200" y="274638"/>
            <a:ext cx="8331200" cy="52117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95779852"/>
      </p:ext>
    </p:extLst>
  </p:cSld>
  <p:clrMapOvr>
    <a:masterClrMapping/>
  </p:clrMapOvr>
  <p:transition spd="med">
    <p:strips dir="r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03200" y="1371600"/>
            <a:ext cx="10363200" cy="4114800"/>
          </a:xfrm>
        </p:spPr>
        <p:txBody>
          <a:bodyPr/>
          <a:lstStyle/>
          <a:p>
            <a:pPr lvl="0"/>
            <a:endParaRPr lang="it-IT" noProof="0" smtClean="0"/>
          </a:p>
        </p:txBody>
      </p:sp>
    </p:spTree>
    <p:extLst>
      <p:ext uri="{BB962C8B-B14F-4D97-AF65-F5344CB8AC3E}">
        <p14:creationId xmlns:p14="http://schemas.microsoft.com/office/powerpoint/2010/main" val="2665872679"/>
      </p:ext>
    </p:extLst>
  </p:cSld>
  <p:clrMapOvr>
    <a:masterClrMapping/>
  </p:clrMapOvr>
  <p:transition spd="med">
    <p:strips dir="r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78589816"/>
      </p:ext>
    </p:extLst>
  </p:cSld>
  <p:clrMapOvr>
    <a:masterClrMapping/>
  </p:clrMapOvr>
  <p:transition spd="med">
    <p:strips dir="r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77826689"/>
      </p:ext>
    </p:extLst>
  </p:cSld>
  <p:clrMapOvr>
    <a:masterClrMapping/>
  </p:clrMapOvr>
  <p:transition spd="med">
    <p:strips dir="r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79306583"/>
      </p:ext>
    </p:extLst>
  </p:cSld>
  <p:clrMapOvr>
    <a:masterClrMapping/>
  </p:clrMapOvr>
  <p:transition spd="med">
    <p:strips dir="r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32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64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4450887"/>
      </p:ext>
    </p:extLst>
  </p:cSld>
  <p:clrMapOvr>
    <a:masterClrMapping/>
  </p:clrMapOvr>
  <p:transition spd="med">
    <p:strips dir="r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82738116"/>
      </p:ext>
    </p:extLst>
  </p:cSld>
  <p:clrMapOvr>
    <a:masterClrMapping/>
  </p:clrMapOvr>
  <p:transition spd="med">
    <p:strips dir="r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7409807"/>
      </p:ext>
    </p:extLst>
  </p:cSld>
  <p:clrMapOvr>
    <a:masterClrMapping/>
  </p:clrMapOvr>
  <p:transition spd="med">
    <p:strips dir="r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5837974"/>
      </p:ext>
    </p:extLst>
  </p:cSld>
  <p:clrMapOvr>
    <a:masterClrMapping/>
  </p:clrMapOvr>
  <p:transition spd="med">
    <p:strips dir="r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9954045"/>
      </p:ext>
    </p:extLst>
  </p:cSld>
  <p:clrMapOvr>
    <a:masterClrMapping/>
  </p:clrMapOvr>
  <p:transition spd="med">
    <p:strips dir="r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60230347"/>
      </p:ext>
    </p:extLst>
  </p:cSld>
  <p:clrMapOvr>
    <a:masterClrMapping/>
  </p:clrMapOvr>
  <p:transition spd="med">
    <p:strips dir="r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1677282"/>
      </p:ext>
    </p:extLst>
  </p:cSld>
  <p:clrMapOvr>
    <a:masterClrMapping/>
  </p:clrMapOvr>
  <p:transition spd="med">
    <p:strips dir="rd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274638"/>
            <a:ext cx="2844800" cy="521176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3200" y="274638"/>
            <a:ext cx="8331200" cy="52117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81808767"/>
      </p:ext>
    </p:extLst>
  </p:cSld>
  <p:clrMapOvr>
    <a:masterClrMapping/>
  </p:clrMapOvr>
  <p:transition spd="med">
    <p:strips dir="rd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03200" y="1371600"/>
            <a:ext cx="10363200" cy="4114800"/>
          </a:xfrm>
        </p:spPr>
        <p:txBody>
          <a:bodyPr/>
          <a:lstStyle/>
          <a:p>
            <a:pPr lvl="0"/>
            <a:endParaRPr lang="it-IT" noProof="0" smtClean="0"/>
          </a:p>
        </p:txBody>
      </p:sp>
    </p:spTree>
    <p:extLst>
      <p:ext uri="{BB962C8B-B14F-4D97-AF65-F5344CB8AC3E}">
        <p14:creationId xmlns:p14="http://schemas.microsoft.com/office/powerpoint/2010/main" val="3021146096"/>
      </p:ext>
    </p:extLst>
  </p:cSld>
  <p:clrMapOvr>
    <a:masterClrMapping/>
  </p:clrMapOvr>
  <p:transition spd="med">
    <p:strips dir="rd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Cent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629694" y="1006476"/>
            <a:ext cx="11128415" cy="4500563"/>
          </a:xfrm>
          <a:prstGeom prst="rect">
            <a:avLst/>
          </a:prstGeom>
        </p:spPr>
        <p:txBody>
          <a:bodyPr/>
          <a:lstStyle>
            <a:lvl1pPr marL="174625" indent="-174625">
              <a:spcAft>
                <a:spcPts val="115"/>
              </a:spcAft>
              <a:buFont typeface="Arial" pitchFamily="34" charset="0"/>
              <a:buNone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66688" indent="-166688">
              <a:spcAft>
                <a:spcPts val="115"/>
              </a:spcAft>
              <a:tabLst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77800" indent="-177800">
              <a:spcAft>
                <a:spcPts val="115"/>
              </a:spcAft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7800" indent="-177800">
              <a:spcAft>
                <a:spcPts val="115"/>
              </a:spcAft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74625" indent="-174625">
              <a:spcAft>
                <a:spcPts val="115"/>
              </a:spcAft>
              <a:buFont typeface="Arial" pitchFamily="34" charset="0"/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8" name="Titolo 1"/>
          <p:cNvSpPr>
            <a:spLocks noGrp="1"/>
          </p:cNvSpPr>
          <p:nvPr>
            <p:ph type="title" hasCustomPrompt="1"/>
          </p:nvPr>
        </p:nvSpPr>
        <p:spPr>
          <a:xfrm>
            <a:off x="629693" y="249387"/>
            <a:ext cx="11148321" cy="583127"/>
          </a:xfrm>
          <a:prstGeom prst="rect">
            <a:avLst/>
          </a:prstGeom>
        </p:spPr>
        <p:txBody>
          <a:bodyPr/>
          <a:lstStyle>
            <a:lvl1pPr>
              <a:defRPr sz="28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text styles</a:t>
            </a:r>
            <a:endParaRPr lang="it-IT" dirty="0"/>
          </a:p>
        </p:txBody>
      </p:sp>
      <p:pic>
        <p:nvPicPr>
          <p:cNvPr id="2050" name="Picture 2" descr="C:\MARKETING\PROGETTI\PPT REPLY TEMPLATE\elements\omini tutti colori 3d\green\reply_3d.p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1103710" y="6039136"/>
            <a:ext cx="885377" cy="71913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 userDrawn="1"/>
        </p:nvSpPr>
        <p:spPr>
          <a:xfrm>
            <a:off x="218902" y="6283327"/>
            <a:ext cx="52184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3005305-56AA-41FB-8E52-9E09D388040D}" type="slidenum">
              <a:rPr lang="it-IT" sz="1000" smtClean="0">
                <a:solidFill>
                  <a:srgbClr val="000000"/>
                </a:solidFill>
              </a:rPr>
              <a:pPr algn="r"/>
              <a:t>‹N›</a:t>
            </a:fld>
            <a:endParaRPr lang="it-IT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762301"/>
      </p:ext>
    </p:extLst>
  </p:cSld>
  <p:clrMapOvr>
    <a:masterClrMapping/>
  </p:clrMapOvr>
  <p:transition spd="med">
    <p:wipe dir="r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7" y="1065749"/>
            <a:ext cx="10114148" cy="3216228"/>
          </a:xfrm>
        </p:spPr>
        <p:txBody>
          <a:bodyPr anchor="b"/>
          <a:lstStyle>
            <a:lvl1pPr algn="l" defTabSz="121917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it-IT" sz="8000" i="0" u="none" kern="1200" cap="all" spc="-133" dirty="0" smtClean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89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1547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6" name="Inhaltsplatzhalter 2"/>
          <p:cNvSpPr>
            <a:spLocks noGrp="1"/>
          </p:cNvSpPr>
          <p:nvPr>
            <p:ph idx="10"/>
          </p:nvPr>
        </p:nvSpPr>
        <p:spPr>
          <a:xfrm>
            <a:off x="804331" y="2126523"/>
            <a:ext cx="10583335" cy="3282951"/>
          </a:xfrm>
        </p:spPr>
        <p:txBody>
          <a:bodyPr/>
          <a:lstStyle>
            <a:lvl1pPr marL="666734" indent="-6667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1310185" indent="-6540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909186" indent="-601118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2133">
                <a:solidFill>
                  <a:schemeClr val="tx1"/>
                </a:solidFill>
              </a:defRPr>
            </a:lvl3pPr>
            <a:lvl4pPr marL="1828754" indent="-457189">
              <a:buFont typeface="+mj-lt"/>
              <a:buAutoNum type="arabicPeriod"/>
              <a:defRPr/>
            </a:lvl4pPr>
            <a:lvl5pPr marL="2285943" indent="-457189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1373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SECTION </a:t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00854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72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31185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12081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9"/>
          <p:cNvPicPr>
            <a:picLocks noChangeAspect="1"/>
          </p:cNvPicPr>
          <p:nvPr userDrawn="1"/>
        </p:nvPicPr>
        <p:blipFill rotWithShape="1">
          <a:blip r:embed="rId2"/>
          <a:srcRect t="-114" b="24638"/>
          <a:stretch/>
        </p:blipFill>
        <p:spPr>
          <a:xfrm>
            <a:off x="0" y="-10332"/>
            <a:ext cx="12192000" cy="6898813"/>
          </a:xfrm>
          <a:prstGeom prst="rect">
            <a:avLst/>
          </a:prstGeom>
        </p:spPr>
      </p:pic>
      <p:sp>
        <p:nvSpPr>
          <p:cNvPr id="8" name="Rechteck 6"/>
          <p:cNvSpPr/>
          <p:nvPr userDrawn="1"/>
        </p:nvSpPr>
        <p:spPr>
          <a:xfrm>
            <a:off x="0" y="1"/>
            <a:ext cx="12192000" cy="6888480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02591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t="-1" r="11734" b="25474"/>
          <a:stretch/>
        </p:blipFill>
        <p:spPr>
          <a:xfrm>
            <a:off x="-1" y="0"/>
            <a:ext cx="12192000" cy="6847368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-13124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80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24146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82732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7" y="1869268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/>
            </a:lvl4pPr>
            <a:lvl6pPr>
              <a:defRPr sz="2267"/>
            </a:lvl6pPr>
            <a:lvl7pPr marL="239994" indent="-239994">
              <a:buClr>
                <a:schemeClr val="tx2"/>
              </a:buClr>
              <a:buAutoNum type="arabicPeriod"/>
              <a:defRPr lang="it-IT" sz="240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>
              <a:buAutoNum type="arabicPeriod"/>
              <a:defRPr/>
            </a:lvl8pPr>
            <a:lvl9pPr>
              <a:defRPr sz="22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marL="685783" lvl="6" indent="-685783" algn="l" defTabSz="609585" rtl="0" eaLnBrk="1" latinLnBrk="0" hangingPunct="1">
              <a:lnSpc>
                <a:spcPct val="150000"/>
              </a:lnSpc>
              <a:spcBef>
                <a:spcPts val="800"/>
              </a:spcBef>
              <a:buClr>
                <a:schemeClr val="tx2"/>
              </a:buClr>
              <a:buSzPct val="130000"/>
              <a:buFont typeface="+mj-lt"/>
              <a:buAutoNum type="arabicPeriod"/>
            </a:pPr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0254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916869"/>
            <a:ext cx="5087024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75673" y="1916869"/>
            <a:ext cx="5113681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5949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6"/>
          <p:cNvSpPr/>
          <p:nvPr userDrawn="1"/>
        </p:nvSpPr>
        <p:spPr>
          <a:xfrm>
            <a:off x="0" y="0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667389"/>
            <a:ext cx="12192000" cy="3505455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10" name="Rettangolo 7"/>
          <p:cNvSpPr/>
          <p:nvPr userDrawn="1"/>
        </p:nvSpPr>
        <p:spPr>
          <a:xfrm>
            <a:off x="0" y="5172843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01095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3" y="1889351"/>
            <a:ext cx="6824547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65239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527" y="1995754"/>
            <a:ext cx="6819472" cy="3835953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03653" y="3811650"/>
            <a:ext cx="6155715" cy="825759"/>
          </a:xfrm>
        </p:spPr>
        <p:txBody>
          <a:bodyPr anchor="t"/>
          <a:lstStyle>
            <a:lvl1pPr>
              <a:defRPr sz="5333" cap="all" spc="-133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5333">
                <a:latin typeface="Arial Black"/>
                <a:cs typeface="Arial Black"/>
              </a:defRPr>
            </a:lvl2pPr>
            <a:lvl3pPr>
              <a:defRPr sz="5333">
                <a:latin typeface="Arial Black"/>
                <a:cs typeface="Arial Black"/>
              </a:defRPr>
            </a:lvl3pPr>
            <a:lvl4pPr>
              <a:defRPr sz="5333">
                <a:latin typeface="Arial Black"/>
                <a:cs typeface="Arial Black"/>
              </a:defRPr>
            </a:lvl4pPr>
            <a:lvl5pPr>
              <a:defRPr sz="5333">
                <a:latin typeface="Arial Black"/>
                <a:cs typeface="Arial Black"/>
              </a:defRPr>
            </a:lvl5pPr>
            <a:lvl6pPr>
              <a:defRPr sz="5333">
                <a:latin typeface="Arial Black"/>
                <a:cs typeface="Arial Black"/>
              </a:defRPr>
            </a:lvl6pPr>
            <a:lvl7pPr>
              <a:defRPr sz="5333">
                <a:latin typeface="Arial Black"/>
                <a:cs typeface="Arial Black"/>
              </a:defRPr>
            </a:lvl7pPr>
            <a:lvl8pPr>
              <a:defRPr sz="5333">
                <a:latin typeface="Arial Black"/>
                <a:cs typeface="Arial Black"/>
              </a:defRPr>
            </a:lvl8pPr>
            <a:lvl9pPr>
              <a:defRPr sz="5333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03653" y="2537359"/>
            <a:ext cx="6155715" cy="426875"/>
          </a:xfrm>
        </p:spPr>
        <p:txBody>
          <a:bodyPr/>
          <a:lstStyle>
            <a:lvl1pPr>
              <a:defRPr sz="2133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867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867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867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867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867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867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867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867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49208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841421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680306"/>
            <a:ext cx="9337920" cy="1762263"/>
          </a:xfrm>
        </p:spPr>
        <p:txBody>
          <a:bodyPr anchor="ctr"/>
          <a:lstStyle>
            <a:lvl1pPr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4" y="4501189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23899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7" y="1065749"/>
            <a:ext cx="10114148" cy="3216228"/>
          </a:xfrm>
        </p:spPr>
        <p:txBody>
          <a:bodyPr anchor="b"/>
          <a:lstStyle>
            <a:lvl1pPr algn="l" defTabSz="121917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it-IT" sz="8000" i="0" u="none" kern="1200" cap="all" spc="-133" dirty="0" smtClean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89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4541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6" name="Inhaltsplatzhalter 2"/>
          <p:cNvSpPr>
            <a:spLocks noGrp="1"/>
          </p:cNvSpPr>
          <p:nvPr>
            <p:ph idx="10"/>
          </p:nvPr>
        </p:nvSpPr>
        <p:spPr>
          <a:xfrm>
            <a:off x="804331" y="2126523"/>
            <a:ext cx="10583335" cy="3282951"/>
          </a:xfrm>
        </p:spPr>
        <p:txBody>
          <a:bodyPr/>
          <a:lstStyle>
            <a:lvl1pPr marL="666734" indent="-6667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1310185" indent="-6540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909186" indent="-601118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2133">
                <a:solidFill>
                  <a:schemeClr val="tx1"/>
                </a:solidFill>
              </a:defRPr>
            </a:lvl3pPr>
            <a:lvl4pPr marL="1828754" indent="-457189">
              <a:buFont typeface="+mj-lt"/>
              <a:buAutoNum type="arabicPeriod"/>
              <a:defRPr/>
            </a:lvl4pPr>
            <a:lvl5pPr marL="2285943" indent="-457189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91028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SECTION </a:t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61860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72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95115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38854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9"/>
          <p:cNvPicPr>
            <a:picLocks noChangeAspect="1"/>
          </p:cNvPicPr>
          <p:nvPr userDrawn="1"/>
        </p:nvPicPr>
        <p:blipFill rotWithShape="1">
          <a:blip r:embed="rId2"/>
          <a:srcRect t="-114" b="24638"/>
          <a:stretch/>
        </p:blipFill>
        <p:spPr>
          <a:xfrm>
            <a:off x="0" y="-10332"/>
            <a:ext cx="12192000" cy="6898813"/>
          </a:xfrm>
          <a:prstGeom prst="rect">
            <a:avLst/>
          </a:prstGeom>
        </p:spPr>
      </p:pic>
      <p:sp>
        <p:nvSpPr>
          <p:cNvPr id="8" name="Rechteck 6"/>
          <p:cNvSpPr/>
          <p:nvPr userDrawn="1"/>
        </p:nvSpPr>
        <p:spPr>
          <a:xfrm>
            <a:off x="0" y="1"/>
            <a:ext cx="12192000" cy="6888480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57575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t="-1" r="11734" b="25474"/>
          <a:stretch/>
        </p:blipFill>
        <p:spPr>
          <a:xfrm>
            <a:off x="-1" y="0"/>
            <a:ext cx="12192000" cy="6847368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-13124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80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53742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3493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7" y="1869268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/>
            </a:lvl4pPr>
            <a:lvl6pPr>
              <a:defRPr sz="2267"/>
            </a:lvl6pPr>
            <a:lvl7pPr marL="239994" indent="-239994">
              <a:buClr>
                <a:schemeClr val="tx2"/>
              </a:buClr>
              <a:buAutoNum type="arabicPeriod"/>
              <a:defRPr lang="it-IT" sz="240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>
              <a:buAutoNum type="arabicPeriod"/>
              <a:defRPr/>
            </a:lvl8pPr>
            <a:lvl9pPr>
              <a:defRPr sz="22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marL="685783" lvl="6" indent="-685783" algn="l" defTabSz="609585" rtl="0" eaLnBrk="1" latinLnBrk="0" hangingPunct="1">
              <a:lnSpc>
                <a:spcPct val="150000"/>
              </a:lnSpc>
              <a:spcBef>
                <a:spcPts val="800"/>
              </a:spcBef>
              <a:buClr>
                <a:schemeClr val="tx2"/>
              </a:buClr>
              <a:buSzPct val="130000"/>
              <a:buFont typeface="+mj-lt"/>
              <a:buAutoNum type="arabicPeriod"/>
            </a:pPr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98423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916869"/>
            <a:ext cx="5087024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75673" y="1916869"/>
            <a:ext cx="5113681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19486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6"/>
          <p:cNvSpPr/>
          <p:nvPr userDrawn="1"/>
        </p:nvSpPr>
        <p:spPr>
          <a:xfrm>
            <a:off x="0" y="0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667389"/>
            <a:ext cx="12192000" cy="3505455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10" name="Rettangolo 7"/>
          <p:cNvSpPr/>
          <p:nvPr userDrawn="1"/>
        </p:nvSpPr>
        <p:spPr>
          <a:xfrm>
            <a:off x="0" y="5172843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96228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3" y="1889351"/>
            <a:ext cx="6824547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249705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527" y="1995754"/>
            <a:ext cx="6819472" cy="3835953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03653" y="3811650"/>
            <a:ext cx="6155715" cy="825759"/>
          </a:xfrm>
        </p:spPr>
        <p:txBody>
          <a:bodyPr anchor="t"/>
          <a:lstStyle>
            <a:lvl1pPr>
              <a:defRPr sz="5333" cap="all" spc="-133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5333">
                <a:latin typeface="Arial Black"/>
                <a:cs typeface="Arial Black"/>
              </a:defRPr>
            </a:lvl2pPr>
            <a:lvl3pPr>
              <a:defRPr sz="5333">
                <a:latin typeface="Arial Black"/>
                <a:cs typeface="Arial Black"/>
              </a:defRPr>
            </a:lvl3pPr>
            <a:lvl4pPr>
              <a:defRPr sz="5333">
                <a:latin typeface="Arial Black"/>
                <a:cs typeface="Arial Black"/>
              </a:defRPr>
            </a:lvl4pPr>
            <a:lvl5pPr>
              <a:defRPr sz="5333">
                <a:latin typeface="Arial Black"/>
                <a:cs typeface="Arial Black"/>
              </a:defRPr>
            </a:lvl5pPr>
            <a:lvl6pPr>
              <a:defRPr sz="5333">
                <a:latin typeface="Arial Black"/>
                <a:cs typeface="Arial Black"/>
              </a:defRPr>
            </a:lvl6pPr>
            <a:lvl7pPr>
              <a:defRPr sz="5333">
                <a:latin typeface="Arial Black"/>
                <a:cs typeface="Arial Black"/>
              </a:defRPr>
            </a:lvl7pPr>
            <a:lvl8pPr>
              <a:defRPr sz="5333">
                <a:latin typeface="Arial Black"/>
                <a:cs typeface="Arial Black"/>
              </a:defRPr>
            </a:lvl8pPr>
            <a:lvl9pPr>
              <a:defRPr sz="5333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03653" y="2537359"/>
            <a:ext cx="6155715" cy="426875"/>
          </a:xfrm>
        </p:spPr>
        <p:txBody>
          <a:bodyPr/>
          <a:lstStyle>
            <a:lvl1pPr>
              <a:defRPr sz="2133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867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867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867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867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867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867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867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867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1011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062240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680306"/>
            <a:ext cx="9337920" cy="1762263"/>
          </a:xfrm>
        </p:spPr>
        <p:txBody>
          <a:bodyPr anchor="ctr"/>
          <a:lstStyle>
            <a:lvl1pPr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4" y="4501189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480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2.xml"/><Relationship Id="rId16" Type="http://schemas.openxmlformats.org/officeDocument/2006/relationships/theme" Target="../theme/theme4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slideLayout" Target="../slideLayouts/slideLayout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3200" y="13716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</p:txBody>
      </p:sp>
      <p:sp>
        <p:nvSpPr>
          <p:cNvPr id="2" name="Rettangolo 1"/>
          <p:cNvSpPr/>
          <p:nvPr userDrawn="1"/>
        </p:nvSpPr>
        <p:spPr>
          <a:xfrm>
            <a:off x="217095" y="6137095"/>
            <a:ext cx="3802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83005305-56AA-41FB-8E52-9E09D388040D}" type="slidenum">
              <a:rPr lang="it-IT" sz="1100" smtClean="0">
                <a:solidFill>
                  <a:srgbClr val="000000"/>
                </a:solidFill>
              </a:rPr>
              <a:pPr/>
              <a:t>‹N›</a:t>
            </a:fld>
            <a:endParaRPr lang="it-IT" sz="1100" dirty="0"/>
          </a:p>
        </p:txBody>
      </p:sp>
      <p:pic>
        <p:nvPicPr>
          <p:cNvPr id="5" name="Bild 5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ransition spd="med">
    <p:strips dir="rd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3200" y="13716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</p:txBody>
      </p:sp>
      <p:pic>
        <p:nvPicPr>
          <p:cNvPr id="4" name="Picture 2" descr="C:\MARKETING\PROGETTI\PPT REPLY TEMPLATE\elements\omini tutti colori 3d\green\reply_3d.png"/>
          <p:cNvPicPr>
            <a:picLocks noChangeAspect="1" noChangeArrowheads="1"/>
          </p:cNvPicPr>
          <p:nvPr userDrawn="1"/>
        </p:nvPicPr>
        <p:blipFill>
          <a:blip r:embed="rId15"/>
          <a:stretch>
            <a:fillRect/>
          </a:stretch>
        </p:blipFill>
        <p:spPr bwMode="auto">
          <a:xfrm>
            <a:off x="11103710" y="6039136"/>
            <a:ext cx="885377" cy="7191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651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</p:sldLayoutIdLst>
  <p:transition spd="med">
    <p:strips dir="rd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35709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Fist </a:t>
            </a:r>
            <a:r>
              <a:rPr lang="it-IT" dirty="0" err="1" smtClean="0"/>
              <a:t>numbered</a:t>
            </a:r>
            <a:r>
              <a:rPr lang="it-IT" smtClean="0"/>
              <a:t> text</a:t>
            </a:r>
            <a:endParaRPr lang="it-IT" dirty="0" smtClean="0"/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74780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</p:sldLayoutIdLst>
  <p:hf sldNum="0" hdr="0" ftr="0" dt="0"/>
  <p:txStyles>
    <p:titleStyle>
      <a:lvl1pPr algn="ctr" defTabSz="1219170" rtl="0" eaLnBrk="1" latinLnBrk="0" hangingPunct="1">
        <a:lnSpc>
          <a:spcPct val="80000"/>
        </a:lnSpc>
        <a:spcBef>
          <a:spcPct val="0"/>
        </a:spcBef>
        <a:buNone/>
        <a:defRPr sz="4267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1219170" rtl="0" eaLnBrk="1" latinLnBrk="0" hangingPunct="1">
        <a:lnSpc>
          <a:spcPct val="100000"/>
        </a:lnSpc>
        <a:spcBef>
          <a:spcPts val="800"/>
        </a:spcBef>
        <a:buFont typeface="Arial" pitchFamily="34" charset="0"/>
        <a:buNone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lnSpc>
          <a:spcPct val="100000"/>
        </a:lnSpc>
        <a:spcBef>
          <a:spcPts val="1600"/>
        </a:spcBef>
        <a:spcAft>
          <a:spcPts val="800"/>
        </a:spcAft>
        <a:buFont typeface="Arial" pitchFamily="34" charset="0"/>
        <a:buNone/>
        <a:defRPr sz="24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1219170" rtl="0" eaLnBrk="1" latinLnBrk="0" hangingPunct="1">
        <a:lnSpc>
          <a:spcPct val="120000"/>
        </a:lnSpc>
        <a:spcBef>
          <a:spcPts val="800"/>
        </a:spcBef>
        <a:buFont typeface="Arial" pitchFamily="34" charset="0"/>
        <a:buNone/>
        <a:defRPr sz="1867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+mj-lt"/>
        <a:buAutoNum type="arabicPeriod"/>
        <a:defRPr lang="it-IT" sz="24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35709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Fist </a:t>
            </a:r>
            <a:r>
              <a:rPr lang="it-IT" dirty="0" err="1" smtClean="0"/>
              <a:t>numbered</a:t>
            </a:r>
            <a:r>
              <a:rPr lang="it-IT" smtClean="0"/>
              <a:t> text</a:t>
            </a:r>
            <a:endParaRPr lang="it-IT" dirty="0" smtClean="0"/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218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  <p:sldLayoutId id="2147483727" r:id="rId15"/>
  </p:sldLayoutIdLst>
  <p:hf sldNum="0" hdr="0" ftr="0" dt="0"/>
  <p:txStyles>
    <p:titleStyle>
      <a:lvl1pPr algn="ctr" defTabSz="1219170" rtl="0" eaLnBrk="1" latinLnBrk="0" hangingPunct="1">
        <a:lnSpc>
          <a:spcPct val="80000"/>
        </a:lnSpc>
        <a:spcBef>
          <a:spcPct val="0"/>
        </a:spcBef>
        <a:buNone/>
        <a:defRPr sz="4267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1219170" rtl="0" eaLnBrk="1" latinLnBrk="0" hangingPunct="1">
        <a:lnSpc>
          <a:spcPct val="100000"/>
        </a:lnSpc>
        <a:spcBef>
          <a:spcPts val="800"/>
        </a:spcBef>
        <a:buFont typeface="Arial" pitchFamily="34" charset="0"/>
        <a:buNone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lnSpc>
          <a:spcPct val="100000"/>
        </a:lnSpc>
        <a:spcBef>
          <a:spcPts val="1600"/>
        </a:spcBef>
        <a:spcAft>
          <a:spcPts val="800"/>
        </a:spcAft>
        <a:buFont typeface="Arial" pitchFamily="34" charset="0"/>
        <a:buNone/>
        <a:defRPr sz="24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1219170" rtl="0" eaLnBrk="1" latinLnBrk="0" hangingPunct="1">
        <a:lnSpc>
          <a:spcPct val="120000"/>
        </a:lnSpc>
        <a:spcBef>
          <a:spcPts val="800"/>
        </a:spcBef>
        <a:buFont typeface="Arial" pitchFamily="34" charset="0"/>
        <a:buNone/>
        <a:defRPr sz="1867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+mj-lt"/>
        <a:buAutoNum type="arabicPeriod"/>
        <a:defRPr lang="it-IT" sz="24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mailto:c.castelli@reply.eu" TargetMode="External"/><Relationship Id="rId1" Type="http://schemas.openxmlformats.org/officeDocument/2006/relationships/slideLayout" Target="../slideLayouts/slideLayout5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 txBox="1">
            <a:spLocks/>
          </p:cNvSpPr>
          <p:nvPr/>
        </p:nvSpPr>
        <p:spPr>
          <a:xfrm>
            <a:off x="911424" y="2198485"/>
            <a:ext cx="10081120" cy="3216228"/>
          </a:xfrm>
          <a:prstGeom prst="rect">
            <a:avLst/>
          </a:prstGeom>
        </p:spPr>
        <p:txBody>
          <a:bodyPr vert="horz" lIns="0" tIns="45720" rIns="91440" bIns="0" rtlCol="0" anchor="b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6000" i="0" u="none" kern="1200" cap="all" spc="-100" dirty="0">
                <a:solidFill>
                  <a:schemeClr val="bg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sz="4400" dirty="0"/>
              <a:t>PRESENTAZIONE </a:t>
            </a:r>
            <a:endParaRPr lang="it-IT" sz="4400" dirty="0" smtClean="0"/>
          </a:p>
          <a:p>
            <a:r>
              <a:rPr lang="it-IT" sz="4400" dirty="0" smtClean="0"/>
              <a:t>DATI gennaio 2018</a:t>
            </a:r>
            <a:r>
              <a:rPr lang="it-IT" sz="4400" dirty="0"/>
              <a:t/>
            </a:r>
            <a:br>
              <a:rPr lang="it-IT" sz="4400" dirty="0"/>
            </a:br>
            <a:endParaRPr lang="it-IT" sz="2000" dirty="0" smtClean="0"/>
          </a:p>
          <a:p>
            <a:endParaRPr lang="it-IT" sz="4400" dirty="0" smtClean="0"/>
          </a:p>
          <a:p>
            <a:r>
              <a:rPr lang="it-IT" sz="4400" i="1" dirty="0" smtClean="0"/>
              <a:t>OSSERVATORIO DEGLI INVESTIMENTI PUBBLICITARI </a:t>
            </a:r>
            <a:r>
              <a:rPr lang="it-IT" sz="4400" i="1" dirty="0"/>
              <a:t>SULLA STAMPA</a:t>
            </a:r>
          </a:p>
        </p:txBody>
      </p:sp>
      <p:sp>
        <p:nvSpPr>
          <p:cNvPr id="7" name="Sottotitolo 2"/>
          <p:cNvSpPr>
            <a:spLocks noGrp="1"/>
          </p:cNvSpPr>
          <p:nvPr>
            <p:ph type="subTitle" idx="1"/>
          </p:nvPr>
        </p:nvSpPr>
        <p:spPr>
          <a:xfrm>
            <a:off x="958660" y="5654869"/>
            <a:ext cx="7585612" cy="438427"/>
          </a:xfrm>
        </p:spPr>
        <p:txBody>
          <a:bodyPr/>
          <a:lstStyle/>
          <a:p>
            <a:r>
              <a:rPr lang="it-IT" sz="2000" dirty="0" smtClean="0"/>
              <a:t>Milano, 1° marzo 2018</a:t>
            </a:r>
            <a:endParaRPr lang="it-IT" sz="2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8424" y="373634"/>
            <a:ext cx="3425003" cy="179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02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5985854"/>
              </p:ext>
            </p:extLst>
          </p:nvPr>
        </p:nvGraphicFramePr>
        <p:xfrm>
          <a:off x="751297" y="345267"/>
          <a:ext cx="10728000" cy="25035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28000"/>
              </a:tblGrid>
              <a:tr h="708833">
                <a:tc>
                  <a:txBody>
                    <a:bodyPr/>
                    <a:lstStyle/>
                    <a:p>
                      <a:pPr algn="ctr"/>
                      <a:r>
                        <a:rPr lang="de-DE" sz="1800" b="0" i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TESTATE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QUOTIDIANE NUOVE</a:t>
                      </a:r>
                    </a:p>
                    <a:p>
                      <a:pPr algn="ctr"/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Gennaio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2017 – </a:t>
                      </a:r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Gennaio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2018</a:t>
                      </a:r>
                      <a:endParaRPr lang="de-DE" sz="1800" b="0" i="0" dirty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ctr"/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Arial"/>
                        </a:rPr>
                        <a:t>Nessuna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l"/>
                      <a:endParaRPr lang="de-DE" sz="1800" b="0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l"/>
                      <a:endParaRPr lang="de-DE" sz="1800" b="0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0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4217942"/>
              </p:ext>
            </p:extLst>
          </p:nvPr>
        </p:nvGraphicFramePr>
        <p:xfrm>
          <a:off x="751297" y="3738404"/>
          <a:ext cx="10728000" cy="25140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28000"/>
              </a:tblGrid>
              <a:tr h="719296">
                <a:tc>
                  <a:txBody>
                    <a:bodyPr/>
                    <a:lstStyle/>
                    <a:p>
                      <a:pPr algn="ctr"/>
                      <a:r>
                        <a:rPr lang="de-DE" sz="1800" b="0" i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TESTATE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QUOTIDIANE CHIUSE</a:t>
                      </a:r>
                    </a:p>
                    <a:p>
                      <a:pPr algn="ctr"/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Gennaio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2017 – </a:t>
                      </a:r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Gennaio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2018</a:t>
                      </a:r>
                      <a:endParaRPr lang="de-DE" sz="1800" b="0" i="0" dirty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ctr"/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Arial"/>
                        </a:rPr>
                        <a:t>Avvisatore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Arial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Arial"/>
                        </a:rPr>
                        <a:t>Marittimo</a:t>
                      </a:r>
                      <a:r>
                        <a:rPr lang="de-DE" sz="1800" b="1" i="0" baseline="0" dirty="0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Arial"/>
                        </a:rPr>
                        <a:t> (</a:t>
                      </a:r>
                      <a:r>
                        <a:rPr lang="de-DE" sz="1800" b="1" i="0" baseline="0" dirty="0" err="1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Arial"/>
                        </a:rPr>
                        <a:t>Dic</a:t>
                      </a:r>
                      <a:r>
                        <a:rPr lang="de-DE" sz="1800" b="1" i="0" baseline="0" dirty="0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Arial"/>
                        </a:rPr>
                        <a:t>. 2017)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l"/>
                      <a:endParaRPr lang="de-DE" sz="1800" b="0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l"/>
                      <a:endParaRPr lang="de-DE" sz="1800" b="0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6611534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6"/>
          <p:cNvSpPr txBox="1">
            <a:spLocks noChangeArrowheads="1"/>
          </p:cNvSpPr>
          <p:nvPr/>
        </p:nvSpPr>
        <p:spPr bwMode="auto">
          <a:xfrm>
            <a:off x="1523999" y="210543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QUOTIDIANI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– Totale Fatturato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(per 1.000) e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Spazi</a:t>
            </a:r>
            <a:endParaRPr lang="it-IT" altLang="it-IT" sz="2000" i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2" name="Gruppo 21"/>
          <p:cNvGrpSpPr/>
          <p:nvPr/>
        </p:nvGrpSpPr>
        <p:grpSpPr>
          <a:xfrm>
            <a:off x="295019" y="737052"/>
            <a:ext cx="11516635" cy="6001188"/>
            <a:chOff x="295019" y="737052"/>
            <a:chExt cx="11516635" cy="6001188"/>
          </a:xfrm>
        </p:grpSpPr>
        <p:sp>
          <p:nvSpPr>
            <p:cNvPr id="9" name="Rettangolo 8"/>
            <p:cNvSpPr/>
            <p:nvPr/>
          </p:nvSpPr>
          <p:spPr bwMode="auto">
            <a:xfrm>
              <a:off x="295019" y="3586463"/>
              <a:ext cx="11507961" cy="27360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rtlCol="0" anchor="ctr">
              <a:spAutoFit/>
            </a:bodyPr>
            <a:lstStyle/>
            <a:p>
              <a:pPr algn="ctr"/>
              <a:endParaRPr lang="en-US"/>
            </a:p>
          </p:txBody>
        </p:sp>
        <p:graphicFrame>
          <p:nvGraphicFramePr>
            <p:cNvPr id="6" name="Grafico 5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499219490"/>
                </p:ext>
              </p:extLst>
            </p:nvPr>
          </p:nvGraphicFramePr>
          <p:xfrm>
            <a:off x="551384" y="1122081"/>
            <a:ext cx="10873208" cy="223224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2" name="CasellaDiTesto 1"/>
            <p:cNvSpPr txBox="1"/>
            <p:nvPr/>
          </p:nvSpPr>
          <p:spPr>
            <a:xfrm>
              <a:off x="1239494" y="1122081"/>
              <a:ext cx="648000" cy="292388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-7,6%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  <p:graphicFrame>
          <p:nvGraphicFramePr>
            <p:cNvPr id="7" name="Grafico 6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421400264"/>
                </p:ext>
              </p:extLst>
            </p:nvPr>
          </p:nvGraphicFramePr>
          <p:xfrm>
            <a:off x="420687" y="4054976"/>
            <a:ext cx="11350626" cy="222565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3" name="Rettangolo 2"/>
            <p:cNvSpPr/>
            <p:nvPr/>
          </p:nvSpPr>
          <p:spPr bwMode="auto">
            <a:xfrm>
              <a:off x="303693" y="745123"/>
              <a:ext cx="11507961" cy="2736000"/>
            </a:xfrm>
            <a:prstGeom prst="rect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rtlCol="0" anchor="ctr">
              <a:spAutoFit/>
            </a:bodyPr>
            <a:lstStyle/>
            <a:p>
              <a:pPr algn="ctr"/>
              <a:endParaRPr lang="en-US"/>
            </a:p>
          </p:txBody>
        </p:sp>
        <p:sp>
          <p:nvSpPr>
            <p:cNvPr id="10" name="CasellaDiTesto 9"/>
            <p:cNvSpPr txBox="1"/>
            <p:nvPr/>
          </p:nvSpPr>
          <p:spPr>
            <a:xfrm>
              <a:off x="9296019" y="737052"/>
              <a:ext cx="2506961" cy="30777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err="1" smtClean="0">
                  <a:solidFill>
                    <a:schemeClr val="bg1"/>
                  </a:solidFill>
                </a:rPr>
                <a:t>Totale</a:t>
              </a:r>
              <a:r>
                <a:rPr lang="en-US" sz="1400" dirty="0" smtClean="0">
                  <a:solidFill>
                    <a:schemeClr val="bg1"/>
                  </a:solidFill>
                </a:rPr>
                <a:t> </a:t>
              </a:r>
              <a:r>
                <a:rPr lang="en-US" sz="1400" dirty="0" err="1" smtClean="0">
                  <a:solidFill>
                    <a:schemeClr val="bg1"/>
                  </a:solidFill>
                </a:rPr>
                <a:t>Fatturato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11" name="CasellaDiTesto 10"/>
            <p:cNvSpPr txBox="1"/>
            <p:nvPr/>
          </p:nvSpPr>
          <p:spPr>
            <a:xfrm>
              <a:off x="9296018" y="3586056"/>
              <a:ext cx="2506961" cy="30777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err="1" smtClean="0">
                  <a:solidFill>
                    <a:schemeClr val="bg1"/>
                  </a:solidFill>
                </a:rPr>
                <a:t>Totale</a:t>
              </a:r>
              <a:r>
                <a:rPr lang="en-US" sz="1400" dirty="0" smtClean="0">
                  <a:solidFill>
                    <a:schemeClr val="bg1"/>
                  </a:solidFill>
                </a:rPr>
                <a:t> </a:t>
              </a:r>
              <a:r>
                <a:rPr lang="en-US" sz="1400" dirty="0" err="1" smtClean="0">
                  <a:solidFill>
                    <a:schemeClr val="bg1"/>
                  </a:solidFill>
                </a:rPr>
                <a:t>Spazi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17" name="CasellaDiTesto 16"/>
            <p:cNvSpPr txBox="1"/>
            <p:nvPr/>
          </p:nvSpPr>
          <p:spPr>
            <a:xfrm>
              <a:off x="1239494" y="3850000"/>
              <a:ext cx="648000" cy="292388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-1,0%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  <p:grpSp>
          <p:nvGrpSpPr>
            <p:cNvPr id="21" name="Gruppo 20"/>
            <p:cNvGrpSpPr/>
            <p:nvPr/>
          </p:nvGrpSpPr>
          <p:grpSpPr>
            <a:xfrm>
              <a:off x="7968208" y="6476630"/>
              <a:ext cx="2902344" cy="261610"/>
              <a:chOff x="7968208" y="6476630"/>
              <a:chExt cx="2902344" cy="261610"/>
            </a:xfrm>
          </p:grpSpPr>
          <p:sp>
            <p:nvSpPr>
              <p:cNvPr id="12" name="CasellaDiTesto 11"/>
              <p:cNvSpPr txBox="1"/>
              <p:nvPr/>
            </p:nvSpPr>
            <p:spPr>
              <a:xfrm>
                <a:off x="8289384" y="6476630"/>
                <a:ext cx="49720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2017 </a:t>
                </a:r>
                <a:endParaRPr lang="en-US" dirty="0"/>
              </a:p>
            </p:txBody>
          </p:sp>
          <p:sp>
            <p:nvSpPr>
              <p:cNvPr id="13" name="Rettangolo 12"/>
              <p:cNvSpPr/>
              <p:nvPr/>
            </p:nvSpPr>
            <p:spPr bwMode="auto">
              <a:xfrm>
                <a:off x="7968208" y="6525557"/>
                <a:ext cx="288032" cy="163757"/>
              </a:xfrm>
              <a:prstGeom prst="rect">
                <a:avLst/>
              </a:prstGeom>
              <a:solidFill>
                <a:srgbClr val="576B8A"/>
              </a:solidFill>
              <a:ln w="28575">
                <a:solidFill>
                  <a:srgbClr val="576B8A"/>
                </a:solidFill>
                <a:round/>
                <a:headEnd/>
                <a:tailEnd/>
              </a:ln>
            </p:spPr>
            <p:txBody>
              <a:bodyPr rtlCol="0" anchor="ctr">
                <a:sp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4" name="CasellaDiTesto 13"/>
              <p:cNvSpPr txBox="1"/>
              <p:nvPr/>
            </p:nvSpPr>
            <p:spPr>
              <a:xfrm>
                <a:off x="9305880" y="6476630"/>
                <a:ext cx="49720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2018 </a:t>
                </a:r>
                <a:endParaRPr lang="en-US" dirty="0"/>
              </a:p>
            </p:txBody>
          </p:sp>
          <p:sp>
            <p:nvSpPr>
              <p:cNvPr id="15" name="Rettangolo 14"/>
              <p:cNvSpPr/>
              <p:nvPr/>
            </p:nvSpPr>
            <p:spPr bwMode="auto">
              <a:xfrm>
                <a:off x="9002608" y="6525557"/>
                <a:ext cx="288032" cy="163757"/>
              </a:xfrm>
              <a:prstGeom prst="rect">
                <a:avLst/>
              </a:prstGeom>
              <a:solidFill>
                <a:srgbClr val="FFB400"/>
              </a:solidFill>
              <a:ln w="28575">
                <a:solidFill>
                  <a:srgbClr val="FFB400"/>
                </a:solidFill>
                <a:round/>
                <a:headEnd/>
                <a:tailEnd/>
              </a:ln>
            </p:spPr>
            <p:txBody>
              <a:bodyPr rtlCol="0" anchor="ctr">
                <a:sp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9" name="CasellaDiTesto 18"/>
              <p:cNvSpPr txBox="1"/>
              <p:nvPr/>
            </p:nvSpPr>
            <p:spPr>
              <a:xfrm>
                <a:off x="10222552" y="6479758"/>
                <a:ext cx="648000" cy="252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Diff % </a:t>
                </a:r>
                <a:endParaRPr lang="en-US" dirty="0"/>
              </a:p>
            </p:txBody>
          </p:sp>
          <p:sp>
            <p:nvSpPr>
              <p:cNvPr id="20" name="Rettangolo 19"/>
              <p:cNvSpPr/>
              <p:nvPr/>
            </p:nvSpPr>
            <p:spPr bwMode="auto">
              <a:xfrm>
                <a:off x="9912424" y="6528685"/>
                <a:ext cx="288032" cy="163757"/>
              </a:xfrm>
              <a:prstGeom prst="rect">
                <a:avLst/>
              </a:prstGeom>
              <a:solidFill>
                <a:srgbClr val="C00000"/>
              </a:solidFill>
              <a:ln w="28575">
                <a:solidFill>
                  <a:srgbClr val="C00000"/>
                </a:solidFill>
                <a:round/>
                <a:headEnd/>
                <a:tailEnd/>
              </a:ln>
            </p:spPr>
            <p:txBody>
              <a:bodyPr rtlCol="0" anchor="ctr">
                <a:spAutoFit/>
              </a:bodyPr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24893522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6"/>
          <p:cNvSpPr txBox="1">
            <a:spLocks noChangeArrowheads="1"/>
          </p:cNvSpPr>
          <p:nvPr/>
        </p:nvSpPr>
        <p:spPr bwMode="auto">
          <a:xfrm>
            <a:off x="1524000" y="210543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QUOTIDIANI -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Fatturato (per 1.000) e Spazi</a:t>
            </a: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2018</a:t>
            </a:r>
            <a:endParaRPr lang="it-IT" altLang="it-IT" sz="2000" i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1840473"/>
              </p:ext>
            </p:extLst>
          </p:nvPr>
        </p:nvGraphicFramePr>
        <p:xfrm>
          <a:off x="4223792" y="1220404"/>
          <a:ext cx="3744416" cy="4728876"/>
        </p:xfrm>
        <a:graphic>
          <a:graphicData uri="http://schemas.openxmlformats.org/drawingml/2006/table">
            <a:tbl>
              <a:tblPr/>
              <a:tblGrid>
                <a:gridCol w="2448272"/>
                <a:gridCol w="1296144"/>
              </a:tblGrid>
              <a:tr h="792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Testate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Nazionale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12.262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-12,8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Spazi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Nazionale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4.642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38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Locale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12.572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Locale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20.507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0,2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6578092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6"/>
          <p:cNvSpPr txBox="1">
            <a:spLocks noChangeArrowheads="1"/>
          </p:cNvSpPr>
          <p:nvPr/>
        </p:nvSpPr>
        <p:spPr bwMode="auto">
          <a:xfrm>
            <a:off x="1524000" y="210543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QUOTIDIANI -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Fatturato (per 1.000) e Spazi</a:t>
            </a: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2018</a:t>
            </a:r>
            <a:endParaRPr lang="it-IT" altLang="it-IT" sz="2000" i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7818864"/>
              </p:ext>
            </p:extLst>
          </p:nvPr>
        </p:nvGraphicFramePr>
        <p:xfrm>
          <a:off x="3761264" y="908720"/>
          <a:ext cx="4680520" cy="5647777"/>
        </p:xfrm>
        <a:graphic>
          <a:graphicData uri="http://schemas.openxmlformats.org/drawingml/2006/table">
            <a:tbl>
              <a:tblPr/>
              <a:tblGrid>
                <a:gridCol w="3563720"/>
                <a:gridCol w="1116800"/>
              </a:tblGrid>
              <a:tr h="516906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Testate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1362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3981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Classified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5.226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90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62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Classified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858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90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-19,8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635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760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Legale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4.763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90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62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Legale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1.067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90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62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760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Finanziaria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2.330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90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5,6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62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Finanziaria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305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90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9632444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524000" y="44624"/>
            <a:ext cx="9144000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QUOTIDIANI –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Peso % del Fatturato e degli Spazi </a:t>
            </a:r>
          </a:p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Progressivo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a Gennaio</a:t>
            </a:r>
            <a:endParaRPr lang="it-IT" altLang="it-IT" sz="2000" i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Tabel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2241710"/>
              </p:ext>
            </p:extLst>
          </p:nvPr>
        </p:nvGraphicFramePr>
        <p:xfrm>
          <a:off x="814341" y="1448644"/>
          <a:ext cx="10563318" cy="4283637"/>
        </p:xfrm>
        <a:graphic>
          <a:graphicData uri="http://schemas.openxmlformats.org/drawingml/2006/table">
            <a:tbl>
              <a:tblPr/>
              <a:tblGrid>
                <a:gridCol w="1217612"/>
                <a:gridCol w="1721223"/>
                <a:gridCol w="1438836"/>
                <a:gridCol w="1371600"/>
                <a:gridCol w="282388"/>
                <a:gridCol w="1788459"/>
                <a:gridCol w="1398494"/>
                <a:gridCol w="1344706"/>
              </a:tblGrid>
              <a:tr h="1254215">
                <a:tc>
                  <a:txBody>
                    <a:bodyPr/>
                    <a:lstStyle/>
                    <a:p>
                      <a:pPr algn="l" fontAlgn="b"/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Netto progressivo a Gennaio</a:t>
                      </a:r>
                      <a:endParaRPr lang="it-IT" sz="1400" b="1" i="0" u="none" strike="noStrike" baseline="0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b"/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(per 1.000</a:t>
                      </a:r>
                      <a:r>
                        <a:rPr lang="it-IT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10800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Peso % progressivo</a:t>
                      </a:r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 Gennaio</a:t>
                      </a:r>
                    </a:p>
                    <a:p>
                      <a:pPr algn="ctr" fontAlgn="b"/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10800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Peso %  progressivo</a:t>
                      </a:r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 Gennaio</a:t>
                      </a:r>
                    </a:p>
                    <a:p>
                      <a:pPr algn="ctr" fontAlgn="b"/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lang="it-IT" sz="14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10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108000" anchor="b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</a:t>
                      </a:r>
                    </a:p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progressivi a Gennaio</a:t>
                      </a:r>
                    </a:p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lang="it-IT" sz="14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10800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Peso % progressivo</a:t>
                      </a:r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 Gennaio</a:t>
                      </a:r>
                    </a:p>
                    <a:p>
                      <a:pPr algn="ctr" fontAlgn="b"/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10800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Peso %  progressivo</a:t>
                      </a:r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 Gennaio</a:t>
                      </a:r>
                    </a:p>
                    <a:p>
                      <a:pPr algn="ctr" fontAlgn="b"/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lang="it-IT" sz="14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10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</a:tr>
              <a:tr h="134470">
                <a:tc>
                  <a:txBody>
                    <a:bodyPr/>
                    <a:lstStyle/>
                    <a:p>
                      <a:pPr algn="ctr" fontAlgn="b"/>
                      <a:endParaRPr lang="it-IT" sz="3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1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1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3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1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1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2492"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>
                          <a:effectLst/>
                          <a:latin typeface="Arial" panose="020B0604020202020204" pitchFamily="34" charset="0"/>
                        </a:rPr>
                        <a:t>37.154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>
                          <a:effectLst/>
                          <a:latin typeface="Arial" panose="020B0604020202020204" pitchFamily="34" charset="0"/>
                        </a:rPr>
                        <a:t>100,0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>
                          <a:effectLst/>
                          <a:latin typeface="Arial" panose="020B0604020202020204" pitchFamily="34" charset="0"/>
                        </a:rPr>
                        <a:t>100,0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600" b="1" i="0" u="none" strike="noStrike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27.379</a:t>
                      </a:r>
                      <a:endParaRPr lang="it-IT" sz="16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>
                          <a:effectLst/>
                          <a:latin typeface="Arial" panose="020B0604020202020204" pitchFamily="34" charset="0"/>
                        </a:rPr>
                        <a:t>100,0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>
                          <a:effectLst/>
                          <a:latin typeface="Arial" panose="020B0604020202020204" pitchFamily="34" charset="0"/>
                        </a:rPr>
                        <a:t>100,0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2492"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Nazionale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12.262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33,0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35,0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4.642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17,0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16,9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2492"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Locale</a:t>
                      </a:r>
                      <a:endParaRPr lang="it-IT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12.572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33,8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32,0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20.507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74,9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73,9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2492"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Classified</a:t>
                      </a:r>
                      <a:endParaRPr lang="it-IT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5.226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14,1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14,4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858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3,1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3,9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2492"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Legale</a:t>
                      </a:r>
                      <a:endParaRPr lang="it-IT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4.763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12,8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13,2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1.067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3,9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4,2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2492"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Finanziaria</a:t>
                      </a:r>
                      <a:endParaRPr lang="it-IT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2.330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6,3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5,5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305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1,1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 dirty="0">
                          <a:effectLst/>
                          <a:latin typeface="Arial" panose="020B0604020202020204" pitchFamily="34" charset="0"/>
                        </a:rPr>
                        <a:t>1,1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9961299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2075731"/>
              </p:ext>
            </p:extLst>
          </p:nvPr>
        </p:nvGraphicFramePr>
        <p:xfrm>
          <a:off x="741585" y="399056"/>
          <a:ext cx="10728000" cy="18950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10399"/>
                <a:gridCol w="5517601"/>
              </a:tblGrid>
              <a:tr h="635478">
                <a:tc gridSpan="2">
                  <a:txBody>
                    <a:bodyPr/>
                    <a:lstStyle/>
                    <a:p>
                      <a:pPr algn="ctr"/>
                      <a:r>
                        <a:rPr lang="de-DE" sz="1800" b="0" i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TESTATE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PERIODICHE NUOVE</a:t>
                      </a:r>
                    </a:p>
                    <a:p>
                      <a:pPr algn="ctr"/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Gennaio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2017 – </a:t>
                      </a:r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Gennaio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2018</a:t>
                      </a:r>
                      <a:endParaRPr lang="de-DE" sz="1800" b="0" i="0" dirty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157652">
                <a:tc>
                  <a:txBody>
                    <a:bodyPr/>
                    <a:lstStyle/>
                    <a:p>
                      <a:pPr algn="l"/>
                      <a:endParaRPr lang="de-DE" sz="400" b="1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e-DE" sz="400" b="1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3130"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Avvisatore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Marittimo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(Gen. 2018)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Varie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(Y)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3130"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Giallo</a:t>
                      </a:r>
                      <a:r>
                        <a:rPr lang="de-DE" sz="1800" b="1" i="0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baseline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Zafferano</a:t>
                      </a:r>
                      <a:r>
                        <a:rPr lang="de-DE" sz="1800" b="1" i="0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(Apr. 2017)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Cucina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(E)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36313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Spy (</a:t>
                      </a:r>
                      <a:r>
                        <a:rPr lang="it-IT" sz="1800" b="1" i="0" kern="1200" noProof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Giu</a:t>
                      </a: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2017)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famigliari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(H)</a:t>
                      </a:r>
                      <a:endParaRPr lang="de-DE" sz="1800" b="1" i="0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3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8340564"/>
              </p:ext>
            </p:extLst>
          </p:nvPr>
        </p:nvGraphicFramePr>
        <p:xfrm>
          <a:off x="741585" y="2806784"/>
          <a:ext cx="10728000" cy="3352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10399"/>
                <a:gridCol w="5517601"/>
              </a:tblGrid>
              <a:tr h="632291">
                <a:tc gridSpan="2">
                  <a:txBody>
                    <a:bodyPr/>
                    <a:lstStyle/>
                    <a:p>
                      <a:pPr algn="ctr"/>
                      <a:r>
                        <a:rPr lang="de-DE" sz="1800" b="0" i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TESTATE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PERIODICHE CHIUSE</a:t>
                      </a:r>
                    </a:p>
                    <a:p>
                      <a:pPr algn="ctr"/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Gennaio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2017 – </a:t>
                      </a:r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Gennaio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2018</a:t>
                      </a:r>
                      <a:endParaRPr lang="de-DE" sz="1800" b="0" i="0" dirty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150545">
                <a:tc>
                  <a:txBody>
                    <a:bodyPr/>
                    <a:lstStyle/>
                    <a:p>
                      <a:pPr algn="ctr"/>
                      <a:endParaRPr lang="de-DE" sz="400" b="1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400" b="1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1309"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Come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Stai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(Lug. 2017)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Benessere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(G)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13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alt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M.C.</a:t>
                      </a:r>
                      <a:r>
                        <a:rPr lang="it-IT" altLang="it-IT" sz="1800" b="1" i="0" kern="1200" baseline="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Bis Sfilate (Gen. 2018)</a:t>
                      </a:r>
                      <a:endParaRPr lang="it-IT" altLang="it-IT" sz="1800" b="1" i="0" kern="1200" noProof="0" dirty="0" smtClean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Femminili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Moda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(D)</a:t>
                      </a:r>
                      <a:endParaRPr lang="de-DE" sz="1800" b="1" i="0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3613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Sorrisi in Tavola (Mar. 2017)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Cucina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(E)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13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Vogue </a:t>
                      </a:r>
                      <a:r>
                        <a:rPr lang="it-IT" sz="1800" b="1" i="0" kern="1200" noProof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Accessory</a:t>
                      </a: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</a:t>
                      </a:r>
                      <a:r>
                        <a:rPr lang="it-IT" sz="1800" b="1" i="0" kern="1200" noProof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Ott</a:t>
                      </a: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2017)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Professionali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(V)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3613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Vogue Bambino (</a:t>
                      </a:r>
                      <a:r>
                        <a:rPr lang="it-IT" sz="1800" b="1" i="0" kern="1200" noProof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Ott</a:t>
                      </a: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2017)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Professionali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(V)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613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Vogue Gioiello (Gen. 2017)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Professionali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(V)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3613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Vogue Sposa (</a:t>
                      </a:r>
                      <a:r>
                        <a:rPr lang="it-IT" sz="1800" b="1" i="0" kern="1200" noProof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Ott</a:t>
                      </a: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2017)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Professionali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(V)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6700493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524000" y="260648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PERIODICI </a:t>
            </a:r>
            <a:r>
              <a:rPr lang="it-IT" altLang="it-IT" sz="2000" dirty="0" smtClean="0">
                <a:latin typeface="Arial Black" panose="020B0A04020102020204" pitchFamily="34" charset="0"/>
                <a:cs typeface="Arial" panose="020B0604020202020204" pitchFamily="34" charset="0"/>
              </a:rPr>
              <a:t>–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Fatturato Totale (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per 1.000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)</a:t>
            </a:r>
            <a:endParaRPr lang="it-IT" altLang="it-IT" sz="2000" i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3" name="Gruppo 22"/>
          <p:cNvGrpSpPr/>
          <p:nvPr/>
        </p:nvGrpSpPr>
        <p:grpSpPr>
          <a:xfrm>
            <a:off x="1631504" y="1469552"/>
            <a:ext cx="9577064" cy="4813346"/>
            <a:chOff x="1631504" y="1469552"/>
            <a:chExt cx="9577064" cy="4813346"/>
          </a:xfrm>
        </p:grpSpPr>
        <p:graphicFrame>
          <p:nvGraphicFramePr>
            <p:cNvPr id="5" name="Grafico 4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467525917"/>
                </p:ext>
              </p:extLst>
            </p:nvPr>
          </p:nvGraphicFramePr>
          <p:xfrm>
            <a:off x="1631504" y="1469552"/>
            <a:ext cx="9577064" cy="390366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7" name="CasellaDiTesto 6"/>
            <p:cNvSpPr txBox="1"/>
            <p:nvPr/>
          </p:nvSpPr>
          <p:spPr>
            <a:xfrm>
              <a:off x="5709988" y="3861048"/>
              <a:ext cx="720000" cy="292388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-1,1%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  <p:sp>
          <p:nvSpPr>
            <p:cNvPr id="8" name="CasellaDiTesto 7"/>
            <p:cNvSpPr txBox="1"/>
            <p:nvPr/>
          </p:nvSpPr>
          <p:spPr>
            <a:xfrm>
              <a:off x="5704228" y="1988840"/>
              <a:ext cx="720000" cy="292388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-75,1%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  <p:sp>
          <p:nvSpPr>
            <p:cNvPr id="11" name="Parentesi graffa chiusa 10"/>
            <p:cNvSpPr/>
            <p:nvPr/>
          </p:nvSpPr>
          <p:spPr bwMode="auto">
            <a:xfrm>
              <a:off x="9412560" y="2407826"/>
              <a:ext cx="72008" cy="2158062"/>
            </a:xfrm>
            <a:prstGeom prst="rightBrace">
              <a:avLst/>
            </a:prstGeom>
            <a:noFill/>
            <a:ln w="952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1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2" name="CasellaDiTesto 11"/>
            <p:cNvSpPr txBox="1"/>
            <p:nvPr/>
          </p:nvSpPr>
          <p:spPr>
            <a:xfrm>
              <a:off x="9772600" y="3275190"/>
              <a:ext cx="720000" cy="292388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-17,3%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  <p:grpSp>
          <p:nvGrpSpPr>
            <p:cNvPr id="22" name="Gruppo 21"/>
            <p:cNvGrpSpPr/>
            <p:nvPr/>
          </p:nvGrpSpPr>
          <p:grpSpPr>
            <a:xfrm>
              <a:off x="5015880" y="6021288"/>
              <a:ext cx="5548808" cy="261610"/>
              <a:chOff x="5011688" y="6021288"/>
              <a:chExt cx="5548808" cy="261610"/>
            </a:xfrm>
          </p:grpSpPr>
          <p:sp>
            <p:nvSpPr>
              <p:cNvPr id="13" name="CasellaDiTesto 12"/>
              <p:cNvSpPr txBox="1"/>
              <p:nvPr/>
            </p:nvSpPr>
            <p:spPr>
              <a:xfrm>
                <a:off x="5302384" y="6021288"/>
                <a:ext cx="104697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err="1" smtClean="0"/>
                  <a:t>Settimanali</a:t>
                </a:r>
                <a:r>
                  <a:rPr lang="en-US" dirty="0" smtClean="0"/>
                  <a:t> </a:t>
                </a:r>
                <a:endParaRPr lang="en-US" dirty="0"/>
              </a:p>
            </p:txBody>
          </p:sp>
          <p:sp>
            <p:nvSpPr>
              <p:cNvPr id="14" name="Rettangolo 13"/>
              <p:cNvSpPr/>
              <p:nvPr/>
            </p:nvSpPr>
            <p:spPr bwMode="auto">
              <a:xfrm>
                <a:off x="5011688" y="6070215"/>
                <a:ext cx="288032" cy="163757"/>
              </a:xfrm>
              <a:prstGeom prst="rect">
                <a:avLst/>
              </a:prstGeom>
              <a:solidFill>
                <a:srgbClr val="576B8A"/>
              </a:solidFill>
              <a:ln w="28575">
                <a:solidFill>
                  <a:srgbClr val="576B8A"/>
                </a:solidFill>
                <a:round/>
                <a:headEnd/>
                <a:tailEnd/>
              </a:ln>
            </p:spPr>
            <p:txBody>
              <a:bodyPr rtlCol="0" anchor="ctr">
                <a:sp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5" name="CasellaDiTesto 14"/>
              <p:cNvSpPr txBox="1"/>
              <p:nvPr/>
            </p:nvSpPr>
            <p:spPr>
              <a:xfrm>
                <a:off x="6822936" y="6021288"/>
                <a:ext cx="743704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err="1" smtClean="0"/>
                  <a:t>Mensili</a:t>
                </a:r>
                <a:r>
                  <a:rPr lang="en-US" dirty="0" smtClean="0"/>
                  <a:t> </a:t>
                </a:r>
                <a:endParaRPr lang="en-US" dirty="0"/>
              </a:p>
            </p:txBody>
          </p:sp>
          <p:sp>
            <p:nvSpPr>
              <p:cNvPr id="16" name="Rettangolo 15"/>
              <p:cNvSpPr/>
              <p:nvPr/>
            </p:nvSpPr>
            <p:spPr bwMode="auto">
              <a:xfrm>
                <a:off x="6519664" y="6070215"/>
                <a:ext cx="288032" cy="163757"/>
              </a:xfrm>
              <a:prstGeom prst="rect">
                <a:avLst/>
              </a:prstGeom>
              <a:solidFill>
                <a:srgbClr val="FFB400"/>
              </a:solidFill>
              <a:ln w="28575">
                <a:solidFill>
                  <a:srgbClr val="FFB400"/>
                </a:solidFill>
                <a:round/>
                <a:headEnd/>
                <a:tailEnd/>
              </a:ln>
            </p:spPr>
            <p:txBody>
              <a:bodyPr rtlCol="0" anchor="ctr">
                <a:sp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7" name="CasellaDiTesto 16"/>
              <p:cNvSpPr txBox="1"/>
              <p:nvPr/>
            </p:nvSpPr>
            <p:spPr>
              <a:xfrm>
                <a:off x="9912496" y="6026093"/>
                <a:ext cx="648000" cy="252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Diff % </a:t>
                </a:r>
                <a:endParaRPr lang="en-US" dirty="0"/>
              </a:p>
            </p:txBody>
          </p:sp>
          <p:sp>
            <p:nvSpPr>
              <p:cNvPr id="18" name="Rettangolo 17"/>
              <p:cNvSpPr/>
              <p:nvPr/>
            </p:nvSpPr>
            <p:spPr bwMode="auto">
              <a:xfrm>
                <a:off x="9602368" y="6070215"/>
                <a:ext cx="288032" cy="163757"/>
              </a:xfrm>
              <a:prstGeom prst="rect">
                <a:avLst/>
              </a:prstGeom>
              <a:solidFill>
                <a:srgbClr val="C00000"/>
              </a:solidFill>
              <a:ln w="28575">
                <a:solidFill>
                  <a:srgbClr val="C00000"/>
                </a:solidFill>
                <a:round/>
                <a:headEnd/>
                <a:tailEnd/>
              </a:ln>
            </p:spPr>
            <p:txBody>
              <a:bodyPr rtlCol="0" anchor="ctr">
                <a:sp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9" name="CasellaDiTesto 18"/>
              <p:cNvSpPr txBox="1"/>
              <p:nvPr/>
            </p:nvSpPr>
            <p:spPr>
              <a:xfrm>
                <a:off x="8070696" y="6021288"/>
                <a:ext cx="149692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err="1" smtClean="0"/>
                  <a:t>Altre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periodicità</a:t>
                </a:r>
                <a:endParaRPr lang="en-US" dirty="0"/>
              </a:p>
            </p:txBody>
          </p:sp>
          <p:sp>
            <p:nvSpPr>
              <p:cNvPr id="20" name="Rettangolo 19"/>
              <p:cNvSpPr/>
              <p:nvPr/>
            </p:nvSpPr>
            <p:spPr bwMode="auto">
              <a:xfrm>
                <a:off x="7767424" y="6070215"/>
                <a:ext cx="288032" cy="163757"/>
              </a:xfrm>
              <a:prstGeom prst="rect">
                <a:avLst/>
              </a:prstGeom>
              <a:solidFill>
                <a:srgbClr val="92D050"/>
              </a:solidFill>
              <a:ln w="28575">
                <a:solidFill>
                  <a:srgbClr val="92D050"/>
                </a:solidFill>
                <a:round/>
                <a:headEnd/>
                <a:tailEnd/>
              </a:ln>
            </p:spPr>
            <p:txBody>
              <a:bodyPr rtlCol="0" anchor="ctr">
                <a:spAutoFit/>
              </a:bodyPr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8013853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435343" y="260648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PERIODICI -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Fatturato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(per 1.000)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e Spazio Tabellare 2018</a:t>
            </a:r>
            <a:endParaRPr lang="it-IT" altLang="it-IT" sz="2000" i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7282078"/>
              </p:ext>
            </p:extLst>
          </p:nvPr>
        </p:nvGraphicFramePr>
        <p:xfrm>
          <a:off x="4252553" y="764391"/>
          <a:ext cx="2948493" cy="5743528"/>
        </p:xfrm>
        <a:graphic>
          <a:graphicData uri="http://schemas.openxmlformats.org/drawingml/2006/table">
            <a:tbl>
              <a:tblPr/>
              <a:tblGrid>
                <a:gridCol w="2210092"/>
                <a:gridCol w="738401"/>
              </a:tblGrid>
              <a:tr h="6846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Testate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1279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 Fatturato Tabellare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9.471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-12,0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Totale </a:t>
                      </a:r>
                      <a:r>
                        <a:rPr kumimoji="0" lang="it-IT" sz="1300" b="1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Spazio Tabellare</a:t>
                      </a:r>
                      <a:endParaRPr kumimoji="0" lang="it-IT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3.652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1279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Settimanali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4.926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Spazio Settimanali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2.209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9,7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</a:tr>
              <a:tr h="1279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Mensili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4.167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Spazio Mensili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1.235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</a:tr>
              <a:tr h="1279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Altre Per.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378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-73,8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Spazio Altre Per.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208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-56,9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1297212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649326" y="182166"/>
            <a:ext cx="864076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   PERIODICI - </a:t>
            </a:r>
            <a:r>
              <a:rPr lang="it-IT" altLang="it-IT" sz="1800" i="1" dirty="0">
                <a:latin typeface="Arial Black" panose="020B0A04020102020204" pitchFamily="34" charset="0"/>
                <a:cs typeface="Arial" panose="020B0604020202020204" pitchFamily="34" charset="0"/>
              </a:rPr>
              <a:t>Fatturato (per 1.000) Speciale </a:t>
            </a:r>
            <a:r>
              <a:rPr lang="it-IT" altLang="it-IT" sz="18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2018</a:t>
            </a:r>
            <a:endParaRPr lang="it-IT" altLang="it-IT" sz="1800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777845"/>
              </p:ext>
            </p:extLst>
          </p:nvPr>
        </p:nvGraphicFramePr>
        <p:xfrm>
          <a:off x="4295800" y="939203"/>
          <a:ext cx="2722549" cy="4957356"/>
        </p:xfrm>
        <a:graphic>
          <a:graphicData uri="http://schemas.openxmlformats.org/drawingml/2006/table">
            <a:tbl>
              <a:tblPr/>
              <a:tblGrid>
                <a:gridCol w="2046344"/>
                <a:gridCol w="676205"/>
              </a:tblGrid>
              <a:tr h="792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Testate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 Fatturato Speciale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750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-53,4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Settimanali</a:t>
                      </a:r>
                      <a:endParaRPr kumimoji="0" lang="it-IT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317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Mensili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398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-62,1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Altre periodicità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-83,9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5367749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>
            <a:spLocks noGrp="1"/>
          </p:cNvSpPr>
          <p:nvPr>
            <p:ph type="ctrTitle"/>
          </p:nvPr>
        </p:nvSpPr>
        <p:spPr>
          <a:xfrm>
            <a:off x="1433788" y="2877954"/>
            <a:ext cx="5274716" cy="1564614"/>
          </a:xfrm>
        </p:spPr>
        <p:txBody>
          <a:bodyPr/>
          <a:lstStyle/>
          <a:p>
            <a:r>
              <a:rPr lang="it-IT" sz="6000" dirty="0" err="1" smtClean="0"/>
              <a:t>Thank</a:t>
            </a:r>
            <a:r>
              <a:rPr lang="it-IT" sz="6000" dirty="0" smtClean="0"/>
              <a:t> </a:t>
            </a:r>
            <a:r>
              <a:rPr lang="it-IT" sz="6000" dirty="0" err="1" smtClean="0"/>
              <a:t>you</a:t>
            </a:r>
            <a:endParaRPr lang="it-IT" sz="6000" dirty="0"/>
          </a:p>
        </p:txBody>
      </p:sp>
      <p:sp>
        <p:nvSpPr>
          <p:cNvPr id="7" name="Sottotitolo 4"/>
          <p:cNvSpPr>
            <a:spLocks noGrp="1"/>
          </p:cNvSpPr>
          <p:nvPr>
            <p:ph type="subTitle" idx="1"/>
          </p:nvPr>
        </p:nvSpPr>
        <p:spPr>
          <a:xfrm>
            <a:off x="1541365" y="4501190"/>
            <a:ext cx="9337921" cy="1232066"/>
          </a:xfrm>
        </p:spPr>
        <p:txBody>
          <a:bodyPr/>
          <a:lstStyle/>
          <a:p>
            <a:pPr algn="l"/>
            <a:r>
              <a:rPr lang="it-IT" sz="2000" dirty="0" smtClean="0"/>
              <a:t>Chiara Castelli</a:t>
            </a:r>
            <a:br>
              <a:rPr lang="it-IT" sz="2000" dirty="0" smtClean="0"/>
            </a:br>
            <a:r>
              <a:rPr lang="it-IT" sz="2000" dirty="0" smtClean="0"/>
              <a:t>Tel. +39 348 1001107</a:t>
            </a:r>
            <a:br>
              <a:rPr lang="it-IT" sz="2000" dirty="0" smtClean="0"/>
            </a:br>
            <a:r>
              <a:rPr lang="it-IT" sz="2000" dirty="0" smtClean="0">
                <a:hlinkClick r:id="rId2"/>
              </a:rPr>
              <a:t>c.castelli@reply.eu</a:t>
            </a:r>
            <a:r>
              <a:rPr lang="it-IT" sz="2000" dirty="0" smtClean="0"/>
              <a:t/>
            </a:r>
            <a:br>
              <a:rPr lang="it-IT" sz="2000" dirty="0" smtClean="0"/>
            </a:br>
            <a:r>
              <a:rPr lang="it-IT" sz="2000" dirty="0" smtClean="0"/>
              <a:t>www.reply.com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63742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theme/theme1.xml><?xml version="1.0" encoding="utf-8"?>
<a:theme xmlns:a="http://schemas.openxmlformats.org/drawingml/2006/main" name="1_Default Design">
  <a:themeElements>
    <a:clrScheme name="1_Default Design 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399FF"/>
      </a:accent1>
      <a:accent2>
        <a:srgbClr val="99FFCC"/>
      </a:accent2>
      <a:accent3>
        <a:srgbClr val="FFFFFF"/>
      </a:accent3>
      <a:accent4>
        <a:srgbClr val="000000"/>
      </a:accent4>
      <a:accent5>
        <a:srgbClr val="ADCAFF"/>
      </a:accent5>
      <a:accent6>
        <a:srgbClr val="8AE7B9"/>
      </a:accent6>
      <a:hlink>
        <a:srgbClr val="CC00CC"/>
      </a:hlink>
      <a:folHlink>
        <a:srgbClr val="B2B2B2"/>
      </a:folHlink>
    </a:clrScheme>
    <a:fontScheme name="1_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28575">
          <a:solidFill>
            <a:srgbClr val="FF0000"/>
          </a:solidFill>
          <a:round/>
          <a:headEnd/>
          <a:tailEnd/>
        </a:ln>
      </a:spPr>
      <a:bodyPr>
        <a:spAutoFit/>
      </a:bodyPr>
      <a:lstStyle>
        <a:defPPr>
          <a:defRPr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1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Default Design">
  <a:themeElements>
    <a:clrScheme name="1_Default Design 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399FF"/>
      </a:accent1>
      <a:accent2>
        <a:srgbClr val="99FFCC"/>
      </a:accent2>
      <a:accent3>
        <a:srgbClr val="FFFFFF"/>
      </a:accent3>
      <a:accent4>
        <a:srgbClr val="000000"/>
      </a:accent4>
      <a:accent5>
        <a:srgbClr val="ADCAFF"/>
      </a:accent5>
      <a:accent6>
        <a:srgbClr val="8AE7B9"/>
      </a:accent6>
      <a:hlink>
        <a:srgbClr val="CC00CC"/>
      </a:hlink>
      <a:folHlink>
        <a:srgbClr val="B2B2B2"/>
      </a:folHlink>
    </a:clrScheme>
    <a:fontScheme name="1_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28575">
          <a:solidFill>
            <a:srgbClr val="FF0000"/>
          </a:solidFill>
          <a:round/>
          <a:headEnd/>
          <a:tailEnd/>
        </a:ln>
      </a:spPr>
      <a:bodyPr>
        <a:spAutoFit/>
      </a:bodyPr>
      <a:lstStyle>
        <a:defPPr>
          <a:defRPr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1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Reply">
  <a:themeElements>
    <a:clrScheme name="Impostazioni personalizzate 149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A6F90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Presentation4" id="{097ED64C-1469-4E9B-A6EE-E169F18D7DB3}" vid="{B73C506B-0DF6-4CFA-9B1D-8AAF7C797600}"/>
    </a:ext>
  </a:extLst>
</a:theme>
</file>

<file path=ppt/theme/theme4.xml><?xml version="1.0" encoding="utf-8"?>
<a:theme xmlns:a="http://schemas.openxmlformats.org/drawingml/2006/main" name="1_Reply">
  <a:themeElements>
    <a:clrScheme name="Impostazioni personalizzate 149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A6F90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Presentation4" id="{097ED64C-1469-4E9B-A6EE-E169F18D7DB3}" vid="{B73C506B-0DF6-4CFA-9B1D-8AAF7C797600}"/>
    </a:ext>
  </a:ext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Watermark</Template>
  <TotalTime>22663</TotalTime>
  <Words>585</Words>
  <Application>Microsoft Office PowerPoint</Application>
  <PresentationFormat>Personalizzato</PresentationFormat>
  <Paragraphs>223</Paragraphs>
  <Slides>11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4</vt:i4>
      </vt:variant>
      <vt:variant>
        <vt:lpstr>Titoli diapositive</vt:lpstr>
      </vt:variant>
      <vt:variant>
        <vt:i4>11</vt:i4>
      </vt:variant>
    </vt:vector>
  </HeadingPairs>
  <TitlesOfParts>
    <vt:vector size="15" baseType="lpstr">
      <vt:lpstr>1_Default Design</vt:lpstr>
      <vt:lpstr>2_Default Design</vt:lpstr>
      <vt:lpstr>Reply</vt:lpstr>
      <vt:lpstr>1_Reply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Thank you</vt:lpstr>
    </vt:vector>
  </TitlesOfParts>
  <Company>Reply Consulting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Dati Mensili Osservatorio Stampa</dc:title>
  <dc:creator>Reply Consulting</dc:creator>
  <cp:lastModifiedBy>Donatella sciacca</cp:lastModifiedBy>
  <cp:revision>1970</cp:revision>
  <cp:lastPrinted>2018-02-27T12:31:56Z</cp:lastPrinted>
  <dcterms:created xsi:type="dcterms:W3CDTF">2006-03-29T09:09:15Z</dcterms:created>
  <dcterms:modified xsi:type="dcterms:W3CDTF">2018-03-01T10:35:32Z</dcterms:modified>
</cp:coreProperties>
</file>