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396" r:id="rId3"/>
    <p:sldId id="380" r:id="rId4"/>
    <p:sldId id="404" r:id="rId5"/>
    <p:sldId id="294" r:id="rId6"/>
    <p:sldId id="397" r:id="rId7"/>
    <p:sldId id="399" r:id="rId8"/>
    <p:sldId id="361" r:id="rId9"/>
    <p:sldId id="376" r:id="rId10"/>
    <p:sldId id="410" r:id="rId11"/>
    <p:sldId id="411" r:id="rId12"/>
    <p:sldId id="412" r:id="rId13"/>
    <p:sldId id="365" r:id="rId14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006600"/>
    <a:srgbClr val="CC0099"/>
    <a:srgbClr val="FF3399"/>
    <a:srgbClr val="FF99CC"/>
    <a:srgbClr val="00CC66"/>
    <a:srgbClr val="66FFCC"/>
    <a:srgbClr val="CC66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56" autoAdjust="0"/>
    <p:restoredTop sz="97711" autoAdjust="0"/>
  </p:normalViewPr>
  <p:slideViewPr>
    <p:cSldViewPr>
      <p:cViewPr>
        <p:scale>
          <a:sx n="70" d="100"/>
          <a:sy n="70" d="100"/>
        </p:scale>
        <p:origin x="-1578" y="-9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7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7B4249A0-F225-4BCF-A9D7-A661D36326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7805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9" y="4714875"/>
            <a:ext cx="5437187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DF792CDF-CBEA-45BA-96A2-22A10E3B03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0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3778"/>
      </p:ext>
    </p:extLst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228789"/>
      </p:ext>
    </p:extLst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685428"/>
      </p:ext>
    </p:extLst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325062323"/>
      </p:ext>
    </p:extLst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067287"/>
      </p:ext>
    </p:extLst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514221"/>
      </p:ext>
    </p:extLst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728348"/>
      </p:ext>
    </p:extLst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752570"/>
      </p:ext>
    </p:extLst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763865"/>
      </p:ext>
    </p:extLst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383079"/>
      </p:ext>
    </p:extLst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501130"/>
      </p:ext>
    </p:extLst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321232"/>
      </p:ext>
    </p:extLst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3" y="1700808"/>
            <a:ext cx="6405562" cy="1542455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OTTOBRE 2015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OSSERVATORIO STAMPA - FCP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smtClean="0"/>
          </a:p>
          <a:p>
            <a:pPr eaLnBrk="1" hangingPunct="1"/>
            <a:endParaRPr lang="it-IT" altLang="it-IT" sz="180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571280" y="607040"/>
            <a:ext cx="1584325" cy="8636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979613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Milano</a:t>
            </a: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26 novembre 2015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33" name="Rectangle 6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17807"/>
            <a:ext cx="8785225" cy="98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Testate divise per Gruppi</a:t>
            </a:r>
            <a:b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Gennaio 2014 – Ottobre 2015 </a:t>
            </a: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altLang="it-IT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FATTURATI (per 1.000) E SPAZI</a:t>
            </a:r>
            <a: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it-IT" sz="1800" dirty="0" smtClean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430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245397"/>
              </p:ext>
            </p:extLst>
          </p:nvPr>
        </p:nvGraphicFramePr>
        <p:xfrm>
          <a:off x="215900" y="1076325"/>
          <a:ext cx="8675687" cy="4936021"/>
        </p:xfrm>
        <a:graphic>
          <a:graphicData uri="http://schemas.openxmlformats.org/drawingml/2006/table">
            <a:tbl>
              <a:tblPr/>
              <a:tblGrid>
                <a:gridCol w="2846742"/>
                <a:gridCol w="995101"/>
                <a:gridCol w="995101"/>
                <a:gridCol w="995101"/>
                <a:gridCol w="995101"/>
                <a:gridCol w="899334"/>
                <a:gridCol w="949207"/>
              </a:tblGrid>
              <a:tr h="7860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A - Femminili attualità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118.678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24.701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D - Femminili moda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62.678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8.881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538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M - Maschili stili di vita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18.771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3.738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L - Maschili attualità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17.197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3.381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H - Familiari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16.720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8.669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T1 - Arredamento design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13.261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2.764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P - Automobile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11.924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1.505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5,61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68935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88913"/>
            <a:ext cx="8229600" cy="52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15363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Ottobre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468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255982"/>
              </p:ext>
            </p:extLst>
          </p:nvPr>
        </p:nvGraphicFramePr>
        <p:xfrm>
          <a:off x="250825" y="976982"/>
          <a:ext cx="8640764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V - Professionali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10.272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2.806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U - Arredamento professionale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8.418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2.415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O - Economia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7.652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G - Benessere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5.626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3.513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T2 - Altri Arredamento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4.784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R - Turismo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3.848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M 1 - Altri Maschili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3.604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2,42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20337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6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Ottobre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237778"/>
              </p:ext>
            </p:extLst>
          </p:nvPr>
        </p:nvGraphicFramePr>
        <p:xfrm>
          <a:off x="250825" y="976982"/>
          <a:ext cx="8640764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E - Cucina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2.866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1.342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W - Moto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2.686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1.081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Y - Varie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2.341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X - Natura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1.798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B - Altri Femminili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I - Guide e altri Familiari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1.033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S - Bambini e ragazzi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738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443663" y="657225"/>
            <a:ext cx="1668462" cy="1250950"/>
          </a:xfr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215900" y="333375"/>
            <a:ext cx="84963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QUOTIDIANE NUOVE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Ottobre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188" y="1171074"/>
            <a:ext cx="7993062" cy="100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Quotidiano del Sud (Settembre 2014)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15106" y="2997200"/>
            <a:ext cx="849788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QUOTIDIANE CHIUSE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Ottobre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77" name="Straight Connector 6"/>
          <p:cNvCxnSpPr>
            <a:cxnSpLocks noChangeShapeType="1"/>
          </p:cNvCxnSpPr>
          <p:nvPr/>
        </p:nvCxnSpPr>
        <p:spPr bwMode="auto">
          <a:xfrm>
            <a:off x="611188" y="3213100"/>
            <a:ext cx="7345362" cy="1444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11188" y="4091477"/>
            <a:ext cx="7993062" cy="171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Corriere Mercantile (Agosto 2015)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Gazzetta del Lunedì (Agosto 2015)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Quotidiano della Basilicata (Giugno 2014)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Quotidiano di Calabria (Giugno 2014)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endParaRPr lang="it-IT" sz="1800" b="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210543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379186"/>
              </p:ext>
            </p:extLst>
          </p:nvPr>
        </p:nvGraphicFramePr>
        <p:xfrm>
          <a:off x="323530" y="1268760"/>
          <a:ext cx="8496942" cy="3763936"/>
        </p:xfrm>
        <a:graphic>
          <a:graphicData uri="http://schemas.openxmlformats.org/drawingml/2006/table">
            <a:tbl>
              <a:tblPr/>
              <a:tblGrid>
                <a:gridCol w="1152126"/>
                <a:gridCol w="851980"/>
                <a:gridCol w="868446"/>
                <a:gridCol w="936421"/>
                <a:gridCol w="943553"/>
                <a:gridCol w="936104"/>
                <a:gridCol w="1080120"/>
                <a:gridCol w="864096"/>
                <a:gridCol w="864096"/>
              </a:tblGrid>
              <a:tr h="792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</a:t>
                      </a:r>
                      <a:r>
                        <a:rPr lang="it-IT" sz="15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59.343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66.767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58.538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44.253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60.673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69.925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560.940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34.704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38.058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38.548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35.988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27.070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35.713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41.168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345.770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18202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QUOTIDIANI–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261327"/>
              </p:ext>
            </p:extLst>
          </p:nvPr>
        </p:nvGraphicFramePr>
        <p:xfrm>
          <a:off x="179512" y="475274"/>
          <a:ext cx="8496944" cy="6122078"/>
        </p:xfrm>
        <a:graphic>
          <a:graphicData uri="http://schemas.openxmlformats.org/drawingml/2006/table">
            <a:tbl>
              <a:tblPr/>
              <a:tblGrid>
                <a:gridCol w="1368152"/>
                <a:gridCol w="864096"/>
                <a:gridCol w="864107"/>
                <a:gridCol w="852214"/>
                <a:gridCol w="917769"/>
                <a:gridCol w="822294"/>
                <a:gridCol w="1008112"/>
                <a:gridCol w="864096"/>
                <a:gridCol w="936104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</a:t>
                      </a: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13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25.377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30.035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26.872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14.705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12.396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28.600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238.198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05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8.068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7.713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5.244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7.561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10.201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65.685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7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17.539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20.480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18.776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14.537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11.316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18.957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21.033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171.780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          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24.511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27.063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28.447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27.650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21.277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25.537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28.382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252.847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7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Servizio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11.310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11.226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8.333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9.921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6.629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7.921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8.645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97.858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7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5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Servizio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1.785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1.747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2.028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1.628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1.574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16.366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3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352" y="1340768"/>
            <a:ext cx="8928991" cy="4032448"/>
          </a:xfrm>
        </p:spPr>
        <p:txBody>
          <a:bodyPr/>
          <a:lstStyle/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Cotto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e Mangiato (</a:t>
            </a:r>
            <a:r>
              <a:rPr lang="it-IT" alt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Lug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. 2014)	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	gruppo Cucina (E)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Cucchiaio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d’Argento Collection (</a:t>
            </a:r>
            <a:r>
              <a:rPr 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Apr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. 2014)	gruppo Cucina (E)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Gattopardo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. 2014)			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gruppo Maschili Stili di Vita (M)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Il mio Papa (Mar. 2014)			gruppo Familiari (H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Il Segreto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(Set.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2014)			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gruppo Altri femminili (B)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MC #LIKES (</a:t>
            </a:r>
            <a:r>
              <a:rPr lang="it-IT" alt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Ott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2015)				gruppo Femminili Moda (D)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Nuovo TV (Set. 2015)				gruppo Familiari (H)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Quarto grado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alt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2015)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gruppo Altri femminili (B)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 eaLnBrk="1" hangingPunct="1">
              <a:lnSpc>
                <a:spcPct val="150000"/>
              </a:lnSpc>
              <a:spcBef>
                <a:spcPts val="600"/>
              </a:spcBef>
              <a:buNone/>
            </a:pP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it-IT" altLang="it-IT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0" y="292431"/>
            <a:ext cx="914399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PERIODICHE NUOVE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Ottobre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504" y="1196752"/>
            <a:ext cx="8785671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Automobile Club (Gen. 2014)		gruppo Automobile (P)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fr-FR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Cambio</a:t>
            </a:r>
            <a:r>
              <a:rPr lang="fr-FR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Automobile (Mar. 2014)		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gruppo Automobile (P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Donna Moderna Wellness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2014)	gruppo Benessere  (G)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GQ Style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2014)			gruppo 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Maschili stili di vita (M)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Grazia Casa (Set. 2015)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gruppo Arredamento Design (T1)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Home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2014)			gruppo Altri arredamento (T2)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Myself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2014)			gruppo Femminili Moda (D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Partiamo (</a:t>
            </a:r>
            <a:r>
              <a:rPr lang="it-IT" sz="1800" b="0" kern="0" dirty="0" err="1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. 2014) 			gruppo Turismo (R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Sposabella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800" b="0" kern="0" dirty="0" err="1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. 2014) 			gruppo 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Professionali (V)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it-IT" sz="1800" b="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66725" y="203200"/>
            <a:ext cx="81375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PERIODICHE CHIUSE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Ottobre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492609"/>
              </p:ext>
            </p:extLst>
          </p:nvPr>
        </p:nvGraphicFramePr>
        <p:xfrm>
          <a:off x="282584" y="881424"/>
          <a:ext cx="8568952" cy="5168550"/>
        </p:xfrm>
        <a:graphic>
          <a:graphicData uri="http://schemas.openxmlformats.org/drawingml/2006/table">
            <a:tbl>
              <a:tblPr/>
              <a:tblGrid>
                <a:gridCol w="1512168"/>
                <a:gridCol w="864096"/>
                <a:gridCol w="864096"/>
                <a:gridCol w="864096"/>
                <a:gridCol w="864096"/>
                <a:gridCol w="792088"/>
                <a:gridCol w="1049056"/>
                <a:gridCol w="936104"/>
                <a:gridCol w="823152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16" marR="45716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</a:t>
                      </a: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40.389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36.308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28.284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19.149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45.654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314.764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19.212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21.029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15.814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10.109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9.956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21.513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25.205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167.883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20.186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13.292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7.951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6.182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19.207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132.434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1.986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1.038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1.088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2.926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14.447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2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260648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Totale (per 1.000)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65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1367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738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  PERIODICI - </a:t>
            </a:r>
            <a:r>
              <a:rPr lang="it-IT" alt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</a:t>
            </a:r>
            <a:r>
              <a:rPr lang="it-IT" alt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 Spazio Tabellare 2015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17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9318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9319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8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3643"/>
              </p:ext>
            </p:extLst>
          </p:nvPr>
        </p:nvGraphicFramePr>
        <p:xfrm>
          <a:off x="251521" y="452922"/>
          <a:ext cx="8424935" cy="6205838"/>
        </p:xfrm>
        <a:graphic>
          <a:graphicData uri="http://schemas.openxmlformats.org/drawingml/2006/table">
            <a:tbl>
              <a:tblPr/>
              <a:tblGrid>
                <a:gridCol w="2155557"/>
                <a:gridCol w="700322"/>
                <a:gridCol w="716421"/>
                <a:gridCol w="708371"/>
                <a:gridCol w="708371"/>
                <a:gridCol w="772769"/>
                <a:gridCol w="934932"/>
                <a:gridCol w="792088"/>
                <a:gridCol w="936104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it-IT" sz="12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</a:t>
                      </a: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2015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Fatturato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36.975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25.417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14.805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39.534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40.929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285.123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76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effectLst/>
                          <a:latin typeface="Arial"/>
                        </a:rPr>
                        <a:t>-4,8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9.672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9.257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7.511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5.835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5.201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9.653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10.501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76.020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17.915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18.996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14.410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9.388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19.946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23.624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155.617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4.978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5.369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4.290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3.565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3.479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6.247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42.823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11.849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10.097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6.514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5.335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16.796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16.181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116.098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4.300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2.789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1.870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3.651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3.827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1.815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2.792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13.408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394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657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399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427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4.980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00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-40,1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77552"/>
              </p:ext>
            </p:extLst>
          </p:nvPr>
        </p:nvGraphicFramePr>
        <p:xfrm>
          <a:off x="179512" y="852079"/>
          <a:ext cx="8784976" cy="5214270"/>
        </p:xfrm>
        <a:graphic>
          <a:graphicData uri="http://schemas.openxmlformats.org/drawingml/2006/table">
            <a:tbl>
              <a:tblPr/>
              <a:tblGrid>
                <a:gridCol w="1368152"/>
                <a:gridCol w="954120"/>
                <a:gridCol w="924073"/>
                <a:gridCol w="883226"/>
                <a:gridCol w="815286"/>
                <a:gridCol w="951166"/>
                <a:gridCol w="1088753"/>
                <a:gridCol w="936104"/>
                <a:gridCol w="864096"/>
              </a:tblGrid>
              <a:tr h="5896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3.414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3.648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2.867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1.469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3.737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4.725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29.641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1.297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2.034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1.403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1.567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12.266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2.035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1.443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847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2.036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16.336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1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490,8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-72,1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-24,9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191824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Speciale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41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0342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0343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0344" name="Rectangle 90"/>
          <p:cNvSpPr>
            <a:spLocks noChangeArrowheads="1"/>
          </p:cNvSpPr>
          <p:nvPr/>
        </p:nvSpPr>
        <p:spPr bwMode="auto">
          <a:xfrm>
            <a:off x="385127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15507</TotalTime>
  <Words>1302</Words>
  <Application>Microsoft Office PowerPoint</Application>
  <PresentationFormat>Presentazione su schermo (4:3)</PresentationFormat>
  <Paragraphs>726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1_Default Design</vt:lpstr>
      <vt:lpstr> PRESENTAZIONE  DATI OTTOBRE 2015  OSSERVATORIO STAMPA - FCP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Testate divise per Gruppi Periodo Gennaio 2014 – Ottobre 2015 - FATTURATI (per 1.000) E SPAZI </vt:lpstr>
      <vt:lpstr> </vt:lpstr>
      <vt:lpstr> 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1501</cp:revision>
  <cp:lastPrinted>2015-11-25T09:38:17Z</cp:lastPrinted>
  <dcterms:created xsi:type="dcterms:W3CDTF">2006-03-29T09:09:15Z</dcterms:created>
  <dcterms:modified xsi:type="dcterms:W3CDTF">2015-11-25T14:18:47Z</dcterms:modified>
</cp:coreProperties>
</file>