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</p:sldMasterIdLst>
  <p:notesMasterIdLst>
    <p:notesMasterId r:id="rId15"/>
  </p:notesMasterIdLst>
  <p:handoutMasterIdLst>
    <p:handoutMasterId r:id="rId16"/>
  </p:handoutMasterIdLst>
  <p:sldIdLst>
    <p:sldId id="256" r:id="rId2"/>
    <p:sldId id="396" r:id="rId3"/>
    <p:sldId id="380" r:id="rId4"/>
    <p:sldId id="404" r:id="rId5"/>
    <p:sldId id="294" r:id="rId6"/>
    <p:sldId id="397" r:id="rId7"/>
    <p:sldId id="399" r:id="rId8"/>
    <p:sldId id="361" r:id="rId9"/>
    <p:sldId id="376" r:id="rId10"/>
    <p:sldId id="410" r:id="rId11"/>
    <p:sldId id="411" r:id="rId12"/>
    <p:sldId id="412" r:id="rId13"/>
    <p:sldId id="365" r:id="rId14"/>
  </p:sldIdLst>
  <p:sldSz cx="9144000" cy="6858000" type="screen4x3"/>
  <p:notesSz cx="6797675" cy="9928225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sz="1100" b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100" b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100" b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100" b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100" b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100" b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1100" b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1100" b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1100" b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0000FF"/>
    <a:srgbClr val="006600"/>
    <a:srgbClr val="CC0099"/>
    <a:srgbClr val="FF3399"/>
    <a:srgbClr val="FF99CC"/>
    <a:srgbClr val="00CC66"/>
    <a:srgbClr val="66FFCC"/>
    <a:srgbClr val="CC6600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456" autoAdjust="0"/>
    <p:restoredTop sz="97711" autoAdjust="0"/>
  </p:normalViewPr>
  <p:slideViewPr>
    <p:cSldViewPr>
      <p:cViewPr>
        <p:scale>
          <a:sx n="70" d="100"/>
          <a:sy n="70" d="100"/>
        </p:scale>
        <p:origin x="-1590" y="-96"/>
      </p:cViewPr>
      <p:guideLst>
        <p:guide orient="horz" pos="2160"/>
        <p:guide pos="2880"/>
      </p:guideLst>
    </p:cSldViewPr>
  </p:slideViewPr>
  <p:outlineViewPr>
    <p:cViewPr>
      <p:scale>
        <a:sx n="25" d="100"/>
        <a:sy n="25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2" d="100"/>
          <a:sy n="52" d="100"/>
        </p:scale>
        <p:origin x="-2970" y="-96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04" tIns="45752" rIns="91504" bIns="45752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925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04" tIns="45752" rIns="91504" bIns="45752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925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04" tIns="45752" rIns="91504" bIns="45752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925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31338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04" tIns="45752" rIns="91504" bIns="45752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cs typeface="+mn-cs"/>
              </a:defRPr>
            </a:lvl1pPr>
          </a:lstStyle>
          <a:p>
            <a:pPr>
              <a:defRPr/>
            </a:pPr>
            <a:fld id="{7B4249A0-F225-4BCF-A9D7-A661D363261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878056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04" tIns="45752" rIns="91504" bIns="45752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04" tIns="45752" rIns="91504" bIns="45752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7287" cy="3725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9" y="4714875"/>
            <a:ext cx="5437187" cy="447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04" tIns="45752" rIns="91504" bIns="4575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noProof="0" smtClean="0"/>
              <a:t>Fare clic per modificare gli stili del testo dello schema</a:t>
            </a:r>
          </a:p>
          <a:p>
            <a:pPr lvl="1"/>
            <a:r>
              <a:rPr lang="it-IT" noProof="0" smtClean="0"/>
              <a:t>Secondo livello</a:t>
            </a:r>
          </a:p>
          <a:p>
            <a:pPr lvl="2"/>
            <a:r>
              <a:rPr lang="it-IT" noProof="0" smtClean="0"/>
              <a:t>Terzo livello</a:t>
            </a:r>
          </a:p>
          <a:p>
            <a:pPr lvl="3"/>
            <a:r>
              <a:rPr lang="it-IT" noProof="0" smtClean="0"/>
              <a:t>Quarto livello</a:t>
            </a:r>
          </a:p>
          <a:p>
            <a:pPr lvl="4"/>
            <a:r>
              <a:rPr lang="it-IT" noProof="0" smtClean="0"/>
              <a:t>Quinto livello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04" tIns="45752" rIns="91504" bIns="45752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31338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04" tIns="45752" rIns="91504" bIns="45752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cs typeface="+mn-cs"/>
              </a:defRPr>
            </a:lvl1pPr>
          </a:lstStyle>
          <a:p>
            <a:pPr>
              <a:defRPr/>
            </a:pPr>
            <a:fld id="{DF792CDF-CBEA-45BA-96A2-22A10E3B037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400096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Segnaposto not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it-IT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91506DF-C629-4ECD-8C79-CD92669BD74C}" type="slidenum">
              <a:rPr lang="it-IT" smtClean="0"/>
              <a:pPr>
                <a:defRPr/>
              </a:pPr>
              <a:t>4</a:t>
            </a:fld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t-IT"/>
          </a:p>
        </p:txBody>
      </p:sp>
      <p:sp>
        <p:nvSpPr>
          <p:cNvPr id="4" name="TextBox 4"/>
          <p:cNvSpPr txBox="1"/>
          <p:nvPr userDrawn="1"/>
        </p:nvSpPr>
        <p:spPr>
          <a:xfrm>
            <a:off x="177800" y="6283325"/>
            <a:ext cx="42386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83005305-56AA-41FB-8E52-9E09D388040D}" type="slidenum">
              <a:rPr lang="it-IT" sz="1000" smtClean="0">
                <a:solidFill>
                  <a:srgbClr val="000000"/>
                </a:solidFill>
              </a:rPr>
              <a:pPr algn="r"/>
              <a:t>‹N›</a:t>
            </a:fld>
            <a:endParaRPr lang="it-IT" sz="1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853778"/>
      </p:ext>
    </p:extLst>
  </p:cSld>
  <p:clrMapOvr>
    <a:masterClrMapping/>
  </p:clrMapOvr>
  <p:transition spd="med">
    <p:strips dir="r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30228789"/>
      </p:ext>
    </p:extLst>
  </p:cSld>
  <p:clrMapOvr>
    <a:masterClrMapping/>
  </p:clrMapOvr>
  <p:transition spd="med">
    <p:strips dir="r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638"/>
            <a:ext cx="2133600" cy="5211762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274638"/>
            <a:ext cx="6248400" cy="52117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03685428"/>
      </p:ext>
    </p:extLst>
  </p:cSld>
  <p:clrMapOvr>
    <a:masterClrMapping/>
  </p:clrMapOvr>
  <p:transition spd="med">
    <p:strips dir="r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52400" y="1371600"/>
            <a:ext cx="7772400" cy="4114800"/>
          </a:xfrm>
        </p:spPr>
        <p:txBody>
          <a:bodyPr/>
          <a:lstStyle/>
          <a:p>
            <a:pPr lvl="0"/>
            <a:endParaRPr lang="it-IT" noProof="0" smtClean="0"/>
          </a:p>
        </p:txBody>
      </p:sp>
    </p:spTree>
    <p:extLst>
      <p:ext uri="{BB962C8B-B14F-4D97-AF65-F5344CB8AC3E}">
        <p14:creationId xmlns:p14="http://schemas.microsoft.com/office/powerpoint/2010/main" val="325062323"/>
      </p:ext>
    </p:extLst>
  </p:cSld>
  <p:clrMapOvr>
    <a:masterClrMapping/>
  </p:clrMapOvr>
  <p:transition spd="med">
    <p:strips dir="r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16067287"/>
      </p:ext>
    </p:extLst>
  </p:cSld>
  <p:clrMapOvr>
    <a:masterClrMapping/>
  </p:clrMapOvr>
  <p:transition spd="med">
    <p:strips dir="r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27514221"/>
      </p:ext>
    </p:extLst>
  </p:cSld>
  <p:clrMapOvr>
    <a:masterClrMapping/>
  </p:clrMapOvr>
  <p:transition spd="med">
    <p:strips dir="r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13716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0" y="13716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38728348"/>
      </p:ext>
    </p:extLst>
  </p:cSld>
  <p:clrMapOvr>
    <a:masterClrMapping/>
  </p:clrMapOvr>
  <p:transition spd="med">
    <p:strips dir="r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52752570"/>
      </p:ext>
    </p:extLst>
  </p:cSld>
  <p:clrMapOvr>
    <a:masterClrMapping/>
  </p:clrMapOvr>
  <p:transition spd="med">
    <p:strips dir="r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31763865"/>
      </p:ext>
    </p:extLst>
  </p:cSld>
  <p:clrMapOvr>
    <a:masterClrMapping/>
  </p:clrMapOvr>
  <p:transition spd="med">
    <p:strips dir="r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11383079"/>
      </p:ext>
    </p:extLst>
  </p:cSld>
  <p:clrMapOvr>
    <a:masterClrMapping/>
  </p:clrMapOvr>
  <p:transition spd="med">
    <p:strips dir="r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59501130"/>
      </p:ext>
    </p:extLst>
  </p:cSld>
  <p:clrMapOvr>
    <a:masterClrMapping/>
  </p:clrMapOvr>
  <p:transition spd="med">
    <p:strips dir="r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25321232"/>
      </p:ext>
    </p:extLst>
  </p:cSld>
  <p:clrMapOvr>
    <a:masterClrMapping/>
  </p:clrMapOvr>
  <p:transition spd="med">
    <p:strips dir="r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2400" y="13716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gli stili del testo dello schema</a:t>
            </a:r>
          </a:p>
          <a:p>
            <a:pPr lvl="1"/>
            <a:r>
              <a:rPr lang="it-IT" altLang="it-IT" smtClean="0"/>
              <a:t>Secondo livello</a:t>
            </a:r>
          </a:p>
          <a:p>
            <a:pPr lvl="2"/>
            <a:r>
              <a:rPr lang="it-IT" altLang="it-IT" smtClean="0"/>
              <a:t>Terzo livello</a:t>
            </a:r>
          </a:p>
        </p:txBody>
      </p:sp>
      <p:pic>
        <p:nvPicPr>
          <p:cNvPr id="4" name="Picture 2" descr="C:\MARKETING\PROGETTI\PPT REPLY TEMPLATE\elements\omini tutti colori 3d\green\reply_3d.png"/>
          <p:cNvPicPr>
            <a:picLocks noChangeAspect="1" noChangeArrowheads="1"/>
          </p:cNvPicPr>
          <p:nvPr userDrawn="1"/>
        </p:nvPicPr>
        <p:blipFill>
          <a:blip r:embed="rId14"/>
          <a:stretch>
            <a:fillRect/>
          </a:stretch>
        </p:blipFill>
        <p:spPr bwMode="auto">
          <a:xfrm>
            <a:off x="8327782" y="6039136"/>
            <a:ext cx="664033" cy="719138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 userDrawn="1"/>
        </p:nvSpPr>
        <p:spPr>
          <a:xfrm>
            <a:off x="177800" y="6283325"/>
            <a:ext cx="42386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83005305-56AA-41FB-8E52-9E09D388040D}" type="slidenum">
              <a:rPr lang="it-IT" sz="1000" smtClean="0">
                <a:solidFill>
                  <a:srgbClr val="000000"/>
                </a:solidFill>
              </a:rPr>
              <a:pPr algn="r"/>
              <a:t>‹N›</a:t>
            </a:fld>
            <a:endParaRPr lang="it-IT" sz="1000" dirty="0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ransition spd="med">
    <p:strips dir="rd"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16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 bwMode="auto">
          <a:xfrm>
            <a:off x="1331913" y="1700808"/>
            <a:ext cx="6405562" cy="1542455"/>
          </a:xfrm>
          <a:solidFill>
            <a:srgbClr val="FFFFFF"/>
          </a:solidFill>
          <a:ln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eaLnBrk="1" hangingPunct="1">
              <a:defRPr/>
            </a:pPr>
            <a:r>
              <a:rPr lang="it-IT" sz="2800" dirty="0" smtClean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PRESENTAZIONE </a:t>
            </a:r>
            <a:br>
              <a:rPr lang="it-IT" sz="2800" dirty="0" smtClean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2800" dirty="0" smtClean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DATI DICEMBRE 2015</a:t>
            </a:r>
            <a:br>
              <a:rPr lang="it-IT" sz="2800" dirty="0" smtClean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2800" dirty="0" smtClean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OSSERVATORIO STAMPA - FCP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63713" y="5876925"/>
            <a:ext cx="4959350" cy="647700"/>
          </a:xfrm>
        </p:spPr>
        <p:txBody>
          <a:bodyPr/>
          <a:lstStyle/>
          <a:p>
            <a:pPr eaLnBrk="1" hangingPunct="1">
              <a:spcBef>
                <a:spcPct val="50000"/>
              </a:spcBef>
              <a:buClrTx/>
            </a:pPr>
            <a:endParaRPr lang="it-IT" altLang="it-IT" sz="1800" smtClean="0"/>
          </a:p>
          <a:p>
            <a:pPr eaLnBrk="1" hangingPunct="1"/>
            <a:endParaRPr lang="it-IT" altLang="it-IT" sz="1800" smtClean="0"/>
          </a:p>
        </p:txBody>
      </p:sp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07" t="34375" r="44858" b="30972"/>
          <a:stretch>
            <a:fillRect/>
          </a:stretch>
        </p:blipFill>
        <p:spPr bwMode="auto">
          <a:xfrm>
            <a:off x="395288" y="3357563"/>
            <a:ext cx="4392612" cy="2376487"/>
          </a:xfrm>
          <a:prstGeom prst="rect">
            <a:avLst/>
          </a:prstGeom>
          <a:noFill/>
          <a:ln w="9525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75" t="14444" r="74382" b="72963"/>
          <a:stretch>
            <a:fillRect/>
          </a:stretch>
        </p:blipFill>
        <p:spPr bwMode="auto">
          <a:xfrm>
            <a:off x="6571280" y="607040"/>
            <a:ext cx="1584325" cy="863600"/>
          </a:xfrm>
          <a:prstGeom prst="rect">
            <a:avLst/>
          </a:prstGeom>
          <a:noFill/>
          <a:ln w="9525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9"/>
          <p:cNvSpPr>
            <a:spLocks noChangeArrowheads="1"/>
          </p:cNvSpPr>
          <p:nvPr/>
        </p:nvSpPr>
        <p:spPr bwMode="auto">
          <a:xfrm>
            <a:off x="1979613" y="6092825"/>
            <a:ext cx="495935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it-IT" altLang="it-IT" sz="2000" b="0" dirty="0">
                <a:latin typeface="Arial" panose="020B0604020202020204" pitchFamily="34" charset="0"/>
                <a:cs typeface="Arial" panose="020B0604020202020204" pitchFamily="34" charset="0"/>
              </a:rPr>
              <a:t>Milano</a:t>
            </a:r>
            <a:r>
              <a:rPr lang="it-IT" altLang="it-IT" sz="2000" b="0" dirty="0" smtClean="0">
                <a:latin typeface="Arial" panose="020B0604020202020204" pitchFamily="34" charset="0"/>
                <a:cs typeface="Arial" panose="020B0604020202020204" pitchFamily="34" charset="0"/>
              </a:rPr>
              <a:t>, 28 gennaio 2016</a:t>
            </a:r>
            <a:endParaRPr lang="it-IT" altLang="it-IT" sz="20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533" name="Rectangle 61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79388" y="17807"/>
            <a:ext cx="8785225" cy="9815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hangingPunct="1">
              <a:lnSpc>
                <a:spcPct val="150000"/>
              </a:lnSpc>
            </a:pPr>
            <a:r>
              <a:rPr lang="it-IT" altLang="it-IT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Testate divise per Gruppi</a:t>
            </a:r>
            <a:br>
              <a:rPr lang="it-IT" altLang="it-IT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altLang="it-IT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Periodo </a:t>
            </a:r>
            <a:r>
              <a:rPr lang="it-IT" alt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Gennaio 2014 – Dicembre 2015 </a:t>
            </a:r>
            <a:r>
              <a:rPr lang="it-IT" altLang="it-IT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it-IT" altLang="it-IT" sz="1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FATTURATI (per 1.000) E SPAZI</a:t>
            </a:r>
            <a:r>
              <a:rPr lang="it-IT" altLang="it-IT" sz="1800" dirty="0" smtClean="0">
                <a:solidFill>
                  <a:srgbClr val="A19DF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it-IT" altLang="it-IT" sz="1800" dirty="0" smtClean="0">
                <a:solidFill>
                  <a:srgbClr val="A19DFB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it-IT" altLang="it-IT" sz="1800" dirty="0" smtClean="0">
              <a:solidFill>
                <a:srgbClr val="A19DF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4430" name="Group 9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2001639"/>
              </p:ext>
            </p:extLst>
          </p:nvPr>
        </p:nvGraphicFramePr>
        <p:xfrm>
          <a:off x="215900" y="1076325"/>
          <a:ext cx="8675687" cy="4936021"/>
        </p:xfrm>
        <a:graphic>
          <a:graphicData uri="http://schemas.openxmlformats.org/drawingml/2006/table">
            <a:tbl>
              <a:tblPr/>
              <a:tblGrid>
                <a:gridCol w="2846742"/>
                <a:gridCol w="995101"/>
                <a:gridCol w="995101"/>
                <a:gridCol w="995101"/>
                <a:gridCol w="995101"/>
                <a:gridCol w="899334"/>
                <a:gridCol w="949207"/>
              </a:tblGrid>
              <a:tr h="78600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Gruppo </a:t>
                      </a: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Fatturato Netto (</a:t>
                      </a:r>
                      <a:r>
                        <a:rPr kumimoji="0" lang="it-IT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tabellare+speciale</a:t>
                      </a: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Totale Spazi Tabellare</a:t>
                      </a: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Prezzi Medi Tab.</a:t>
                      </a: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Prezzi Medi Tab.</a:t>
                      </a: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4606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2015</a:t>
                      </a: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∆% sul 2014</a:t>
                      </a: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2015</a:t>
                      </a: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∆% sul 2014</a:t>
                      </a: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2014</a:t>
                      </a: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2015</a:t>
                      </a: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100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500" b="0" i="0" u="none" strike="noStrike" dirty="0">
                          <a:effectLst/>
                          <a:latin typeface="Arial"/>
                        </a:rPr>
                        <a:t>A - Femminili attualità</a:t>
                      </a:r>
                    </a:p>
                  </a:txBody>
                  <a:tcPr marL="72000" marR="7200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 dirty="0">
                          <a:effectLst/>
                          <a:latin typeface="Arial"/>
                        </a:rPr>
                        <a:t>142.650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-3,2%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30.267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-1,7%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4,54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4,43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100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D - Femminili moda</a:t>
                      </a:r>
                    </a:p>
                  </a:txBody>
                  <a:tcPr marL="72000" marR="7200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75.339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 dirty="0">
                          <a:effectLst/>
                          <a:latin typeface="Arial"/>
                        </a:rPr>
                        <a:t>-8,2%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 dirty="0">
                          <a:effectLst/>
                          <a:latin typeface="Arial"/>
                        </a:rPr>
                        <a:t>10.991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 dirty="0">
                          <a:effectLst/>
                          <a:latin typeface="Arial"/>
                        </a:rPr>
                        <a:t>-7,6%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6,11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6,11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5383">
                <a:tc>
                  <a:txBody>
                    <a:bodyPr/>
                    <a:lstStyle/>
                    <a:p>
                      <a:pPr algn="l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M - Maschili stili di vita</a:t>
                      </a:r>
                    </a:p>
                  </a:txBody>
                  <a:tcPr marL="72000" marR="7200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24.685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10,9%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4.766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 dirty="0">
                          <a:effectLst/>
                          <a:latin typeface="Arial"/>
                        </a:rPr>
                        <a:t>9,4%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4,61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4,66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100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L - Maschili attualità</a:t>
                      </a:r>
                    </a:p>
                  </a:txBody>
                  <a:tcPr marL="72000" marR="7200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21.431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-9,8%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4.207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 dirty="0">
                          <a:effectLst/>
                          <a:latin typeface="Arial"/>
                        </a:rPr>
                        <a:t>-14,2%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4,16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4,10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100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H - Familiari</a:t>
                      </a:r>
                    </a:p>
                  </a:txBody>
                  <a:tcPr marL="72000" marR="7200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20.201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-8,3%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10.818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3,2%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 dirty="0">
                          <a:effectLst/>
                          <a:latin typeface="Arial"/>
                        </a:rPr>
                        <a:t>1,93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1,73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100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500" b="0" i="0" u="none" strike="noStrike" dirty="0">
                          <a:effectLst/>
                          <a:latin typeface="Arial"/>
                        </a:rPr>
                        <a:t>T1 - Arredamento design</a:t>
                      </a:r>
                    </a:p>
                  </a:txBody>
                  <a:tcPr marL="72000" marR="7200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15.825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-1,2%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3.381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-5,4%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 dirty="0">
                          <a:effectLst/>
                          <a:latin typeface="Arial"/>
                        </a:rPr>
                        <a:t>4,14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 dirty="0">
                          <a:effectLst/>
                          <a:latin typeface="Arial"/>
                        </a:rPr>
                        <a:t>4,34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100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500" b="0" i="0" u="none" strike="noStrike" dirty="0">
                          <a:effectLst/>
                          <a:latin typeface="Arial"/>
                        </a:rPr>
                        <a:t>P - Automobile</a:t>
                      </a:r>
                    </a:p>
                  </a:txBody>
                  <a:tcPr marL="72000" marR="7200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14.861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-1,0%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1.923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-0,5%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5,58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 dirty="0">
                          <a:effectLst/>
                          <a:latin typeface="Arial"/>
                        </a:rPr>
                        <a:t>5,58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46689358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395288" y="188913"/>
            <a:ext cx="8229600" cy="525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it-IT" altLang="it-IT" smtClean="0">
                <a:solidFill>
                  <a:srgbClr val="A19DFB"/>
                </a:solidFill>
              </a:rPr>
              <a:t/>
            </a:r>
            <a:br>
              <a:rPr lang="it-IT" altLang="it-IT" smtClean="0">
                <a:solidFill>
                  <a:srgbClr val="A19DFB"/>
                </a:solidFill>
              </a:rPr>
            </a:br>
            <a:endParaRPr lang="it-IT" altLang="it-IT" smtClean="0">
              <a:solidFill>
                <a:srgbClr val="A19DFB"/>
              </a:solidFill>
            </a:endParaRPr>
          </a:p>
        </p:txBody>
      </p:sp>
      <p:sp>
        <p:nvSpPr>
          <p:cNvPr id="15363" name="Rectangle 68"/>
          <p:cNvSpPr>
            <a:spLocks noChangeArrowheads="1"/>
          </p:cNvSpPr>
          <p:nvPr/>
        </p:nvSpPr>
        <p:spPr bwMode="auto">
          <a:xfrm>
            <a:off x="250825" y="188913"/>
            <a:ext cx="8569325" cy="6463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it-IT" sz="180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Periodo </a:t>
            </a:r>
            <a:r>
              <a:rPr lang="it-IT" sz="1800" dirty="0">
                <a:latin typeface="Arial" panose="020B0604020202020204" pitchFamily="34" charset="0"/>
                <a:cs typeface="Arial" panose="020B0604020202020204" pitchFamily="34" charset="0"/>
              </a:rPr>
              <a:t>Gennaio </a:t>
            </a:r>
            <a:r>
              <a:rPr 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2014 – Dicembre</a:t>
            </a:r>
            <a:r>
              <a:rPr lang="it-IT" alt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2015</a:t>
            </a:r>
            <a:r>
              <a:rPr lang="it-IT" sz="1800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- </a:t>
            </a:r>
            <a:r>
              <a:rPr lang="it-IT" sz="1800" i="1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FATTURATI </a:t>
            </a:r>
            <a:r>
              <a:rPr lang="it-IT" sz="1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(per 1.000) E SPAZI</a:t>
            </a:r>
            <a:r>
              <a:rPr lang="it-IT" sz="1800" i="1" dirty="0">
                <a:solidFill>
                  <a:srgbClr val="A19DF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it-IT" sz="1800" i="1" dirty="0">
                <a:solidFill>
                  <a:srgbClr val="A19DFB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it-IT" sz="1800" i="1" dirty="0">
              <a:solidFill>
                <a:srgbClr val="A19DF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5468" name="Group 10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9454330"/>
              </p:ext>
            </p:extLst>
          </p:nvPr>
        </p:nvGraphicFramePr>
        <p:xfrm>
          <a:off x="250825" y="976982"/>
          <a:ext cx="8640764" cy="4936025"/>
        </p:xfrm>
        <a:graphic>
          <a:graphicData uri="http://schemas.openxmlformats.org/drawingml/2006/table">
            <a:tbl>
              <a:tblPr/>
              <a:tblGrid>
                <a:gridCol w="2732135"/>
                <a:gridCol w="1009480"/>
                <a:gridCol w="1009480"/>
                <a:gridCol w="1009480"/>
                <a:gridCol w="1009480"/>
                <a:gridCol w="910119"/>
                <a:gridCol w="960590"/>
              </a:tblGrid>
              <a:tr h="816261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Gruppo</a:t>
                      </a:r>
                    </a:p>
                  </a:txBody>
                  <a:tcPr marL="91448" marR="91448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Fatturato Netto (</a:t>
                      </a:r>
                      <a:r>
                        <a:rPr kumimoji="0" lang="it-IT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tabellare+speciale</a:t>
                      </a: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</a:p>
                  </a:txBody>
                  <a:tcPr marL="91448" marR="91448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Totale Spazi Tabellare</a:t>
                      </a:r>
                    </a:p>
                  </a:txBody>
                  <a:tcPr marL="91448" marR="91448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Prezzi Medi Tab.</a:t>
                      </a:r>
                    </a:p>
                  </a:txBody>
                  <a:tcPr marL="91448" marR="91448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Prezzi Medi Tab.</a:t>
                      </a:r>
                    </a:p>
                  </a:txBody>
                  <a:tcPr marL="91448" marR="91448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460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2015</a:t>
                      </a: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∆% sul 2014</a:t>
                      </a: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2015</a:t>
                      </a: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∆% sul 2014</a:t>
                      </a: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2014</a:t>
                      </a: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2015</a:t>
                      </a: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0162">
                <a:tc>
                  <a:txBody>
                    <a:bodyPr/>
                    <a:lstStyle/>
                    <a:p>
                      <a:pPr algn="l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V - Professionali</a:t>
                      </a:r>
                    </a:p>
                  </a:txBody>
                  <a:tcPr marL="72000" marR="7200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11.804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-14,9%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3.285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-9,7%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3,44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3,36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0162">
                <a:tc>
                  <a:txBody>
                    <a:bodyPr/>
                    <a:lstStyle/>
                    <a:p>
                      <a:pPr algn="l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O - Economia</a:t>
                      </a:r>
                    </a:p>
                  </a:txBody>
                  <a:tcPr marL="72000" marR="7200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9.944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2,5%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1.294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-1,2%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7,30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7,63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0162">
                <a:tc>
                  <a:txBody>
                    <a:bodyPr/>
                    <a:lstStyle/>
                    <a:p>
                      <a:pPr algn="l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U - Arredamento professionale</a:t>
                      </a:r>
                    </a:p>
                  </a:txBody>
                  <a:tcPr marL="72000" marR="7200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9.316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-1,1%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2.857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5,0%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3,04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2,83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0162">
                <a:tc>
                  <a:txBody>
                    <a:bodyPr/>
                    <a:lstStyle/>
                    <a:p>
                      <a:pPr algn="l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G - Benessere</a:t>
                      </a:r>
                    </a:p>
                  </a:txBody>
                  <a:tcPr marL="72000" marR="7200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6.484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-1,5%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4.207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6,4%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1,59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1,46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0162">
                <a:tc>
                  <a:txBody>
                    <a:bodyPr/>
                    <a:lstStyle/>
                    <a:p>
                      <a:pPr algn="l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T2 - Altri Arredamento</a:t>
                      </a:r>
                    </a:p>
                  </a:txBody>
                  <a:tcPr marL="72000" marR="7200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5.613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-10,6%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2.492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-5,5%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2,27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2,16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0162">
                <a:tc>
                  <a:txBody>
                    <a:bodyPr/>
                    <a:lstStyle/>
                    <a:p>
                      <a:pPr algn="l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R - Turismo</a:t>
                      </a:r>
                    </a:p>
                  </a:txBody>
                  <a:tcPr marL="72000" marR="7200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4.671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25,2%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1.961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18,6%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1,81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1,92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0162">
                <a:tc>
                  <a:txBody>
                    <a:bodyPr/>
                    <a:lstStyle/>
                    <a:p>
                      <a:pPr algn="l" fontAlgn="ctr"/>
                      <a:r>
                        <a:rPr lang="it-IT" sz="1500" b="0" i="0" u="none" strike="noStrike" dirty="0">
                          <a:effectLst/>
                          <a:latin typeface="Arial"/>
                        </a:rPr>
                        <a:t>M 1 - Altri Maschili</a:t>
                      </a:r>
                    </a:p>
                  </a:txBody>
                  <a:tcPr marL="72000" marR="7200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4.567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3,3%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1.747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-2,8%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2,25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 dirty="0">
                          <a:effectLst/>
                          <a:latin typeface="Arial"/>
                        </a:rPr>
                        <a:t>2,43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5203372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68313" y="260350"/>
            <a:ext cx="82296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it-IT" altLang="it-IT" smtClean="0">
                <a:solidFill>
                  <a:srgbClr val="A19DFB"/>
                </a:solidFill>
              </a:rPr>
              <a:t/>
            </a:r>
            <a:br>
              <a:rPr lang="it-IT" altLang="it-IT" smtClean="0">
                <a:solidFill>
                  <a:srgbClr val="A19DFB"/>
                </a:solidFill>
              </a:rPr>
            </a:br>
            <a:endParaRPr lang="it-IT" altLang="it-IT" smtClean="0">
              <a:solidFill>
                <a:srgbClr val="A19DFB"/>
              </a:solidFill>
            </a:endParaRPr>
          </a:p>
        </p:txBody>
      </p:sp>
      <p:sp>
        <p:nvSpPr>
          <p:cNvPr id="6" name="Rectangle 68"/>
          <p:cNvSpPr>
            <a:spLocks noChangeArrowheads="1"/>
          </p:cNvSpPr>
          <p:nvPr/>
        </p:nvSpPr>
        <p:spPr bwMode="auto">
          <a:xfrm>
            <a:off x="250825" y="188913"/>
            <a:ext cx="8569325" cy="6463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it-IT" sz="180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Periodo </a:t>
            </a:r>
            <a:r>
              <a:rPr lang="it-IT" sz="1800" dirty="0">
                <a:latin typeface="Arial" panose="020B0604020202020204" pitchFamily="34" charset="0"/>
                <a:cs typeface="Arial" panose="020B0604020202020204" pitchFamily="34" charset="0"/>
              </a:rPr>
              <a:t>Gennaio </a:t>
            </a:r>
            <a:r>
              <a:rPr 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2014 – Dicembre</a:t>
            </a:r>
            <a:r>
              <a:rPr lang="it-IT" alt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2015</a:t>
            </a:r>
            <a:r>
              <a:rPr lang="it-IT" sz="1800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- </a:t>
            </a:r>
            <a:r>
              <a:rPr lang="it-IT" sz="1800" i="1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FATTURATI </a:t>
            </a:r>
            <a:r>
              <a:rPr lang="it-IT" sz="1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(per 1.000) E SPAZI</a:t>
            </a:r>
            <a:r>
              <a:rPr lang="it-IT" sz="1800" i="1" dirty="0">
                <a:solidFill>
                  <a:srgbClr val="A19DF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it-IT" sz="1800" i="1" dirty="0">
                <a:solidFill>
                  <a:srgbClr val="A19DFB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it-IT" sz="1800" i="1" dirty="0">
              <a:solidFill>
                <a:srgbClr val="A19DF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Group 10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120965"/>
              </p:ext>
            </p:extLst>
          </p:nvPr>
        </p:nvGraphicFramePr>
        <p:xfrm>
          <a:off x="250825" y="976982"/>
          <a:ext cx="8640764" cy="4936025"/>
        </p:xfrm>
        <a:graphic>
          <a:graphicData uri="http://schemas.openxmlformats.org/drawingml/2006/table">
            <a:tbl>
              <a:tblPr/>
              <a:tblGrid>
                <a:gridCol w="2732135"/>
                <a:gridCol w="1009480"/>
                <a:gridCol w="1009480"/>
                <a:gridCol w="1009480"/>
                <a:gridCol w="1009480"/>
                <a:gridCol w="910119"/>
                <a:gridCol w="960590"/>
              </a:tblGrid>
              <a:tr h="816261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Gruppo</a:t>
                      </a:r>
                    </a:p>
                  </a:txBody>
                  <a:tcPr marL="91448" marR="91448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Fatturato Netto (</a:t>
                      </a:r>
                      <a:r>
                        <a:rPr kumimoji="0" lang="it-IT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tabellare+speciale</a:t>
                      </a: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</a:p>
                  </a:txBody>
                  <a:tcPr marL="91448" marR="91448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Totale Spazi Tabellare</a:t>
                      </a:r>
                    </a:p>
                  </a:txBody>
                  <a:tcPr marL="91448" marR="91448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Prezzi Medi Tab.</a:t>
                      </a:r>
                    </a:p>
                  </a:txBody>
                  <a:tcPr marL="91448" marR="91448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Prezzi Medi Tab.</a:t>
                      </a:r>
                    </a:p>
                  </a:txBody>
                  <a:tcPr marL="91448" marR="91448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460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2015</a:t>
                      </a: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∆% sul 2014</a:t>
                      </a: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2015</a:t>
                      </a: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∆% sul 2014</a:t>
                      </a: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2014</a:t>
                      </a: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2015</a:t>
                      </a: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0162">
                <a:tc>
                  <a:txBody>
                    <a:bodyPr/>
                    <a:lstStyle/>
                    <a:p>
                      <a:pPr algn="l" fontAlgn="ctr"/>
                      <a:r>
                        <a:rPr lang="it-IT" sz="1500" b="0" i="0" u="none" strike="noStrike" dirty="0">
                          <a:effectLst/>
                          <a:latin typeface="Arial"/>
                        </a:rPr>
                        <a:t>E - Cucina</a:t>
                      </a:r>
                    </a:p>
                  </a:txBody>
                  <a:tcPr marL="72000" marR="7200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3.905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5,1%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1.850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8,4%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1,79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1,80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0162">
                <a:tc>
                  <a:txBody>
                    <a:bodyPr/>
                    <a:lstStyle/>
                    <a:p>
                      <a:pPr algn="l" fontAlgn="ctr"/>
                      <a:r>
                        <a:rPr lang="it-IT" sz="1500" b="0" i="0" u="none" strike="noStrike" dirty="0">
                          <a:effectLst/>
                          <a:latin typeface="Arial"/>
                        </a:rPr>
                        <a:t>W - Moto</a:t>
                      </a:r>
                    </a:p>
                  </a:txBody>
                  <a:tcPr marL="72000" marR="7200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3.218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3,4%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1.325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0,8%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2,17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2,13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0162">
                <a:tc>
                  <a:txBody>
                    <a:bodyPr/>
                    <a:lstStyle/>
                    <a:p>
                      <a:pPr algn="l" fontAlgn="ctr"/>
                      <a:r>
                        <a:rPr lang="it-IT" sz="1500" b="0" i="0" u="none" strike="noStrike" dirty="0">
                          <a:effectLst/>
                          <a:latin typeface="Arial"/>
                        </a:rPr>
                        <a:t>Y - Varie</a:t>
                      </a:r>
                    </a:p>
                  </a:txBody>
                  <a:tcPr marL="72000" marR="7200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2.784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7,2%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2.488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-2,6%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0,96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1,02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0162">
                <a:tc>
                  <a:txBody>
                    <a:bodyPr/>
                    <a:lstStyle/>
                    <a:p>
                      <a:pPr algn="l" fontAlgn="ctr"/>
                      <a:r>
                        <a:rPr lang="it-IT" sz="1500" b="0" i="0" u="none" strike="noStrike" dirty="0">
                          <a:effectLst/>
                          <a:latin typeface="Arial"/>
                        </a:rPr>
                        <a:t>X - Natura</a:t>
                      </a:r>
                    </a:p>
                  </a:txBody>
                  <a:tcPr marL="72000" marR="7200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2.216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-18,8%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654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-14,3%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3,38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3,15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0162">
                <a:tc>
                  <a:txBody>
                    <a:bodyPr/>
                    <a:lstStyle/>
                    <a:p>
                      <a:pPr algn="l" fontAlgn="ctr"/>
                      <a:r>
                        <a:rPr lang="it-IT" sz="1500" b="0" i="0" u="none" strike="noStrike" dirty="0">
                          <a:effectLst/>
                          <a:latin typeface="Arial"/>
                        </a:rPr>
                        <a:t>B - Altri Femminili</a:t>
                      </a:r>
                    </a:p>
                  </a:txBody>
                  <a:tcPr marL="72000" marR="7200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726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13,6%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1.409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21,4%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0,51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0,48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0162">
                <a:tc>
                  <a:txBody>
                    <a:bodyPr/>
                    <a:lstStyle/>
                    <a:p>
                      <a:pPr algn="l" fontAlgn="ctr"/>
                      <a:r>
                        <a:rPr lang="it-IT" sz="1500" b="0" i="0" u="none" strike="noStrike" dirty="0">
                          <a:effectLst/>
                          <a:latin typeface="Arial"/>
                        </a:rPr>
                        <a:t>I - Guide e altri Familiari</a:t>
                      </a:r>
                    </a:p>
                  </a:txBody>
                  <a:tcPr marL="72000" marR="7200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680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-2,1%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1.216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17,3%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0,62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0,52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0162">
                <a:tc>
                  <a:txBody>
                    <a:bodyPr/>
                    <a:lstStyle/>
                    <a:p>
                      <a:pPr algn="l" fontAlgn="ctr"/>
                      <a:r>
                        <a:rPr lang="it-IT" sz="1500" b="0" i="0" u="none" strike="noStrike" dirty="0">
                          <a:effectLst/>
                          <a:latin typeface="Arial"/>
                        </a:rPr>
                        <a:t>S - Bambini e ragazzi</a:t>
                      </a:r>
                    </a:p>
                  </a:txBody>
                  <a:tcPr marL="72000" marR="7200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575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-32,3%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306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-37,1%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1,56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 dirty="0">
                          <a:effectLst/>
                          <a:latin typeface="Arial"/>
                        </a:rPr>
                        <a:t>1,84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873806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2133600"/>
            <a:ext cx="7772400" cy="1152525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it-IT" altLang="it-IT" sz="2800" b="1" i="1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FINE</a:t>
            </a:r>
          </a:p>
          <a:p>
            <a:pPr algn="ctr" eaLnBrk="1" hangingPunct="1">
              <a:buFontTx/>
              <a:buNone/>
            </a:pPr>
            <a:r>
              <a:rPr lang="it-IT" altLang="it-IT" sz="2800" b="1" i="1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PRESENTAZIONE</a:t>
            </a:r>
          </a:p>
        </p:txBody>
      </p:sp>
      <p:pic>
        <p:nvPicPr>
          <p:cNvPr id="232452" name="Picture 4"/>
          <p:cNvPicPr>
            <a:picLocks noGrp="1" noChangeAspect="1" noChangeArrowheads="1"/>
          </p:cNvPicPr>
          <p:nvPr>
            <p:ph type="title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75" t="14444" r="74382" b="72963"/>
          <a:stretch>
            <a:fillRect/>
          </a:stretch>
        </p:blipFill>
        <p:spPr bwMode="auto">
          <a:xfrm>
            <a:off x="6443663" y="657225"/>
            <a:ext cx="1668462" cy="1250950"/>
          </a:xfrm>
          <a:noFill/>
          <a:ln w="12700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245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07" t="34375" r="44858" b="30972"/>
          <a:stretch>
            <a:fillRect/>
          </a:stretch>
        </p:blipFill>
        <p:spPr bwMode="auto">
          <a:xfrm>
            <a:off x="395288" y="3357563"/>
            <a:ext cx="4392612" cy="2376487"/>
          </a:xfrm>
          <a:prstGeom prst="rect">
            <a:avLst/>
          </a:prstGeom>
          <a:noFill/>
          <a:ln w="12700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5" name="Text Box 5"/>
          <p:cNvSpPr txBox="1">
            <a:spLocks noChangeArrowheads="1"/>
          </p:cNvSpPr>
          <p:nvPr/>
        </p:nvSpPr>
        <p:spPr bwMode="auto">
          <a:xfrm>
            <a:off x="215900" y="333375"/>
            <a:ext cx="8496300" cy="861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it-IT" altLang="it-IT" sz="2000" dirty="0">
                <a:latin typeface="Arial" panose="020B0604020202020204" pitchFamily="34" charset="0"/>
                <a:cs typeface="Arial" panose="020B0604020202020204" pitchFamily="34" charset="0"/>
              </a:rPr>
              <a:t>TESTATE QUOTIDIANE NUOVE nel periodo </a:t>
            </a:r>
          </a:p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it-IT" altLang="it-IT" sz="2000" dirty="0">
                <a:latin typeface="Arial" panose="020B0604020202020204" pitchFamily="34" charset="0"/>
                <a:cs typeface="Arial" panose="020B0604020202020204" pitchFamily="34" charset="0"/>
              </a:rPr>
              <a:t>Gennaio </a:t>
            </a:r>
            <a:r>
              <a:rPr lang="it-IT" alt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2014 – Dicembre 2015</a:t>
            </a:r>
            <a:endParaRPr lang="it-IT" altLang="it-IT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611188" y="1171074"/>
            <a:ext cx="7993062" cy="10077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Tx/>
              <a:buChar char="•"/>
              <a:defRPr/>
            </a:pPr>
            <a:endParaRPr lang="it-IT" sz="1800" b="0" kern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Tx/>
              <a:buChar char="•"/>
              <a:defRPr/>
            </a:pPr>
            <a:r>
              <a:rPr lang="it-IT" sz="1800" b="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Quotidiano del Sud (Settembre 2014)</a:t>
            </a:r>
            <a:endParaRPr lang="it-IT" sz="1800" b="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215106" y="2997200"/>
            <a:ext cx="8497888" cy="861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it-IT" altLang="it-IT" sz="2000" dirty="0">
                <a:latin typeface="Arial" panose="020B0604020202020204" pitchFamily="34" charset="0"/>
                <a:cs typeface="Arial" panose="020B0604020202020204" pitchFamily="34" charset="0"/>
              </a:rPr>
              <a:t>TESTATE QUOTIDIANE CHIUSE nel periodo </a:t>
            </a:r>
          </a:p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it-IT" altLang="it-IT" sz="2000" dirty="0">
                <a:latin typeface="Arial" panose="020B0604020202020204" pitchFamily="34" charset="0"/>
                <a:cs typeface="Arial" panose="020B0604020202020204" pitchFamily="34" charset="0"/>
              </a:rPr>
              <a:t>Gennaio </a:t>
            </a:r>
            <a:r>
              <a:rPr lang="it-IT" alt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2014 – Dicembre 2015</a:t>
            </a:r>
            <a:endParaRPr lang="it-IT" altLang="it-IT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077" name="Straight Connector 6"/>
          <p:cNvCxnSpPr>
            <a:cxnSpLocks noChangeShapeType="1"/>
          </p:cNvCxnSpPr>
          <p:nvPr/>
        </p:nvCxnSpPr>
        <p:spPr bwMode="auto">
          <a:xfrm>
            <a:off x="611188" y="3213100"/>
            <a:ext cx="7345362" cy="144463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cxn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611188" y="4091477"/>
            <a:ext cx="7993062" cy="1713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FontTx/>
              <a:buChar char="•"/>
              <a:defRPr/>
            </a:pPr>
            <a:r>
              <a:rPr lang="it-IT" sz="1800" b="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Corriere Mercantile (Agosto 2015)</a:t>
            </a:r>
          </a:p>
          <a:p>
            <a:pPr marL="342900" indent="-34290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FontTx/>
              <a:buChar char="•"/>
              <a:defRPr/>
            </a:pPr>
            <a:r>
              <a:rPr lang="it-IT" sz="1800" b="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Gazzetta del Lunedì (Agosto 2015)</a:t>
            </a:r>
          </a:p>
          <a:p>
            <a:pPr marL="342900" indent="-34290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FontTx/>
              <a:buChar char="•"/>
              <a:defRPr/>
            </a:pPr>
            <a:r>
              <a:rPr lang="it-IT" sz="1800" b="0" kern="0" dirty="0">
                <a:latin typeface="Arial" panose="020B0604020202020204" pitchFamily="34" charset="0"/>
                <a:cs typeface="Arial" panose="020B0604020202020204" pitchFamily="34" charset="0"/>
              </a:rPr>
              <a:t>Quotidiano della Basilicata (Giugno 2014)</a:t>
            </a:r>
          </a:p>
          <a:p>
            <a:pPr marL="342900" indent="-34290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FontTx/>
              <a:buChar char="•"/>
              <a:defRPr/>
            </a:pPr>
            <a:r>
              <a:rPr lang="it-IT" sz="1800" b="0" kern="0" dirty="0">
                <a:latin typeface="Arial" panose="020B0604020202020204" pitchFamily="34" charset="0"/>
                <a:cs typeface="Arial" panose="020B0604020202020204" pitchFamily="34" charset="0"/>
              </a:rPr>
              <a:t>Quotidiano di Calabria (Giugno 2014)</a:t>
            </a:r>
          </a:p>
          <a:p>
            <a:pPr marL="342900" indent="-34290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FontTx/>
              <a:buChar char="•"/>
              <a:defRPr/>
            </a:pPr>
            <a:endParaRPr lang="it-IT" sz="1800" b="0" kern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418" name="Text Box 66"/>
          <p:cNvSpPr txBox="1">
            <a:spLocks noChangeArrowheads="1"/>
          </p:cNvSpPr>
          <p:nvPr/>
        </p:nvSpPr>
        <p:spPr bwMode="auto">
          <a:xfrm>
            <a:off x="0" y="210543"/>
            <a:ext cx="91440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it-IT" altLang="it-IT" sz="2000" dirty="0">
                <a:latin typeface="Arial" panose="020B0604020202020204" pitchFamily="34" charset="0"/>
                <a:cs typeface="Arial" panose="020B0604020202020204" pitchFamily="34" charset="0"/>
              </a:rPr>
              <a:t>QUOTIDIANI - </a:t>
            </a:r>
            <a:r>
              <a:rPr lang="it-IT" altLang="it-IT" sz="2000" i="1" dirty="0">
                <a:latin typeface="Arial" panose="020B0604020202020204" pitchFamily="34" charset="0"/>
                <a:cs typeface="Arial" panose="020B0604020202020204" pitchFamily="34" charset="0"/>
              </a:rPr>
              <a:t>Fatturato (per 1.000) e Spazi</a:t>
            </a:r>
            <a:r>
              <a:rPr lang="it-IT" alt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altLang="it-IT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2015</a:t>
            </a:r>
            <a:endParaRPr lang="it-IT" altLang="it-IT" sz="2000" i="1" dirty="0">
              <a:solidFill>
                <a:srgbClr val="A19DF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" name="Group 17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9985416"/>
              </p:ext>
            </p:extLst>
          </p:nvPr>
        </p:nvGraphicFramePr>
        <p:xfrm>
          <a:off x="323530" y="1268760"/>
          <a:ext cx="8568950" cy="3763936"/>
        </p:xfrm>
        <a:graphic>
          <a:graphicData uri="http://schemas.openxmlformats.org/drawingml/2006/table">
            <a:tbl>
              <a:tblPr/>
              <a:tblGrid>
                <a:gridCol w="1152126"/>
                <a:gridCol w="851980"/>
                <a:gridCol w="868446"/>
                <a:gridCol w="871862"/>
                <a:gridCol w="1080120"/>
                <a:gridCol w="864096"/>
                <a:gridCol w="1080120"/>
                <a:gridCol w="1008112"/>
                <a:gridCol w="792088"/>
              </a:tblGrid>
              <a:tr h="7920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Testate</a:t>
                      </a:r>
                    </a:p>
                  </a:txBody>
                  <a:tcPr marL="91454" marR="91454"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5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Giugno</a:t>
                      </a:r>
                      <a:endParaRPr lang="it-IT" sz="1500" b="0" i="0" u="none" strike="noStrik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014" marR="90014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5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Luglio</a:t>
                      </a:r>
                      <a:endParaRPr lang="it-IT" sz="1500" b="0" i="0" u="none" strike="noStrik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014" marR="90014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5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Agosto</a:t>
                      </a:r>
                      <a:endParaRPr lang="it-IT" sz="1500" b="0" i="0" u="none" strike="noStrik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014" marR="90014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5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Settembre</a:t>
                      </a:r>
                      <a:endParaRPr lang="it-IT" sz="1500" b="0" i="0" u="none" strike="noStrik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014" marR="90014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5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Ottobre</a:t>
                      </a:r>
                      <a:endParaRPr lang="it-IT" sz="1500" b="0" i="0" u="none" strike="noStrik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014" marR="90014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5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Novembre</a:t>
                      </a:r>
                      <a:endParaRPr lang="it-IT" sz="1500" b="0" i="0" u="none" strike="noStrik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014" marR="90014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5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Dicembre </a:t>
                      </a:r>
                      <a:endParaRPr lang="it-IT" sz="1500" b="0" i="0" u="none" strike="noStrik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014" marR="90014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5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Totale</a:t>
                      </a:r>
                      <a:endParaRPr lang="it-IT" sz="1500" b="0" i="0" u="none" strike="noStrike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500" b="0" i="0" u="none" strike="noStrik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  <a:r>
                        <a:rPr lang="it-IT" sz="15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  <a:endParaRPr lang="it-IT" sz="1500" b="0" i="0" u="none" strike="noStrik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014" marR="90014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923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Tot. Fatturato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Quotidiani</a:t>
                      </a:r>
                    </a:p>
                  </a:txBody>
                  <a:tcPr marL="91454" marR="91454"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 dirty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58.580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 dirty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44.275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 dirty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35.180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 dirty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60.710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69.908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63.339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69.478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693.978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940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 % su anno precedente</a:t>
                      </a:r>
                    </a:p>
                  </a:txBody>
                  <a:tcPr marL="91454" marR="91454"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-16,3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-14,9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6,7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-3,7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 dirty="0">
                          <a:effectLst/>
                          <a:latin typeface="Arial"/>
                        </a:rPr>
                        <a:t>-2,2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 dirty="0">
                          <a:effectLst/>
                          <a:latin typeface="Arial"/>
                        </a:rPr>
                        <a:t>-8,8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-5,7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i="0" u="sng" strike="noStrike">
                          <a:effectLst/>
                          <a:latin typeface="Arial"/>
                        </a:rPr>
                        <a:t>-6,6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923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Tot. Spazi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Quotidiani</a:t>
                      </a:r>
                    </a:p>
                  </a:txBody>
                  <a:tcPr marL="91454" marR="91454"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38.564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35.988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27.068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35.718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40.415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 dirty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39.651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42.852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427.558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940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 % su anno precedente</a:t>
                      </a:r>
                    </a:p>
                  </a:txBody>
                  <a:tcPr marL="91454" marR="91454"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0,7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9,7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0,2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3,8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6,3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 dirty="0">
                          <a:effectLst/>
                          <a:latin typeface="Arial"/>
                        </a:rPr>
                        <a:t>-3,0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i="0" u="sng" strike="noStrike" dirty="0">
                          <a:effectLst/>
                          <a:latin typeface="Arial"/>
                        </a:rPr>
                        <a:t>0,6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9" name="Text Box 3"/>
          <p:cNvSpPr txBox="1">
            <a:spLocks noChangeArrowheads="1"/>
          </p:cNvSpPr>
          <p:nvPr/>
        </p:nvSpPr>
        <p:spPr bwMode="auto">
          <a:xfrm>
            <a:off x="0" y="18202"/>
            <a:ext cx="91440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it-IT" altLang="it-IT" sz="2000" dirty="0">
                <a:latin typeface="Arial" panose="020B0604020202020204" pitchFamily="34" charset="0"/>
                <a:cs typeface="Arial" panose="020B0604020202020204" pitchFamily="34" charset="0"/>
              </a:rPr>
              <a:t>QUOTIDIANI– </a:t>
            </a:r>
            <a:r>
              <a:rPr lang="it-IT" altLang="it-IT" sz="2000" i="1" dirty="0">
                <a:latin typeface="Arial" panose="020B0604020202020204" pitchFamily="34" charset="0"/>
                <a:cs typeface="Arial" panose="020B0604020202020204" pitchFamily="34" charset="0"/>
              </a:rPr>
              <a:t>Fatturato (per 1.000) e Spazi </a:t>
            </a:r>
            <a:r>
              <a:rPr lang="it-IT" altLang="it-IT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2015</a:t>
            </a:r>
            <a:endParaRPr lang="it-IT" altLang="it-IT" sz="20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" name="Group 17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9984523"/>
              </p:ext>
            </p:extLst>
          </p:nvPr>
        </p:nvGraphicFramePr>
        <p:xfrm>
          <a:off x="179512" y="475274"/>
          <a:ext cx="8640960" cy="6122078"/>
        </p:xfrm>
        <a:graphic>
          <a:graphicData uri="http://schemas.openxmlformats.org/drawingml/2006/table">
            <a:tbl>
              <a:tblPr/>
              <a:tblGrid>
                <a:gridCol w="1368152"/>
                <a:gridCol w="792088"/>
                <a:gridCol w="864096"/>
                <a:gridCol w="792088"/>
                <a:gridCol w="1008112"/>
                <a:gridCol w="1008112"/>
                <a:gridCol w="1008112"/>
                <a:gridCol w="936104"/>
                <a:gridCol w="864096"/>
              </a:tblGrid>
              <a:tr h="3600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Testate</a:t>
                      </a:r>
                    </a:p>
                  </a:txBody>
                  <a:tcPr marL="91454" marR="91454"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3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Giugno</a:t>
                      </a:r>
                    </a:p>
                  </a:txBody>
                  <a:tcPr marL="90014" marR="90014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3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Luglio</a:t>
                      </a:r>
                    </a:p>
                  </a:txBody>
                  <a:tcPr marL="90014" marR="90014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3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Agosto</a:t>
                      </a:r>
                    </a:p>
                  </a:txBody>
                  <a:tcPr marL="90014" marR="90014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3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Settembre</a:t>
                      </a:r>
                    </a:p>
                  </a:txBody>
                  <a:tcPr marL="90014" marR="90014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3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Ottobre</a:t>
                      </a:r>
                    </a:p>
                  </a:txBody>
                  <a:tcPr marL="90014" marR="90014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3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Novembre</a:t>
                      </a:r>
                    </a:p>
                  </a:txBody>
                  <a:tcPr marL="90014" marR="90014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3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Dicembre</a:t>
                      </a:r>
                    </a:p>
                  </a:txBody>
                  <a:tcPr marL="90014" marR="90014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300" b="0" i="0" u="none" strike="noStrik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Totale </a:t>
                      </a:r>
                      <a:r>
                        <a:rPr lang="it-IT" sz="13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2015</a:t>
                      </a:r>
                    </a:p>
                  </a:txBody>
                  <a:tcPr marL="90014" marR="90014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5480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Tot. Fatturato </a:t>
                      </a:r>
                      <a:r>
                        <a:rPr kumimoji="0" lang="it-IT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Com.Nazionale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54" marR="91454"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26.923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14.723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12.399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28.607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35.147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30.013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34.692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303.090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505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 % su anno precedente</a:t>
                      </a:r>
                    </a:p>
                  </a:txBody>
                  <a:tcPr marL="91454" marR="91454"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-24,2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-18,2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9,7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-2,1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-1,0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-8,3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-2,8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i="0" u="sng" strike="noStrike">
                          <a:effectLst/>
                          <a:latin typeface="Arial"/>
                        </a:rPr>
                        <a:t>-7,8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9119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Tot. Spazi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Com.Nazionale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54" marR="91454"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7.732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5.249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3.785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7.567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9.443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8.054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8.495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81.540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637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 % su anno precedente</a:t>
                      </a:r>
                    </a:p>
                  </a:txBody>
                  <a:tcPr marL="91454" marR="91454"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-4,0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-1,9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13,7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11,1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8,7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5,7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i="0" u="sng" strike="noStrike">
                          <a:effectLst/>
                          <a:latin typeface="Arial"/>
                        </a:rPr>
                        <a:t>2,4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9119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Tot. Fatturato     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Com.Locale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66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54" marR="91454"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18.766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14.543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11.313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18.991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21.019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20.044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21.361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213.230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4893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 % su anno precedente</a:t>
                      </a:r>
                    </a:p>
                  </a:txBody>
                  <a:tcPr marL="91454" marR="91454"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-8,0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-18,2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2,3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-3,7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-5,0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-4,1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i="0" u="sng" strike="noStrike">
                          <a:effectLst/>
                          <a:latin typeface="Arial"/>
                        </a:rPr>
                        <a:t>-6,3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5480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Tot. Spazi           </a:t>
                      </a:r>
                      <a:r>
                        <a:rPr kumimoji="0" lang="it-IT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Com.Locale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66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54" marR="91454"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28.446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27.645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21.268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25.536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28.362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29.058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31.905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313.765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707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 % su anno precedente</a:t>
                      </a:r>
                    </a:p>
                  </a:txBody>
                  <a:tcPr marL="91454" marR="91454"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3,1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0,8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12,6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-2,5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2,7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7,6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-4,0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i="0" u="sng" strike="noStrike">
                          <a:effectLst/>
                          <a:latin typeface="Arial"/>
                        </a:rPr>
                        <a:t>0,5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9119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Tot. Fatturato    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 Servizio</a:t>
                      </a:r>
                    </a:p>
                  </a:txBody>
                  <a:tcPr marL="91454" marR="91454"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8.332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9.920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6.629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7.921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8.644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7.994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8.340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i="0" u="none" strike="noStrike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114.189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2793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 % su anno precedente</a:t>
                      </a:r>
                    </a:p>
                  </a:txBody>
                  <a:tcPr marL="91454" marR="91454"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-6,7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-9,3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11,8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-8,2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-9,3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-21,4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-20,0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i="0" u="sng" strike="noStrike">
                          <a:effectLst/>
                          <a:latin typeface="Arial"/>
                        </a:rPr>
                        <a:t>-5,4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4752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Tot. Spazi         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 Servizio</a:t>
                      </a:r>
                    </a:p>
                  </a:txBody>
                  <a:tcPr marL="91454" marR="91454"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1.450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2.028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1.182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1.628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1.574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1.526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1.571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i="0" u="none" strike="noStrike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19.464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230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 % su anno precedente</a:t>
                      </a:r>
                    </a:p>
                  </a:txBody>
                  <a:tcPr marL="91454" marR="91454"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9,7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19,3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17,3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4,1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-1,9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-7,1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-11,5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i="0" u="sng" strike="noStrike" dirty="0">
                          <a:effectLst/>
                          <a:latin typeface="Arial"/>
                        </a:rPr>
                        <a:t>4,7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5352" y="1340768"/>
            <a:ext cx="8928991" cy="4032448"/>
          </a:xfrm>
        </p:spPr>
        <p:txBody>
          <a:bodyPr/>
          <a:lstStyle/>
          <a:p>
            <a:pPr marL="360000" indent="-324000" eaLnBrk="1" hangingPunct="1">
              <a:lnSpc>
                <a:spcPct val="150000"/>
              </a:lnSpc>
              <a:spcBef>
                <a:spcPts val="600"/>
              </a:spcBef>
            </a:pPr>
            <a:r>
              <a:rPr lang="it-IT" alt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Cotto </a:t>
            </a:r>
            <a:r>
              <a:rPr lang="it-IT" altLang="it-IT" sz="1800" dirty="0">
                <a:latin typeface="Arial" panose="020B0604020202020204" pitchFamily="34" charset="0"/>
                <a:cs typeface="Arial" panose="020B0604020202020204" pitchFamily="34" charset="0"/>
              </a:rPr>
              <a:t>e Mangiato (</a:t>
            </a:r>
            <a:r>
              <a:rPr lang="it-IT" altLang="it-IT" sz="1800" dirty="0" err="1">
                <a:latin typeface="Arial" panose="020B0604020202020204" pitchFamily="34" charset="0"/>
                <a:cs typeface="Arial" panose="020B0604020202020204" pitchFamily="34" charset="0"/>
              </a:rPr>
              <a:t>Lug</a:t>
            </a:r>
            <a:r>
              <a:rPr lang="it-IT" altLang="it-IT" sz="1800" dirty="0">
                <a:latin typeface="Arial" panose="020B0604020202020204" pitchFamily="34" charset="0"/>
                <a:cs typeface="Arial" panose="020B0604020202020204" pitchFamily="34" charset="0"/>
              </a:rPr>
              <a:t>. 2014)	</a:t>
            </a:r>
            <a:r>
              <a:rPr lang="it-IT" alt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it-IT" altLang="it-IT" sz="1800" dirty="0">
                <a:latin typeface="Arial" panose="020B0604020202020204" pitchFamily="34" charset="0"/>
                <a:cs typeface="Arial" panose="020B0604020202020204" pitchFamily="34" charset="0"/>
              </a:rPr>
              <a:t>	gruppo Cucina (E)</a:t>
            </a:r>
          </a:p>
          <a:p>
            <a:pPr marL="360000" indent="-324000" eaLnBrk="1" hangingPunct="1">
              <a:lnSpc>
                <a:spcPct val="150000"/>
              </a:lnSpc>
              <a:spcBef>
                <a:spcPts val="600"/>
              </a:spcBef>
            </a:pPr>
            <a:r>
              <a:rPr 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Cucchiaio </a:t>
            </a:r>
            <a:r>
              <a:rPr lang="it-IT" sz="1800" dirty="0">
                <a:latin typeface="Arial" panose="020B0604020202020204" pitchFamily="34" charset="0"/>
                <a:cs typeface="Arial" panose="020B0604020202020204" pitchFamily="34" charset="0"/>
              </a:rPr>
              <a:t>d’Argento Collection (</a:t>
            </a:r>
            <a:r>
              <a:rPr lang="it-IT" sz="1800" dirty="0" err="1">
                <a:latin typeface="Arial" panose="020B0604020202020204" pitchFamily="34" charset="0"/>
                <a:cs typeface="Arial" panose="020B0604020202020204" pitchFamily="34" charset="0"/>
              </a:rPr>
              <a:t>Apr</a:t>
            </a:r>
            <a:r>
              <a:rPr lang="it-IT" sz="1800" dirty="0">
                <a:latin typeface="Arial" panose="020B0604020202020204" pitchFamily="34" charset="0"/>
                <a:cs typeface="Arial" panose="020B0604020202020204" pitchFamily="34" charset="0"/>
              </a:rPr>
              <a:t>. 2014)	gruppo Cucina (E)</a:t>
            </a:r>
          </a:p>
          <a:p>
            <a:pPr marL="360000" indent="-324000" eaLnBrk="1" hangingPunct="1">
              <a:lnSpc>
                <a:spcPct val="150000"/>
              </a:lnSpc>
              <a:spcBef>
                <a:spcPts val="600"/>
              </a:spcBef>
            </a:pPr>
            <a:r>
              <a:rPr 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Gattopardo </a:t>
            </a:r>
            <a:r>
              <a:rPr lang="fr-FR" sz="18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fr-FR" sz="1800" dirty="0" err="1">
                <a:latin typeface="Arial" panose="020B0604020202020204" pitchFamily="34" charset="0"/>
                <a:cs typeface="Arial" panose="020B0604020202020204" pitchFamily="34" charset="0"/>
              </a:rPr>
              <a:t>Mag</a:t>
            </a:r>
            <a:r>
              <a:rPr lang="fr-FR" sz="1800" dirty="0">
                <a:latin typeface="Arial" panose="020B0604020202020204" pitchFamily="34" charset="0"/>
                <a:cs typeface="Arial" panose="020B0604020202020204" pitchFamily="34" charset="0"/>
              </a:rPr>
              <a:t>. 2014)			</a:t>
            </a:r>
            <a:r>
              <a:rPr lang="it-IT" sz="1800" dirty="0">
                <a:latin typeface="Arial" panose="020B0604020202020204" pitchFamily="34" charset="0"/>
                <a:cs typeface="Arial" panose="020B0604020202020204" pitchFamily="34" charset="0"/>
              </a:rPr>
              <a:t>gruppo Maschili Stili di Vita (M)</a:t>
            </a:r>
            <a:endParaRPr lang="it-IT" altLang="it-IT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0000" indent="-324000" eaLnBrk="1" hangingPunct="1">
              <a:lnSpc>
                <a:spcPct val="150000"/>
              </a:lnSpc>
              <a:spcBef>
                <a:spcPts val="600"/>
              </a:spcBef>
            </a:pPr>
            <a:r>
              <a:rPr lang="it-IT" altLang="it-IT" sz="1800" dirty="0">
                <a:latin typeface="Arial" panose="020B0604020202020204" pitchFamily="34" charset="0"/>
                <a:cs typeface="Arial" panose="020B0604020202020204" pitchFamily="34" charset="0"/>
              </a:rPr>
              <a:t>Il mio Papa (Mar. 2014)			gruppo Familiari (H</a:t>
            </a:r>
            <a:r>
              <a:rPr lang="it-IT" alt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360000" indent="-324000" eaLnBrk="1" hangingPunct="1">
              <a:lnSpc>
                <a:spcPct val="150000"/>
              </a:lnSpc>
              <a:spcBef>
                <a:spcPts val="600"/>
              </a:spcBef>
            </a:pPr>
            <a:r>
              <a:rPr 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Il Segreto </a:t>
            </a:r>
            <a:r>
              <a:rPr lang="fr-F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(Set. </a:t>
            </a:r>
            <a:r>
              <a:rPr lang="fr-FR" sz="1800" dirty="0">
                <a:latin typeface="Arial" panose="020B0604020202020204" pitchFamily="34" charset="0"/>
                <a:cs typeface="Arial" panose="020B0604020202020204" pitchFamily="34" charset="0"/>
              </a:rPr>
              <a:t>2014)			</a:t>
            </a:r>
            <a:r>
              <a:rPr lang="fr-F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gruppo Altri femminili (B)</a:t>
            </a:r>
            <a:endParaRPr lang="it-IT" altLang="it-IT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0000" indent="-324000" eaLnBrk="1" hangingPunct="1">
              <a:lnSpc>
                <a:spcPct val="150000"/>
              </a:lnSpc>
              <a:spcBef>
                <a:spcPts val="600"/>
              </a:spcBef>
            </a:pPr>
            <a:r>
              <a:rPr lang="it-IT" alt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MC #LIKES (</a:t>
            </a:r>
            <a:r>
              <a:rPr lang="it-IT" altLang="it-IT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Ott</a:t>
            </a:r>
            <a:r>
              <a:rPr lang="it-IT" alt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. 2015)				gruppo Femminili Moda (D)</a:t>
            </a:r>
          </a:p>
          <a:p>
            <a:pPr marL="360000" indent="-324000" eaLnBrk="1" hangingPunct="1">
              <a:lnSpc>
                <a:spcPct val="150000"/>
              </a:lnSpc>
              <a:spcBef>
                <a:spcPts val="600"/>
              </a:spcBef>
            </a:pPr>
            <a:r>
              <a:rPr lang="it-IT" alt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Nuovo TV (Set. 2015)				gruppo Familiari (H)</a:t>
            </a:r>
          </a:p>
          <a:p>
            <a:pPr marL="360000" indent="-324000" eaLnBrk="1" hangingPunct="1">
              <a:lnSpc>
                <a:spcPct val="150000"/>
              </a:lnSpc>
              <a:spcBef>
                <a:spcPts val="600"/>
              </a:spcBef>
            </a:pPr>
            <a:r>
              <a:rPr lang="it-IT" alt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Quarto grado </a:t>
            </a:r>
            <a:r>
              <a:rPr lang="it-IT" altLang="it-IT" sz="18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it-IT" altLang="it-IT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Mag</a:t>
            </a:r>
            <a:r>
              <a:rPr lang="it-IT" alt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. 2015)</a:t>
            </a:r>
            <a:r>
              <a:rPr lang="it-IT" altLang="it-IT" sz="1800" dirty="0"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  <a:r>
              <a:rPr lang="it-IT" sz="1800" dirty="0">
                <a:latin typeface="Arial" panose="020B0604020202020204" pitchFamily="34" charset="0"/>
                <a:cs typeface="Arial" panose="020B0604020202020204" pitchFamily="34" charset="0"/>
              </a:rPr>
              <a:t>gruppo Altri femminili (B)</a:t>
            </a:r>
            <a:endParaRPr lang="it-IT" altLang="it-IT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000" indent="0" eaLnBrk="1" hangingPunct="1">
              <a:lnSpc>
                <a:spcPct val="150000"/>
              </a:lnSpc>
              <a:spcBef>
                <a:spcPts val="600"/>
              </a:spcBef>
              <a:buNone/>
            </a:pPr>
            <a:endParaRPr lang="it-IT" altLang="it-IT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None/>
            </a:pPr>
            <a:endParaRPr lang="it-IT" altLang="it-IT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405" name="Text Box 5"/>
          <p:cNvSpPr txBox="1">
            <a:spLocks noChangeArrowheads="1"/>
          </p:cNvSpPr>
          <p:nvPr/>
        </p:nvSpPr>
        <p:spPr bwMode="auto">
          <a:xfrm>
            <a:off x="0" y="292431"/>
            <a:ext cx="9143999" cy="861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it-IT" altLang="it-IT" sz="2000" dirty="0">
                <a:latin typeface="Arial" panose="020B0604020202020204" pitchFamily="34" charset="0"/>
                <a:cs typeface="Arial" panose="020B0604020202020204" pitchFamily="34" charset="0"/>
              </a:rPr>
              <a:t>TESTATE PERIODICHE NUOVE nel periodo </a:t>
            </a:r>
          </a:p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it-IT" altLang="it-IT" sz="2000" dirty="0">
                <a:latin typeface="Arial" panose="020B0604020202020204" pitchFamily="34" charset="0"/>
                <a:cs typeface="Arial" panose="020B0604020202020204" pitchFamily="34" charset="0"/>
              </a:rPr>
              <a:t>Gennaio </a:t>
            </a:r>
            <a:r>
              <a:rPr lang="it-IT" alt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2014 – Dicembre 2015</a:t>
            </a:r>
            <a:endParaRPr lang="it-IT" altLang="it-IT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78817" y="1556792"/>
            <a:ext cx="8785671" cy="4536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Clr>
                <a:schemeClr val="tx2"/>
              </a:buClr>
              <a:buFontTx/>
              <a:buChar char="•"/>
              <a:defRPr/>
            </a:pPr>
            <a:r>
              <a:rPr lang="it-IT" sz="1800" b="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Automobile Club (Gen. 2014)		gruppo Automobile (P)</a:t>
            </a:r>
            <a:endParaRPr lang="it-IT" sz="1800" b="0" kern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Clr>
                <a:schemeClr val="tx2"/>
              </a:buClr>
              <a:buFontTx/>
              <a:buChar char="•"/>
              <a:defRPr/>
            </a:pPr>
            <a:r>
              <a:rPr lang="fr-FR" sz="1800" b="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Cambio</a:t>
            </a:r>
            <a:r>
              <a:rPr lang="fr-FR" sz="1800" b="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Automobile (Mar. 2014)		</a:t>
            </a:r>
            <a:r>
              <a:rPr lang="it-IT" sz="1800" b="0" kern="0" dirty="0">
                <a:latin typeface="Arial" panose="020B0604020202020204" pitchFamily="34" charset="0"/>
                <a:cs typeface="Arial" panose="020B0604020202020204" pitchFamily="34" charset="0"/>
              </a:rPr>
              <a:t>gruppo Automobile (P</a:t>
            </a:r>
            <a:r>
              <a:rPr lang="it-IT" sz="1800" b="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Clr>
                <a:schemeClr val="tx2"/>
              </a:buClr>
              <a:buFontTx/>
              <a:buChar char="•"/>
              <a:defRPr/>
            </a:pPr>
            <a:r>
              <a:rPr lang="it-IT" sz="1800" b="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Donna Moderna Wellness (</a:t>
            </a:r>
            <a:r>
              <a:rPr lang="it-IT" sz="1800" b="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Mag</a:t>
            </a:r>
            <a:r>
              <a:rPr lang="it-IT" sz="1800" b="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. 2014)	gruppo Benessere  (G)</a:t>
            </a: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Clr>
                <a:schemeClr val="tx2"/>
              </a:buClr>
              <a:buFontTx/>
              <a:buChar char="•"/>
              <a:defRPr/>
            </a:pPr>
            <a:r>
              <a:rPr lang="it-IT" sz="1800" b="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Elle a Tavola (</a:t>
            </a:r>
            <a:r>
              <a:rPr lang="it-IT" sz="1800" b="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Dic</a:t>
            </a:r>
            <a:r>
              <a:rPr lang="it-IT" sz="1800" b="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. 2015)		gruppo Cucina (E)</a:t>
            </a: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Clr>
                <a:schemeClr val="tx2"/>
              </a:buClr>
              <a:buFontTx/>
              <a:buChar char="•"/>
              <a:defRPr/>
            </a:pPr>
            <a:r>
              <a:rPr lang="it-IT" sz="1800" b="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GQ Style (</a:t>
            </a:r>
            <a:r>
              <a:rPr lang="it-IT" sz="1800" b="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Dic</a:t>
            </a:r>
            <a:r>
              <a:rPr lang="it-IT" sz="1800" b="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it-IT" sz="1800" b="0" kern="0" dirty="0">
                <a:latin typeface="Arial" panose="020B0604020202020204" pitchFamily="34" charset="0"/>
                <a:cs typeface="Arial" panose="020B0604020202020204" pitchFamily="34" charset="0"/>
              </a:rPr>
              <a:t>2014)			gruppo </a:t>
            </a:r>
            <a:r>
              <a:rPr lang="it-IT" sz="1800" b="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Maschili stili di vita (M)</a:t>
            </a: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Clr>
                <a:schemeClr val="tx2"/>
              </a:buClr>
              <a:buFontTx/>
              <a:buChar char="•"/>
              <a:defRPr/>
            </a:pPr>
            <a:r>
              <a:rPr lang="it-IT" sz="1800" b="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Grazia Casa (Set. 2015)</a:t>
            </a:r>
            <a:r>
              <a:rPr lang="it-IT" sz="1800" b="0" kern="0" dirty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it-IT" sz="1800" b="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gruppo Arredamento Design (T1)</a:t>
            </a: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Clr>
                <a:schemeClr val="tx2"/>
              </a:buClr>
              <a:buFontTx/>
              <a:buChar char="•"/>
              <a:defRPr/>
            </a:pPr>
            <a:r>
              <a:rPr lang="it-IT" sz="1800" b="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Home (</a:t>
            </a:r>
            <a:r>
              <a:rPr lang="it-IT" sz="1800" b="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Dic</a:t>
            </a:r>
            <a:r>
              <a:rPr lang="it-IT" sz="1800" b="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. 2014)			gruppo Altri arredamento (T2)</a:t>
            </a:r>
            <a:endParaRPr lang="it-IT" sz="1800" b="0" kern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Clr>
                <a:schemeClr val="tx2"/>
              </a:buClr>
              <a:buFontTx/>
              <a:buChar char="•"/>
              <a:defRPr/>
            </a:pPr>
            <a:r>
              <a:rPr lang="it-IT" sz="1800" b="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Myself</a:t>
            </a:r>
            <a:r>
              <a:rPr lang="it-IT" sz="1800" b="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it-IT" sz="1800" b="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Lug</a:t>
            </a:r>
            <a:r>
              <a:rPr lang="it-IT" sz="1800" b="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it-IT" sz="1800" b="0" kern="0" dirty="0">
                <a:latin typeface="Arial" panose="020B0604020202020204" pitchFamily="34" charset="0"/>
                <a:cs typeface="Arial" panose="020B0604020202020204" pitchFamily="34" charset="0"/>
              </a:rPr>
              <a:t>2014)			gruppo Femminili Moda (D</a:t>
            </a:r>
            <a:r>
              <a:rPr lang="it-IT" sz="1800" b="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Clr>
                <a:schemeClr val="tx2"/>
              </a:buClr>
              <a:buFontTx/>
              <a:buChar char="•"/>
              <a:defRPr/>
            </a:pPr>
            <a:r>
              <a:rPr lang="it-IT" sz="1800" b="0" kern="0" dirty="0">
                <a:latin typeface="Arial" panose="020B0604020202020204" pitchFamily="34" charset="0"/>
                <a:cs typeface="Arial" panose="020B0604020202020204" pitchFamily="34" charset="0"/>
              </a:rPr>
              <a:t>Partiamo (</a:t>
            </a:r>
            <a:r>
              <a:rPr lang="it-IT" sz="1800" b="0" kern="0" dirty="0" err="1">
                <a:latin typeface="Arial" panose="020B0604020202020204" pitchFamily="34" charset="0"/>
                <a:cs typeface="Arial" panose="020B0604020202020204" pitchFamily="34" charset="0"/>
              </a:rPr>
              <a:t>Dic</a:t>
            </a:r>
            <a:r>
              <a:rPr lang="it-IT" sz="1800" b="0" kern="0" dirty="0">
                <a:latin typeface="Arial" panose="020B0604020202020204" pitchFamily="34" charset="0"/>
                <a:cs typeface="Arial" panose="020B0604020202020204" pitchFamily="34" charset="0"/>
              </a:rPr>
              <a:t>. 2014) 			gruppo Turismo (R</a:t>
            </a:r>
            <a:r>
              <a:rPr lang="it-IT" sz="1800" b="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Clr>
                <a:schemeClr val="tx2"/>
              </a:buClr>
              <a:buFontTx/>
              <a:buChar char="•"/>
              <a:defRPr/>
            </a:pPr>
            <a:r>
              <a:rPr lang="it-IT" sz="1800" b="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Sposabella</a:t>
            </a:r>
            <a:r>
              <a:rPr lang="it-IT" sz="1800" b="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800" b="0" kern="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it-IT" sz="1800" b="0" kern="0" dirty="0" err="1">
                <a:latin typeface="Arial" panose="020B0604020202020204" pitchFamily="34" charset="0"/>
                <a:cs typeface="Arial" panose="020B0604020202020204" pitchFamily="34" charset="0"/>
              </a:rPr>
              <a:t>Dic</a:t>
            </a:r>
            <a:r>
              <a:rPr lang="it-IT" sz="1800" b="0" kern="0" dirty="0">
                <a:latin typeface="Arial" panose="020B0604020202020204" pitchFamily="34" charset="0"/>
                <a:cs typeface="Arial" panose="020B0604020202020204" pitchFamily="34" charset="0"/>
              </a:rPr>
              <a:t>. 2014) 			gruppo </a:t>
            </a:r>
            <a:r>
              <a:rPr lang="it-IT" sz="1800" b="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Professionali (V)</a:t>
            </a:r>
            <a:endParaRPr lang="it-IT" sz="1800" b="0" kern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it-IT" sz="1800" b="0" kern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466725" y="203200"/>
            <a:ext cx="8137525" cy="861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it-IT" altLang="it-IT" sz="2000" dirty="0">
                <a:latin typeface="Arial" panose="020B0604020202020204" pitchFamily="34" charset="0"/>
                <a:cs typeface="Arial" panose="020B0604020202020204" pitchFamily="34" charset="0"/>
              </a:rPr>
              <a:t>TESTATE PERIODICHE CHIUSE nel periodo </a:t>
            </a:r>
          </a:p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it-IT" altLang="it-IT" sz="2000" dirty="0">
                <a:latin typeface="Arial" panose="020B0604020202020204" pitchFamily="34" charset="0"/>
                <a:cs typeface="Arial" panose="020B0604020202020204" pitchFamily="34" charset="0"/>
              </a:rPr>
              <a:t>Gennaio </a:t>
            </a:r>
            <a:r>
              <a:rPr lang="it-IT" alt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2014 </a:t>
            </a:r>
            <a:r>
              <a:rPr lang="it-IT" altLang="it-IT" sz="2000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it-IT" alt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Dicembre 2015</a:t>
            </a:r>
            <a:endParaRPr lang="it-IT" altLang="it-IT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Group 9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7206414"/>
              </p:ext>
            </p:extLst>
          </p:nvPr>
        </p:nvGraphicFramePr>
        <p:xfrm>
          <a:off x="179512" y="906955"/>
          <a:ext cx="8748972" cy="4955190"/>
        </p:xfrm>
        <a:graphic>
          <a:graphicData uri="http://schemas.openxmlformats.org/drawingml/2006/table">
            <a:tbl>
              <a:tblPr/>
              <a:tblGrid>
                <a:gridCol w="1409096"/>
                <a:gridCol w="967168"/>
                <a:gridCol w="864096"/>
                <a:gridCol w="864096"/>
                <a:gridCol w="1008112"/>
                <a:gridCol w="864096"/>
                <a:gridCol w="1008112"/>
                <a:gridCol w="1008112"/>
                <a:gridCol w="756084"/>
              </a:tblGrid>
              <a:tr h="3600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Testate</a:t>
                      </a:r>
                    </a:p>
                  </a:txBody>
                  <a:tcPr marL="45716" marR="45716"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Giugno</a:t>
                      </a:r>
                    </a:p>
                  </a:txBody>
                  <a:tcPr marL="90014" marR="90014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Luglio</a:t>
                      </a:r>
                    </a:p>
                  </a:txBody>
                  <a:tcPr marL="90014" marR="90014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Agosto</a:t>
                      </a:r>
                    </a:p>
                  </a:txBody>
                  <a:tcPr marL="90014" marR="90014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Settembre</a:t>
                      </a:r>
                    </a:p>
                  </a:txBody>
                  <a:tcPr marL="90014" marR="90014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Ottobre</a:t>
                      </a:r>
                    </a:p>
                  </a:txBody>
                  <a:tcPr marL="90014" marR="90014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Novembre</a:t>
                      </a:r>
                    </a:p>
                  </a:txBody>
                  <a:tcPr marL="90014" marR="90014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Dicembre</a:t>
                      </a:r>
                    </a:p>
                  </a:txBody>
                  <a:tcPr marL="90014" marR="90014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Totale</a:t>
                      </a:r>
                    </a:p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2015</a:t>
                      </a:r>
                    </a:p>
                  </a:txBody>
                  <a:tcPr marL="90014" marR="90014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738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 % su anno precedente</a:t>
                      </a:r>
                    </a:p>
                  </a:txBody>
                  <a:tcPr marL="91433" marR="91433"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28.284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19.149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16.274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43.271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45.660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34.126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32.598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1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381.494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34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-1,9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-4,7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-5,4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-4,7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-6,7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-8,7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1" i="0" u="sng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-3,9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34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409ED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Settimanali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 % su anno precedente</a:t>
                      </a:r>
                    </a:p>
                  </a:txBody>
                  <a:tcPr marL="91433" marR="91433"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15.814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10.109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9.956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21.513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25.205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19.198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16.224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1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203.305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34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-4,9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-0,6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-7,0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-3,6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-10,7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1" i="0" u="sng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-4,0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34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Mensili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 % su anno precedente</a:t>
                      </a:r>
                    </a:p>
                  </a:txBody>
                  <a:tcPr marL="91433" marR="91433"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11.432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7.951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6.182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18.831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19.214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14.129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14.945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1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161.514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34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-6,6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-2,4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-10,7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-6,0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-5,7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1" i="0" u="sng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-3,3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34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Altre Periodicità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 % su anno precedente</a:t>
                      </a:r>
                    </a:p>
                  </a:txBody>
                  <a:tcPr marL="91433" marR="91433"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CC0099"/>
                          </a:solidFill>
                          <a:effectLst/>
                          <a:latin typeface="Arial"/>
                        </a:rPr>
                        <a:t>1.038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CC0099"/>
                          </a:solidFill>
                          <a:effectLst/>
                          <a:latin typeface="Arial"/>
                        </a:rPr>
                        <a:t>1.088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CC0099"/>
                          </a:solidFill>
                          <a:effectLst/>
                          <a:latin typeface="Arial"/>
                        </a:rPr>
                        <a:t>136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CC0099"/>
                          </a:solidFill>
                          <a:effectLst/>
                          <a:latin typeface="Arial"/>
                        </a:rPr>
                        <a:t>2.926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CC0099"/>
                          </a:solidFill>
                          <a:effectLst/>
                          <a:latin typeface="Arial"/>
                        </a:rPr>
                        <a:t>1.242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CC0099"/>
                          </a:solidFill>
                          <a:effectLst/>
                          <a:latin typeface="Arial"/>
                        </a:rPr>
                        <a:t>799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CC0099"/>
                          </a:solidFill>
                          <a:effectLst/>
                          <a:latin typeface="Arial"/>
                        </a:rPr>
                        <a:t>1.429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1" i="0" u="none" strike="noStrike">
                          <a:solidFill>
                            <a:srgbClr val="CC0099"/>
                          </a:solidFill>
                          <a:effectLst/>
                          <a:latin typeface="Arial"/>
                        </a:rPr>
                        <a:t>16.675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3294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-22,3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-18,8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-15,5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-47,1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-12,5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-4,2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1" i="0" u="sng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-7,9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27331" name="Text Box 3"/>
          <p:cNvSpPr txBox="1">
            <a:spLocks noChangeArrowheads="1"/>
          </p:cNvSpPr>
          <p:nvPr/>
        </p:nvSpPr>
        <p:spPr bwMode="auto">
          <a:xfrm>
            <a:off x="0" y="260648"/>
            <a:ext cx="91440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it-IT" altLang="it-IT" sz="2000" dirty="0">
                <a:latin typeface="Arial" panose="020B0604020202020204" pitchFamily="34" charset="0"/>
                <a:cs typeface="Arial" panose="020B0604020202020204" pitchFamily="34" charset="0"/>
              </a:rPr>
              <a:t>PERIODICI - </a:t>
            </a:r>
            <a:r>
              <a:rPr lang="it-IT" altLang="it-IT" sz="2000" i="1" dirty="0">
                <a:latin typeface="Arial" panose="020B0604020202020204" pitchFamily="34" charset="0"/>
                <a:cs typeface="Arial" panose="020B0604020202020204" pitchFamily="34" charset="0"/>
              </a:rPr>
              <a:t>Fatturato Totale (per 1.000) </a:t>
            </a:r>
            <a:r>
              <a:rPr lang="it-IT" altLang="it-IT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2015</a:t>
            </a:r>
            <a:endParaRPr lang="it-IT" altLang="it-IT" sz="20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365" name="Text Box 87"/>
          <p:cNvSpPr txBox="1">
            <a:spLocks noChangeArrowheads="1"/>
          </p:cNvSpPr>
          <p:nvPr/>
        </p:nvSpPr>
        <p:spPr bwMode="auto">
          <a:xfrm>
            <a:off x="1676400" y="3124200"/>
            <a:ext cx="83820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endParaRPr lang="en-US" altLang="it-IT" sz="1100" b="0">
              <a:latin typeface="Arial" charset="0"/>
            </a:endParaRPr>
          </a:p>
        </p:txBody>
      </p:sp>
      <p:sp>
        <p:nvSpPr>
          <p:cNvPr id="11367" name="Rectangle 89"/>
          <p:cNvSpPr>
            <a:spLocks noChangeArrowheads="1"/>
          </p:cNvSpPr>
          <p:nvPr/>
        </p:nvSpPr>
        <p:spPr bwMode="auto">
          <a:xfrm>
            <a:off x="3921125" y="260350"/>
            <a:ext cx="18415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US" altLang="it-IT" sz="1100">
              <a:latin typeface="Arial" charset="0"/>
            </a:endParaRPr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31" name="Text Box 3"/>
          <p:cNvSpPr txBox="1">
            <a:spLocks noChangeArrowheads="1"/>
          </p:cNvSpPr>
          <p:nvPr/>
        </p:nvSpPr>
        <p:spPr bwMode="auto">
          <a:xfrm>
            <a:off x="179388" y="-27384"/>
            <a:ext cx="864076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it-IT" altLang="it-IT" sz="1800" dirty="0">
                <a:latin typeface="Arial" panose="020B0604020202020204" pitchFamily="34" charset="0"/>
                <a:cs typeface="Arial" panose="020B0604020202020204" pitchFamily="34" charset="0"/>
              </a:rPr>
              <a:t>   PERIODICI - </a:t>
            </a:r>
            <a:r>
              <a:rPr lang="it-IT" altLang="it-IT" sz="1800" i="1" dirty="0">
                <a:latin typeface="Arial" panose="020B0604020202020204" pitchFamily="34" charset="0"/>
                <a:cs typeface="Arial" panose="020B0604020202020204" pitchFamily="34" charset="0"/>
              </a:rPr>
              <a:t>Fatturato (per 1.000) </a:t>
            </a:r>
            <a:r>
              <a:rPr lang="it-IT" altLang="it-IT" sz="1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e Spazio Tabellare 2015</a:t>
            </a:r>
            <a:endParaRPr lang="it-IT" altLang="it-IT" sz="1800" dirty="0">
              <a:solidFill>
                <a:srgbClr val="A19DF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317" name="Rectangle 88"/>
          <p:cNvSpPr>
            <a:spLocks noChangeArrowheads="1"/>
          </p:cNvSpPr>
          <p:nvPr/>
        </p:nvSpPr>
        <p:spPr bwMode="auto">
          <a:xfrm>
            <a:off x="3668713" y="198438"/>
            <a:ext cx="1841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endParaRPr lang="en-US" altLang="it-IT" sz="1600">
              <a:latin typeface="Arial" charset="0"/>
            </a:endParaRPr>
          </a:p>
        </p:txBody>
      </p:sp>
      <p:sp>
        <p:nvSpPr>
          <p:cNvPr id="9318" name="Rectangle 89"/>
          <p:cNvSpPr>
            <a:spLocks noChangeArrowheads="1"/>
          </p:cNvSpPr>
          <p:nvPr/>
        </p:nvSpPr>
        <p:spPr bwMode="auto">
          <a:xfrm>
            <a:off x="3921125" y="260350"/>
            <a:ext cx="18415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US" altLang="it-IT" sz="1100">
              <a:latin typeface="Arial" charset="0"/>
            </a:endParaRPr>
          </a:p>
        </p:txBody>
      </p:sp>
      <p:sp>
        <p:nvSpPr>
          <p:cNvPr id="9319" name="Rectangle 90"/>
          <p:cNvSpPr>
            <a:spLocks noChangeArrowheads="1"/>
          </p:cNvSpPr>
          <p:nvPr/>
        </p:nvSpPr>
        <p:spPr bwMode="auto">
          <a:xfrm>
            <a:off x="3935413" y="260350"/>
            <a:ext cx="18415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endParaRPr lang="en-US" altLang="it-IT" sz="1100">
              <a:latin typeface="Arial" charset="0"/>
            </a:endParaRPr>
          </a:p>
        </p:txBody>
      </p:sp>
      <p:graphicFrame>
        <p:nvGraphicFramePr>
          <p:cNvPr id="8" name="Group 9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0465424"/>
              </p:ext>
            </p:extLst>
          </p:nvPr>
        </p:nvGraphicFramePr>
        <p:xfrm>
          <a:off x="251521" y="452922"/>
          <a:ext cx="8640959" cy="6205838"/>
        </p:xfrm>
        <a:graphic>
          <a:graphicData uri="http://schemas.openxmlformats.org/drawingml/2006/table">
            <a:tbl>
              <a:tblPr/>
              <a:tblGrid>
                <a:gridCol w="2155557"/>
                <a:gridCol w="700322"/>
                <a:gridCol w="716421"/>
                <a:gridCol w="708371"/>
                <a:gridCol w="903904"/>
                <a:gridCol w="864096"/>
                <a:gridCol w="936104"/>
                <a:gridCol w="864096"/>
                <a:gridCol w="792088"/>
              </a:tblGrid>
              <a:tr h="43204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Testate</a:t>
                      </a:r>
                    </a:p>
                  </a:txBody>
                  <a:tcPr marL="45708" marR="45708" marT="45704" marB="4570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Giugno</a:t>
                      </a:r>
                      <a:endParaRPr lang="it-IT" sz="1200" b="0" i="0" u="none" strike="noStrik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014" marR="90014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Luglio</a:t>
                      </a:r>
                      <a:endParaRPr lang="it-IT" sz="1200" b="0" i="0" u="none" strike="noStrik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014" marR="90014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Agosto</a:t>
                      </a:r>
                      <a:endParaRPr lang="it-IT" sz="1200" b="0" i="0" u="none" strike="noStrik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014" marR="90014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Settembre</a:t>
                      </a:r>
                      <a:endParaRPr lang="it-IT" sz="1200" b="0" i="0" u="none" strike="noStrik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014" marR="90014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Ottobre</a:t>
                      </a:r>
                      <a:endParaRPr lang="it-IT" sz="1200" b="0" i="0" u="none" strike="noStrik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014" marR="90014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Novembre</a:t>
                      </a:r>
                      <a:endParaRPr lang="it-IT" sz="1200" b="0" i="0" u="none" strike="noStrik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014" marR="90014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Dicembre</a:t>
                      </a:r>
                      <a:endParaRPr lang="it-IT" sz="1200" b="0" i="0" u="none" strike="noStrik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014" marR="90014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Totale</a:t>
                      </a:r>
                    </a:p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2015</a:t>
                      </a:r>
                      <a:endParaRPr lang="it-IT" sz="1200" b="0" i="0" u="none" strike="noStrik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014" marR="90014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00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Totale Fatturato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Tabellare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 % su anno precedente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25.417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16.941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14.805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39.534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40.930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30.943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29.836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345.902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4761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-0,9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-5,1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-3,1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-3,7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-8,6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-10,2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8,3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i="0" u="sng" strike="noStrike" dirty="0">
                          <a:effectLst/>
                          <a:latin typeface="Arial"/>
                        </a:rPr>
                        <a:t>-4,3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00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Totale Spazi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Tabellare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 % su anno precedente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7.511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5.835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5.201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9.653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10.501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8.718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8.701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93.441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00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91415" marR="91415" marT="45704" marB="4570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-0,5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-1,3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5,4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-2,1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-4,8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0,2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i="0" u="sng" strike="noStrike">
                          <a:effectLst/>
                          <a:latin typeface="Arial"/>
                        </a:rPr>
                        <a:t>-1,3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00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409ED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Fatt. Tabellare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409ED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Settimanali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 % su anno precedente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14.410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9.446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9.388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19.946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23.624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17.473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15.273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188.363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000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-4,3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-0,9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-3,8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3,4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-5,6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-13,9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4,5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i="0" u="sng" strike="noStrike">
                          <a:effectLst/>
                          <a:latin typeface="Arial"/>
                        </a:rPr>
                        <a:t>-5,1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00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409ED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Spazio Tabellare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409ED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Settimanali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 % su anno precedente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4.290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3.565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3.479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5.051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6.247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5.051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4.769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52.643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00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91415" marR="91415" marT="45704" marB="4570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-2,6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13,8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-3,9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6,0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i="0" u="sng" strike="noStrike">
                          <a:effectLst/>
                          <a:latin typeface="Arial"/>
                        </a:rPr>
                        <a:t>-0,6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00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Fatt. Tabellare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Mensili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 % su anno precedente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10.097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6.514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5.335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16.796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16.182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12.773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13.358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1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142.230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000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3,4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-7,7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-1,8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-10,0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-9,2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-4,4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14,0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i="0" u="sng" strike="noStrike">
                          <a:effectLst/>
                          <a:latin typeface="Arial"/>
                        </a:rPr>
                        <a:t>-3,0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00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Spazio Tabellare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Mensili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 % su anno precedente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2.789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1.870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1.634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3.651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3.827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3.373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3.320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1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34.911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00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91415" marR="91415" marT="45704" marB="4570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0,6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-3,5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3,0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-2,7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-0,6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-3,6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-6,3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i="0" u="sng" strike="noStrike">
                          <a:effectLst/>
                          <a:latin typeface="Arial"/>
                        </a:rPr>
                        <a:t>-1,6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00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Fatt. Tabellare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Altre Periodicità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 % su anno precedente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C0099"/>
                          </a:solidFill>
                          <a:effectLst/>
                          <a:latin typeface="Arial"/>
                        </a:rPr>
                        <a:t>910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C0099"/>
                          </a:solidFill>
                          <a:effectLst/>
                          <a:latin typeface="Arial"/>
                        </a:rPr>
                        <a:t>981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C0099"/>
                          </a:solidFill>
                          <a:effectLst/>
                          <a:latin typeface="Arial"/>
                        </a:rPr>
                        <a:t>82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C0099"/>
                          </a:solidFill>
                          <a:effectLst/>
                          <a:latin typeface="Arial"/>
                        </a:rPr>
                        <a:t>2.792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C0099"/>
                          </a:solidFill>
                          <a:effectLst/>
                          <a:latin typeface="Arial"/>
                        </a:rPr>
                        <a:t>1.123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C0099"/>
                          </a:solidFill>
                          <a:effectLst/>
                          <a:latin typeface="Arial"/>
                        </a:rPr>
                        <a:t>697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C0099"/>
                          </a:solidFill>
                          <a:effectLst/>
                          <a:latin typeface="Arial"/>
                        </a:rPr>
                        <a:t>1.204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i="0" u="none" strike="noStrike">
                          <a:solidFill>
                            <a:srgbClr val="CC0099"/>
                          </a:solidFill>
                          <a:effectLst/>
                          <a:latin typeface="Arial"/>
                        </a:rPr>
                        <a:t>15.309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000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10,6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-22,6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-9,5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-11,0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-41,5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-12,5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-1,2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i="0" u="sng" strike="noStrike">
                          <a:effectLst/>
                          <a:latin typeface="Arial"/>
                        </a:rPr>
                        <a:t>-6,2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00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Spazio Tabellare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Altre Periodicità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 % su anno precedente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C0099"/>
                          </a:solidFill>
                          <a:effectLst/>
                          <a:latin typeface="Arial"/>
                        </a:rPr>
                        <a:t>432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C0099"/>
                          </a:solidFill>
                          <a:effectLst/>
                          <a:latin typeface="Arial"/>
                        </a:rPr>
                        <a:t>399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C0099"/>
                          </a:solidFill>
                          <a:effectLst/>
                          <a:latin typeface="Arial"/>
                        </a:rPr>
                        <a:t>88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C0099"/>
                          </a:solidFill>
                          <a:effectLst/>
                          <a:latin typeface="Arial"/>
                        </a:rPr>
                        <a:t>951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C0099"/>
                          </a:solidFill>
                          <a:effectLst/>
                          <a:latin typeface="Arial"/>
                        </a:rPr>
                        <a:t>427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C0099"/>
                          </a:solidFill>
                          <a:effectLst/>
                          <a:latin typeface="Arial"/>
                        </a:rPr>
                        <a:t>294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C0099"/>
                          </a:solidFill>
                          <a:effectLst/>
                          <a:latin typeface="Arial"/>
                        </a:rPr>
                        <a:t>613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i="0" u="none" strike="noStrike">
                          <a:solidFill>
                            <a:srgbClr val="CC0099"/>
                          </a:solidFill>
                          <a:effectLst/>
                          <a:latin typeface="Arial"/>
                        </a:rPr>
                        <a:t>5.887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16009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91415" marR="91415" marT="45704" marB="4570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14,7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-12,3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-12,5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-1,5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-40,1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-27,1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-4,6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i="0" u="sng" strike="noStrike" dirty="0">
                          <a:effectLst/>
                          <a:latin typeface="Arial"/>
                        </a:rPr>
                        <a:t>-6,3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Group 9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5762652"/>
              </p:ext>
            </p:extLst>
          </p:nvPr>
        </p:nvGraphicFramePr>
        <p:xfrm>
          <a:off x="165864" y="852079"/>
          <a:ext cx="8788744" cy="5024534"/>
        </p:xfrm>
        <a:graphic>
          <a:graphicData uri="http://schemas.openxmlformats.org/drawingml/2006/table">
            <a:tbl>
              <a:tblPr/>
              <a:tblGrid>
                <a:gridCol w="1299912"/>
                <a:gridCol w="864096"/>
                <a:gridCol w="864096"/>
                <a:gridCol w="864096"/>
                <a:gridCol w="1080120"/>
                <a:gridCol w="936104"/>
                <a:gridCol w="1080120"/>
                <a:gridCol w="1008112"/>
                <a:gridCol w="792088"/>
              </a:tblGrid>
              <a:tr h="58967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Testate</a:t>
                      </a:r>
                    </a:p>
                  </a:txBody>
                  <a:tcPr marL="45708" marR="45708"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5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Giugno</a:t>
                      </a:r>
                    </a:p>
                  </a:txBody>
                  <a:tcPr marL="90014" marR="90014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5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Luglio</a:t>
                      </a:r>
                    </a:p>
                  </a:txBody>
                  <a:tcPr marL="90014" marR="90014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5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Agosto</a:t>
                      </a:r>
                    </a:p>
                  </a:txBody>
                  <a:tcPr marL="90014" marR="90014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5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Settembre</a:t>
                      </a:r>
                    </a:p>
                  </a:txBody>
                  <a:tcPr marL="90014" marR="90014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5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Ottobre</a:t>
                      </a:r>
                    </a:p>
                  </a:txBody>
                  <a:tcPr marL="90014" marR="90014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5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Novembre</a:t>
                      </a:r>
                    </a:p>
                  </a:txBody>
                  <a:tcPr marL="90014" marR="90014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5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Dicembre</a:t>
                      </a:r>
                    </a:p>
                  </a:txBody>
                  <a:tcPr marL="90014" marR="90014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5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Totale</a:t>
                      </a:r>
                      <a:r>
                        <a:rPr lang="it-IT" sz="1500" b="0" i="0" u="none" strike="noStrik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it-IT" sz="15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2015</a:t>
                      </a:r>
                    </a:p>
                  </a:txBody>
                  <a:tcPr marL="90014" marR="90014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34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 % su anno precedente</a:t>
                      </a:r>
                    </a:p>
                  </a:txBody>
                  <a:tcPr marL="91415" marR="91415"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2.867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2.208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1.469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3.737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4.730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3.184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2.762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35.592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34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-10,0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-0,8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-23,5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-14,2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13,3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8,6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-10,4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i="0" u="sng" strike="noStrike">
                          <a:effectLst/>
                          <a:latin typeface="Arial"/>
                        </a:rPr>
                        <a:t>0,4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34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409ED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Settimanali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 % su anno precedente</a:t>
                      </a:r>
                    </a:p>
                  </a:txBody>
                  <a:tcPr marL="91415" marR="91415"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1.403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663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569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1.567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1.580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1.726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950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14.942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34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-10,5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5,1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-39,7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-1,4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41,0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43,4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-16,7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i="0" u="sng" strike="noStrike">
                          <a:effectLst/>
                          <a:latin typeface="Arial"/>
                        </a:rPr>
                        <a:t>12,0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34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Mensili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 % su anno precedente</a:t>
                      </a:r>
                    </a:p>
                  </a:txBody>
                  <a:tcPr marL="91415" marR="91415"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1.335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1.438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846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2.036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3.031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1.357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1.586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19.284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34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-11,6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-1,6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-6,1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-16,6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15,2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-15,9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-4,9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i="0" u="sng" strike="noStrike">
                          <a:effectLst/>
                          <a:latin typeface="Arial"/>
                        </a:rPr>
                        <a:t>-5,2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34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Altre Periodicità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 % su anno precedente</a:t>
                      </a:r>
                    </a:p>
                  </a:txBody>
                  <a:tcPr marL="91415" marR="91415"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C0099"/>
                          </a:solidFill>
                          <a:effectLst/>
                          <a:latin typeface="Arial"/>
                        </a:rPr>
                        <a:t>128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C0099"/>
                          </a:solidFill>
                          <a:effectLst/>
                          <a:latin typeface="Arial"/>
                        </a:rPr>
                        <a:t>107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C0099"/>
                          </a:solidFill>
                          <a:effectLst/>
                          <a:latin typeface="Arial"/>
                        </a:rPr>
                        <a:t>54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C0099"/>
                          </a:solidFill>
                          <a:effectLst/>
                          <a:latin typeface="Arial"/>
                        </a:rPr>
                        <a:t>135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C0099"/>
                          </a:solidFill>
                          <a:effectLst/>
                          <a:latin typeface="Arial"/>
                        </a:rPr>
                        <a:t>119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C0099"/>
                          </a:solidFill>
                          <a:effectLst/>
                          <a:latin typeface="Arial"/>
                        </a:rPr>
                        <a:t>102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C0099"/>
                          </a:solidFill>
                          <a:effectLst/>
                          <a:latin typeface="Arial"/>
                        </a:rPr>
                        <a:t>225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i="0" u="none" strike="noStrike">
                          <a:solidFill>
                            <a:srgbClr val="CC0099"/>
                          </a:solidFill>
                          <a:effectLst/>
                          <a:latin typeface="Arial"/>
                        </a:rPr>
                        <a:t>1.366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4192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18,6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-19,8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-29,8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-58,7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-72,1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-12,8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-17,6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i="0" u="sng" strike="noStrike" dirty="0">
                          <a:effectLst/>
                          <a:latin typeface="Arial"/>
                        </a:rPr>
                        <a:t>-23,0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27331" name="Text Box 3"/>
          <p:cNvSpPr txBox="1">
            <a:spLocks noChangeArrowheads="1"/>
          </p:cNvSpPr>
          <p:nvPr/>
        </p:nvSpPr>
        <p:spPr bwMode="auto">
          <a:xfrm>
            <a:off x="179388" y="191824"/>
            <a:ext cx="864076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it-IT" altLang="it-IT" sz="2000" dirty="0">
                <a:latin typeface="Arial" panose="020B0604020202020204" pitchFamily="34" charset="0"/>
                <a:cs typeface="Arial" panose="020B0604020202020204" pitchFamily="34" charset="0"/>
              </a:rPr>
              <a:t>PERIODICI - </a:t>
            </a:r>
            <a:r>
              <a:rPr lang="it-IT" altLang="it-IT" sz="2000" i="1" dirty="0">
                <a:latin typeface="Arial" panose="020B0604020202020204" pitchFamily="34" charset="0"/>
                <a:cs typeface="Arial" panose="020B0604020202020204" pitchFamily="34" charset="0"/>
              </a:rPr>
              <a:t>Fatturato (per 1.000) Speciale </a:t>
            </a:r>
            <a:r>
              <a:rPr lang="it-IT" altLang="it-IT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2015</a:t>
            </a:r>
            <a:endParaRPr lang="it-IT" altLang="it-IT" sz="20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341" name="Text Box 87"/>
          <p:cNvSpPr txBox="1">
            <a:spLocks noChangeArrowheads="1"/>
          </p:cNvSpPr>
          <p:nvPr/>
        </p:nvSpPr>
        <p:spPr bwMode="auto">
          <a:xfrm>
            <a:off x="1676400" y="3124200"/>
            <a:ext cx="83820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endParaRPr lang="en-US" altLang="it-IT" sz="1100" b="0">
              <a:latin typeface="Arial" charset="0"/>
            </a:endParaRPr>
          </a:p>
        </p:txBody>
      </p:sp>
      <p:sp>
        <p:nvSpPr>
          <p:cNvPr id="10342" name="Rectangle 88"/>
          <p:cNvSpPr>
            <a:spLocks noChangeArrowheads="1"/>
          </p:cNvSpPr>
          <p:nvPr/>
        </p:nvSpPr>
        <p:spPr bwMode="auto">
          <a:xfrm>
            <a:off x="3668713" y="198438"/>
            <a:ext cx="1841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endParaRPr lang="en-US" altLang="it-IT" sz="1600">
              <a:latin typeface="Arial" charset="0"/>
            </a:endParaRPr>
          </a:p>
        </p:txBody>
      </p:sp>
      <p:sp>
        <p:nvSpPr>
          <p:cNvPr id="10343" name="Rectangle 89"/>
          <p:cNvSpPr>
            <a:spLocks noChangeArrowheads="1"/>
          </p:cNvSpPr>
          <p:nvPr/>
        </p:nvSpPr>
        <p:spPr bwMode="auto">
          <a:xfrm>
            <a:off x="3921125" y="260350"/>
            <a:ext cx="18415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US" altLang="it-IT" sz="1100">
              <a:latin typeface="Arial" charset="0"/>
            </a:endParaRPr>
          </a:p>
        </p:txBody>
      </p:sp>
      <p:sp>
        <p:nvSpPr>
          <p:cNvPr id="10344" name="Rectangle 90"/>
          <p:cNvSpPr>
            <a:spLocks noChangeArrowheads="1"/>
          </p:cNvSpPr>
          <p:nvPr/>
        </p:nvSpPr>
        <p:spPr bwMode="auto">
          <a:xfrm>
            <a:off x="3851275" y="260350"/>
            <a:ext cx="18415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endParaRPr lang="en-US" altLang="it-IT" sz="1100">
              <a:latin typeface="Arial" charset="0"/>
            </a:endParaRPr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Default Design">
  <a:themeElements>
    <a:clrScheme name="1_Default Design 7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3399FF"/>
      </a:accent1>
      <a:accent2>
        <a:srgbClr val="99FFCC"/>
      </a:accent2>
      <a:accent3>
        <a:srgbClr val="FFFFFF"/>
      </a:accent3>
      <a:accent4>
        <a:srgbClr val="000000"/>
      </a:accent4>
      <a:accent5>
        <a:srgbClr val="ADCAFF"/>
      </a:accent5>
      <a:accent6>
        <a:srgbClr val="8AE7B9"/>
      </a:accent6>
      <a:hlink>
        <a:srgbClr val="CC00CC"/>
      </a:hlink>
      <a:folHlink>
        <a:srgbClr val="B2B2B2"/>
      </a:folHlink>
    </a:clrScheme>
    <a:fontScheme name="1_Default Desig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11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11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Watermark</Template>
  <TotalTime>15595</TotalTime>
  <Words>1300</Words>
  <Application>Microsoft Office PowerPoint</Application>
  <PresentationFormat>Presentazione su schermo (4:3)</PresentationFormat>
  <Paragraphs>724</Paragraphs>
  <Slides>13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13</vt:i4>
      </vt:variant>
    </vt:vector>
  </HeadingPairs>
  <TitlesOfParts>
    <vt:vector size="14" baseType="lpstr">
      <vt:lpstr>1_Default Design</vt:lpstr>
      <vt:lpstr> PRESENTAZIONE  DATI DICEMBRE 2015  OSSERVATORIO STAMPA - FCP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 Testate divise per Gruppi Periodo Gennaio 2014 – Dicembre 2015 - FATTURATI (per 1.000) E SPAZI </vt:lpstr>
      <vt:lpstr> </vt:lpstr>
      <vt:lpstr> </vt:lpstr>
      <vt:lpstr>Presentazione standard di PowerPoint</vt:lpstr>
    </vt:vector>
  </TitlesOfParts>
  <Company>Reply Consulting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Dati Mensili Osservatorio Stampa</dc:title>
  <dc:creator>FCP</dc:creator>
  <cp:lastModifiedBy>Selvaggi Laura</cp:lastModifiedBy>
  <cp:revision>1509</cp:revision>
  <cp:lastPrinted>2016-01-26T17:16:49Z</cp:lastPrinted>
  <dcterms:created xsi:type="dcterms:W3CDTF">2006-03-29T09:09:15Z</dcterms:created>
  <dcterms:modified xsi:type="dcterms:W3CDTF">2016-01-26T17:47:29Z</dcterms:modified>
</cp:coreProperties>
</file>