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69" r:id="rId2"/>
  </p:sldMasterIdLst>
  <p:notesMasterIdLst>
    <p:notesMasterId r:id="rId13"/>
  </p:notesMasterIdLst>
  <p:handoutMasterIdLst>
    <p:handoutMasterId r:id="rId14"/>
  </p:handoutMasterIdLst>
  <p:sldIdLst>
    <p:sldId id="256" r:id="rId3"/>
    <p:sldId id="430" r:id="rId4"/>
    <p:sldId id="434" r:id="rId5"/>
    <p:sldId id="393" r:id="rId6"/>
    <p:sldId id="394" r:id="rId7"/>
    <p:sldId id="426" r:id="rId8"/>
    <p:sldId id="398" r:id="rId9"/>
    <p:sldId id="431" r:id="rId10"/>
    <p:sldId id="435" r:id="rId11"/>
    <p:sldId id="382" r:id="rId12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9727"/>
    <a:srgbClr val="CC3399"/>
    <a:srgbClr val="0099CC"/>
    <a:srgbClr val="612A8A"/>
    <a:srgbClr val="F9AC57"/>
    <a:srgbClr val="FF5050"/>
    <a:srgbClr val="E27A08"/>
    <a:srgbClr val="D7B213"/>
    <a:srgbClr val="E12719"/>
    <a:srgbClr val="D34C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8" autoAdjust="0"/>
    <p:restoredTop sz="90053" autoAdjust="0"/>
  </p:normalViewPr>
  <p:slideViewPr>
    <p:cSldViewPr>
      <p:cViewPr>
        <p:scale>
          <a:sx n="70" d="100"/>
          <a:sy n="70" d="100"/>
        </p:scale>
        <p:origin x="-1554" y="-9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6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Clienti\FCP\AssoInternet\2016\01.%20Gennaio%202016\Elaborazioni%20Gennaio%202016\Grafico%20Spaccatura%20Video%20Gennaio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5529720835616"/>
          <c:y val="2.5708574141330202E-2"/>
          <c:w val="0.86144702791643846"/>
          <c:h val="0.8025638522088520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Grafico!$C$1</c:f>
              <c:strCache>
                <c:ptCount val="1"/>
                <c:pt idx="0">
                  <c:v>Video ADV  
Podcasting video/Video Banner  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Grafico!$A$2:$A$15</c:f>
              <c:strCache>
                <c:ptCount val="14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  <c:pt idx="12">
                  <c:v>-</c:v>
                </c:pt>
                <c:pt idx="13">
                  <c:v>gen</c:v>
                </c:pt>
              </c:strCache>
            </c:strRef>
          </c:cat>
          <c:val>
            <c:numRef>
              <c:f>Grafico!$C$2:$C$15</c:f>
              <c:numCache>
                <c:formatCode>0.0%</c:formatCode>
                <c:ptCount val="14"/>
                <c:pt idx="0">
                  <c:v>0.41159594646471559</c:v>
                </c:pt>
                <c:pt idx="1">
                  <c:v>0.36689331587720286</c:v>
                </c:pt>
                <c:pt idx="2">
                  <c:v>0.41085702647143535</c:v>
                </c:pt>
                <c:pt idx="3">
                  <c:v>0.3662674411708865</c:v>
                </c:pt>
                <c:pt idx="4">
                  <c:v>0.32557601041561135</c:v>
                </c:pt>
                <c:pt idx="5">
                  <c:v>0.35041929364790819</c:v>
                </c:pt>
                <c:pt idx="6">
                  <c:v>0.3049630891390514</c:v>
                </c:pt>
                <c:pt idx="7">
                  <c:v>0.36229049865310148</c:v>
                </c:pt>
                <c:pt idx="8">
                  <c:v>0.38766897285861884</c:v>
                </c:pt>
                <c:pt idx="9">
                  <c:v>0.37360024855172663</c:v>
                </c:pt>
                <c:pt idx="10">
                  <c:v>0.33790301063578693</c:v>
                </c:pt>
                <c:pt idx="11">
                  <c:v>0.37033297002246407</c:v>
                </c:pt>
                <c:pt idx="12" formatCode="General">
                  <c:v>0</c:v>
                </c:pt>
                <c:pt idx="13">
                  <c:v>0.26148815764814415</c:v>
                </c:pt>
              </c:numCache>
            </c:numRef>
          </c:val>
        </c:ser>
        <c:ser>
          <c:idx val="1"/>
          <c:order val="1"/>
          <c:tx>
            <c:strRef>
              <c:f>Grafico!$B$1</c:f>
              <c:strCache>
                <c:ptCount val="1"/>
                <c:pt idx="0">
                  <c:v>Video ADV
Pre-Mid-Post Roll </c:v>
                </c:pt>
              </c:strCache>
            </c:strRef>
          </c:tx>
          <c:spPr>
            <a:solidFill>
              <a:srgbClr val="0D9727"/>
            </a:solidFill>
          </c:spPr>
          <c:invertIfNegative val="0"/>
          <c:cat>
            <c:strRef>
              <c:f>Grafico!$A$2:$A$15</c:f>
              <c:strCache>
                <c:ptCount val="14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  <c:pt idx="12">
                  <c:v>-</c:v>
                </c:pt>
                <c:pt idx="13">
                  <c:v>gen</c:v>
                </c:pt>
              </c:strCache>
            </c:strRef>
          </c:cat>
          <c:val>
            <c:numRef>
              <c:f>Grafico!$B$2:$B$15</c:f>
              <c:numCache>
                <c:formatCode>0.0%</c:formatCode>
                <c:ptCount val="14"/>
                <c:pt idx="0">
                  <c:v>0.58840405353528435</c:v>
                </c:pt>
                <c:pt idx="1">
                  <c:v>0.63310668412279714</c:v>
                </c:pt>
                <c:pt idx="2">
                  <c:v>0.58914297352856482</c:v>
                </c:pt>
                <c:pt idx="3">
                  <c:v>0.6337325588291135</c:v>
                </c:pt>
                <c:pt idx="4">
                  <c:v>0.67442398958438854</c:v>
                </c:pt>
                <c:pt idx="5">
                  <c:v>0.64958070635209164</c:v>
                </c:pt>
                <c:pt idx="6">
                  <c:v>0.69503691086094854</c:v>
                </c:pt>
                <c:pt idx="7">
                  <c:v>0.63770950134689863</c:v>
                </c:pt>
                <c:pt idx="8">
                  <c:v>0.61233102714138121</c:v>
                </c:pt>
                <c:pt idx="9">
                  <c:v>0.62639975144827342</c:v>
                </c:pt>
                <c:pt idx="10">
                  <c:v>0.66209698936421302</c:v>
                </c:pt>
                <c:pt idx="11">
                  <c:v>0.62966702997753599</c:v>
                </c:pt>
                <c:pt idx="12" formatCode="General">
                  <c:v>0</c:v>
                </c:pt>
                <c:pt idx="13">
                  <c:v>0.73851184235185585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84276736"/>
        <c:axId val="84278272"/>
      </c:barChart>
      <c:catAx>
        <c:axId val="8427673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it-IT"/>
          </a:p>
        </c:txPr>
        <c:crossAx val="84278272"/>
        <c:crosses val="autoZero"/>
        <c:auto val="1"/>
        <c:lblAlgn val="ctr"/>
        <c:lblOffset val="100"/>
        <c:tickLblSkip val="1"/>
        <c:noMultiLvlLbl val="1"/>
      </c:catAx>
      <c:valAx>
        <c:axId val="84278272"/>
        <c:scaling>
          <c:orientation val="minMax"/>
          <c:max val="1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it-IT"/>
          </a:p>
        </c:txPr>
        <c:crossAx val="842767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3398250315486485"/>
          <c:y val="0.87440404000755712"/>
          <c:w val="0.54580707306407361"/>
          <c:h val="0.12539686330499084"/>
        </c:manualLayout>
      </c:layout>
      <c:overlay val="0"/>
      <c:txPr>
        <a:bodyPr/>
        <a:lstStyle/>
        <a:p>
          <a:pPr>
            <a:defRPr sz="1200">
              <a:latin typeface="Arial" panose="020B0604020202020204" pitchFamily="34" charset="0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0.87007</cdr:x>
      <cdr:y>0.02373</cdr:y>
    </cdr:from>
    <cdr:to>
      <cdr:x>0.92896</cdr:x>
      <cdr:y>0.87896</cdr:y>
    </cdr:to>
    <cdr:sp macro="" textlink="">
      <cdr:nvSpPr>
        <cdr:cNvPr id="2" name="Rettangolo 1"/>
        <cdr:cNvSpPr/>
      </cdr:nvSpPr>
      <cdr:spPr>
        <a:xfrm xmlns:a="http://schemas.openxmlformats.org/drawingml/2006/main">
          <a:off x="7204976" y="113756"/>
          <a:ext cx="487701" cy="410021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B1385D0-92F9-46B7-84B9-A200D20658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855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2950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24033AF-6ED7-4880-93D4-1FD554FF21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80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EF8F52-A37D-45AB-B750-445EDD2FE0EB}" type="slidenum">
              <a:rPr lang="it-IT" smtClean="0"/>
              <a:pPr>
                <a:defRPr/>
              </a:pPr>
              <a:t>2</a:t>
            </a:fld>
            <a:endParaRPr lang="it-IT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9420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8317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3616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8155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25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8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0489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22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107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788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98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4314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520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3813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036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0861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38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278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7996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669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2806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6033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24501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81895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F720B-6D24-4621-8DE8-F307F7949622}" type="datetimeFigureOut">
              <a:rPr lang="it-IT" smtClean="0"/>
              <a:t>25/02/2016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88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1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Internet_Totale_Febbraio_2013.xlsx#Presentazione!C19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../Internet_Totale_Febbraio_2013.xlsx#Presentazione!C19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2" y="1700808"/>
            <a:ext cx="6984504" cy="1584176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Gennaio 2016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OSSERVATORIO FCP- ASSOINTERNET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smtClean="0"/>
          </a:p>
          <a:p>
            <a:pPr eaLnBrk="1" hangingPunct="1"/>
            <a:endParaRPr lang="it-IT" altLang="it-IT" sz="1800" dirty="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595260"/>
            <a:ext cx="4217987" cy="228201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7020123" y="530781"/>
            <a:ext cx="1584325" cy="8636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133600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Milano, </a:t>
            </a: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24 febbraio 2016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50" presetClass="entr" presetSubtype="0" de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7" t="14470" r="74382" b="72942"/>
          <a:stretch>
            <a:fillRect/>
          </a:stretch>
        </p:blipFill>
        <p:spPr bwMode="auto">
          <a:xfrm>
            <a:off x="6516688" y="836613"/>
            <a:ext cx="1584325" cy="863600"/>
          </a:xfr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26231" y="505631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SITI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NUOVI nel mese di </a:t>
            </a:r>
            <a:r>
              <a:rPr lang="it-IT" alt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Gennaio 2016</a:t>
            </a:r>
            <a:endParaRPr lang="it-IT" alt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33106" y="3212976"/>
            <a:ext cx="8345488" cy="461665"/>
          </a:xfrm>
          <a:prstGeom prst="rect">
            <a:avLst/>
          </a:prstGeom>
          <a:extLst/>
        </p:spPr>
        <p:txBody>
          <a:bodyPr>
            <a:normAutofit/>
          </a:bodyPr>
          <a:lstStyle>
            <a:defPPr>
              <a:defRPr lang="it-IT"/>
            </a:defPPr>
            <a:lvl1pPr algn="ctr" eaLnBrk="1" hangingPunct="1">
              <a:defRPr sz="2400">
                <a:latin typeface="Arial" panose="020B0604020202020204" pitchFamily="34" charset="0"/>
                <a:ea typeface="ＭＳ Ｐゴシック" pitchFamily="-110" charset="-128"/>
                <a:cs typeface="Arial" panose="020B0604020202020204" pitchFamily="34" charset="0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dirty="0"/>
              <a:t>SITI CHIUSI nel mese di </a:t>
            </a:r>
            <a:r>
              <a:rPr lang="it-IT" altLang="it-IT" dirty="0" smtClean="0"/>
              <a:t>Gennaio 2016</a:t>
            </a:r>
            <a:endParaRPr lang="it-IT" altLang="it-IT" dirty="0"/>
          </a:p>
        </p:txBody>
      </p:sp>
      <p:sp>
        <p:nvSpPr>
          <p:cNvPr id="7" name="Rettangolo 6"/>
          <p:cNvSpPr/>
          <p:nvPr/>
        </p:nvSpPr>
        <p:spPr>
          <a:xfrm>
            <a:off x="3797328" y="1196752"/>
            <a:ext cx="119776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it-IT" sz="2000" b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Nessuno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852144"/>
              </p:ext>
            </p:extLst>
          </p:nvPr>
        </p:nvGraphicFramePr>
        <p:xfrm>
          <a:off x="610939" y="3861048"/>
          <a:ext cx="8137525" cy="576064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952130"/>
                <a:gridCol w="5185395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CONCESSIONARIA</a:t>
                      </a:r>
                      <a:endParaRPr lang="en-US" sz="1600" dirty="0"/>
                    </a:p>
                  </a:txBody>
                  <a:tcPr marL="91447" marR="91447" marT="45749" marB="45749">
                    <a:solidFill>
                      <a:srgbClr val="FF86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SITO</a:t>
                      </a:r>
                      <a:endParaRPr lang="en-US" sz="1600" dirty="0"/>
                    </a:p>
                  </a:txBody>
                  <a:tcPr marL="91447" marR="91447" marT="45749" marB="45749">
                    <a:solidFill>
                      <a:srgbClr val="FF8601"/>
                    </a:solidFill>
                  </a:tcPr>
                </a:tc>
              </a:tr>
              <a:tr h="240726">
                <a:tc>
                  <a:txBody>
                    <a:bodyPr/>
                    <a:lstStyle/>
                    <a:p>
                      <a:pPr algn="ctr" rtl="0" fontAlgn="t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SMARTCLIP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Viki.com (web)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628117"/>
              </p:ext>
            </p:extLst>
          </p:nvPr>
        </p:nvGraphicFramePr>
        <p:xfrm>
          <a:off x="31986" y="528481"/>
          <a:ext cx="9072567" cy="5927333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435558"/>
                <a:gridCol w="572547"/>
                <a:gridCol w="576033"/>
                <a:gridCol w="576033"/>
                <a:gridCol w="576033"/>
                <a:gridCol w="576033"/>
                <a:gridCol w="576033"/>
                <a:gridCol w="576033"/>
                <a:gridCol w="576033"/>
                <a:gridCol w="651806"/>
                <a:gridCol w="500260"/>
                <a:gridCol w="579860"/>
                <a:gridCol w="572206"/>
                <a:gridCol w="576033"/>
                <a:gridCol w="576033"/>
                <a:gridCol w="576033"/>
              </a:tblGrid>
              <a:tr h="28583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0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41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25.273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24.242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-4,1%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1.777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112,3%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55,0%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135,2%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26.296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26.347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33.523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246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34.756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42.528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1.429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44.306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34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36.388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1.250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38.161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42.495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1.445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44.374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61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43.848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1.801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202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46.136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30.100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1.928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32.340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14.958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1.544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16.856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38.197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1.824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40.315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43.083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2.586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165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46.178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43.754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2.735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276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47.003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30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48.823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3.871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53.199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59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25.273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24.242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-4,1%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837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1.777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112,3%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139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215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55,0%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112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135,2%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26.296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26.347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90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442.969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22.169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3.128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1.654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469.920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in migliaia di euro per DEVICE/STRUMENTO</a:t>
            </a: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98567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485721"/>
              </p:ext>
            </p:extLst>
          </p:nvPr>
        </p:nvGraphicFramePr>
        <p:xfrm>
          <a:off x="107950" y="620688"/>
          <a:ext cx="8891592" cy="558659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470880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</a:tblGrid>
              <a:tr h="2777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A IMPRESSION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A TEMPO 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248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0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16.162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16.923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7.216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5.468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-24,2%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2.919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3.956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35,5%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26.296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26.347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7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22.704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9.012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3.041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34.756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78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30.445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10.284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3.577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44.306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26.458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8.119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3.585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38.161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31.081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9.639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3.654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44.374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30.774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11.386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3.976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46.136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21.641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7.303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3.396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32.340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10.218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4.423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2.215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16.856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26.569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10.393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3.353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40.315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30.648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11.545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3.985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46.178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32.161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10.616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4.226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47.003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69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35.862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13.047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4.290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53.199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54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16.162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16.923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7.216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5.468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-24,2%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2.919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3.956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35,5%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26.296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26.347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2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314.724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112.981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42.216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469.920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MODALITA’ DI VENDITA</a:t>
            </a:r>
          </a:p>
        </p:txBody>
      </p:sp>
      <p:sp>
        <p:nvSpPr>
          <p:cNvPr id="5355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5356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5357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>
            <a:hlinkClick r:id="rId2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31386"/>
              </p:ext>
            </p:extLst>
          </p:nvPr>
        </p:nvGraphicFramePr>
        <p:xfrm>
          <a:off x="251521" y="827947"/>
          <a:ext cx="8676034" cy="5119523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71532"/>
                <a:gridCol w="878278"/>
                <a:gridCol w="878278"/>
                <a:gridCol w="878278"/>
                <a:gridCol w="878278"/>
                <a:gridCol w="878278"/>
                <a:gridCol w="878278"/>
                <a:gridCol w="878278"/>
                <a:gridCol w="878278"/>
                <a:gridCol w="878278"/>
              </a:tblGrid>
              <a:tr h="28759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8" marR="45768" marT="45759" marB="4575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NEWSLETTER/EMAIL/SMS/MMS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5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16.930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16.503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-2,5%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5.258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4.657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1.443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1.479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22.597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7.305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1.723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28.538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8.804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2.464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24.805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7.560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1.962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28.768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8.774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2.449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30.095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8.730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2.341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20.451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6.866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1.790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11.710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2.441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829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25.728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7.856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2.142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28.208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10.218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2.242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29.301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10.010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2.482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33.677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11.263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2.378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84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16.930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16.503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-2,5%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5.258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4.657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-11,4%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1.443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1.479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2,6%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33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300.809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95.083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24.245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OGGETTO/TIPOLOGIA</a:t>
            </a:r>
          </a:p>
        </p:txBody>
      </p:sp>
      <p:sp>
        <p:nvSpPr>
          <p:cNvPr id="633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3" name="CasellaDiTesto 10"/>
          <p:cNvSpPr txBox="1">
            <a:spLocks noChangeArrowheads="1"/>
          </p:cNvSpPr>
          <p:nvPr/>
        </p:nvSpPr>
        <p:spPr bwMode="auto">
          <a:xfrm>
            <a:off x="7235825" y="6623050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>
                <a:latin typeface="Arial" charset="0"/>
              </a:rPr>
              <a:t>Pagina 1 di 2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>
            <a:hlinkClick r:id="rId2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873700"/>
              </p:ext>
            </p:extLst>
          </p:nvPr>
        </p:nvGraphicFramePr>
        <p:xfrm>
          <a:off x="288485" y="763852"/>
          <a:ext cx="8676003" cy="512706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58769"/>
                <a:gridCol w="592913"/>
                <a:gridCol w="611174"/>
                <a:gridCol w="630410"/>
                <a:gridCol w="702632"/>
                <a:gridCol w="755569"/>
                <a:gridCol w="720080"/>
                <a:gridCol w="828607"/>
                <a:gridCol w="680732"/>
                <a:gridCol w="615412"/>
                <a:gridCol w="572893"/>
                <a:gridCol w="723251"/>
                <a:gridCol w="683561"/>
              </a:tblGrid>
              <a:tr h="43204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2" marR="45762" marT="45772" marB="4577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DIRECTORIES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6" marR="45766" marT="45770" marB="4577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lang="it-IT" sz="1100" b="1" i="0" u="none" strike="noStrike" kern="1200" dirty="0" smtClean="0">
                        <a:solidFill>
                          <a:srgbClr val="C00000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</a:t>
                      </a: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TIPOLOGIE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267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 smtClean="0">
                        <a:solidFill>
                          <a:schemeClr val="accent5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 smtClean="0">
                        <a:solidFill>
                          <a:schemeClr val="accent5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err="1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kern="1200" dirty="0" smtClean="0">
                        <a:solidFill>
                          <a:schemeClr val="accent5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%*</a:t>
                      </a:r>
                      <a:endParaRPr lang="it-IT" sz="16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74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-13,1%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813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N/A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2.102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2.404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26.296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26.348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15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2.657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34.756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14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3.865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44.306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46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3.271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38.161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3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3.815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44.374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14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4.389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46.136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9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2.822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32.340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210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1.665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16.856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6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4.039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40.315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49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5.026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46.178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453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4.620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47.003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708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5.173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53.199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18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564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490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-13,1%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813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N/A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2.102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2.404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53,1%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26.296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26.348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6.339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43.445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469.920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OGGETTO/TIPOLOGIA</a:t>
            </a:r>
          </a:p>
        </p:txBody>
      </p:sp>
      <p:sp>
        <p:nvSpPr>
          <p:cNvPr id="7353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7354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355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356" name="CasellaDiTesto 10"/>
          <p:cNvSpPr txBox="1">
            <a:spLocks noChangeArrowheads="1"/>
          </p:cNvSpPr>
          <p:nvPr/>
        </p:nvSpPr>
        <p:spPr bwMode="auto">
          <a:xfrm>
            <a:off x="7235825" y="6623050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>
                <a:latin typeface="Arial" charset="0"/>
              </a:rPr>
              <a:t>Pagina 2 di 2</a:t>
            </a:r>
          </a:p>
        </p:txBody>
      </p:sp>
      <p:sp>
        <p:nvSpPr>
          <p:cNvPr id="2" name="Rettangolo 1"/>
          <p:cNvSpPr/>
          <p:nvPr/>
        </p:nvSpPr>
        <p:spPr>
          <a:xfrm>
            <a:off x="683568" y="6237312"/>
            <a:ext cx="60486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* La </a:t>
            </a:r>
            <a:r>
              <a:rPr lang="it-IT" dirty="0" err="1"/>
              <a:t>Diff</a:t>
            </a:r>
            <a:r>
              <a:rPr lang="it-IT" dirty="0"/>
              <a:t>% di "Altre tipologie" è calcolata </a:t>
            </a:r>
            <a:r>
              <a:rPr lang="it-IT" dirty="0" smtClean="0"/>
              <a:t>comprendendo </a:t>
            </a:r>
            <a:r>
              <a:rPr lang="it-IT" dirty="0"/>
              <a:t>i valori della tipologia "Native"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532611"/>
              </p:ext>
            </p:extLst>
          </p:nvPr>
        </p:nvGraphicFramePr>
        <p:xfrm>
          <a:off x="180723" y="690116"/>
          <a:ext cx="8711757" cy="5619204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79877"/>
                <a:gridCol w="699008"/>
                <a:gridCol w="627832"/>
                <a:gridCol w="627832"/>
                <a:gridCol w="627832"/>
                <a:gridCol w="627832"/>
                <a:gridCol w="627832"/>
                <a:gridCol w="627832"/>
                <a:gridCol w="627832"/>
                <a:gridCol w="627832"/>
                <a:gridCol w="602554"/>
                <a:gridCol w="602554"/>
                <a:gridCol w="602554"/>
                <a:gridCol w="602554"/>
              </a:tblGrid>
              <a:tr h="2422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108" marR="45108" marT="45109" marB="4510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sul Totale Video</a:t>
                      </a:r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8007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08" marR="45108" marT="45109" marB="451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Podcasting</a:t>
                      </a:r>
                      <a: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video/Video Banner 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-Post </a:t>
                      </a: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  </a:t>
                      </a:r>
                    </a:p>
                    <a:p>
                      <a:pPr algn="ctr" rtl="0" fontAlgn="ctr"/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b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Podcasting</a:t>
                      </a: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video/Video Banner 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b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-Post </a:t>
                      </a: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0722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err="1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</a:tr>
              <a:tr h="3083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2.164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1.218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-43,7%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3.094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3.439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11,2%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5.258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26,1%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73,9%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2.680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4.625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7.305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3.617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5.187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8.804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2.769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4.791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7.560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2.857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5.917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8.774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3.059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5.671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8.730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2.094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4.772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6.866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69,5%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884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1.557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2.441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3.045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4.810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7.856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38,8%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61,2%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3.817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6.400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26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3.382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6.628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10.010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33,8%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66,2%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4.171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7.092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11.263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37,0%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55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2.164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1.218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-43,7%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3.094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3.439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11,2%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5.258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4.657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-11,4%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41,2%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26,1%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58,8%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73,9%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26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34.540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60.543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D9727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D9727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D9727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D9727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95.083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36,3%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63,7%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6988"/>
            <a:ext cx="86407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500" dirty="0"/>
              <a:t>Fatturato VIDEO per mese </a:t>
            </a:r>
            <a:r>
              <a:rPr lang="it-IT" altLang="it-IT" sz="1500" dirty="0" smtClean="0"/>
              <a:t>a Gennaio 2016 </a:t>
            </a:r>
            <a:r>
              <a:rPr lang="it-IT" altLang="it-IT" sz="1500" dirty="0"/>
              <a:t>in valore assoluto e percentuale suddiviso per le tipologie </a:t>
            </a:r>
            <a:r>
              <a:rPr lang="it-IT" altLang="it-IT" sz="1500" dirty="0" err="1"/>
              <a:t>Podcasting</a:t>
            </a:r>
            <a:r>
              <a:rPr lang="it-IT" altLang="it-IT" sz="1500" dirty="0"/>
              <a:t> video/Video Banner e </a:t>
            </a:r>
            <a:r>
              <a:rPr lang="it-IT" altLang="it-IT" sz="1500" dirty="0" err="1"/>
              <a:t>Pre</a:t>
            </a:r>
            <a:r>
              <a:rPr lang="it-IT" altLang="it-IT" sz="1500" dirty="0"/>
              <a:t>-</a:t>
            </a:r>
            <a:r>
              <a:rPr lang="it-IT" altLang="it-IT" sz="1500" dirty="0" err="1"/>
              <a:t>Mid</a:t>
            </a:r>
            <a:r>
              <a:rPr lang="it-IT" altLang="it-IT" sz="1500" dirty="0"/>
              <a:t>-Post </a:t>
            </a:r>
            <a:r>
              <a:rPr lang="it-IT" altLang="it-IT" sz="1500" dirty="0" err="1"/>
              <a:t>Roll</a:t>
            </a:r>
            <a:r>
              <a:rPr lang="it-IT" altLang="it-IT" sz="1500" dirty="0"/>
              <a:t> </a:t>
            </a:r>
          </a:p>
        </p:txBody>
      </p:sp>
      <p:sp>
        <p:nvSpPr>
          <p:cNvPr id="8463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8464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8465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187625" y="96838"/>
            <a:ext cx="67523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15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800" dirty="0"/>
              <a:t>Trend del fatturato VIDEO per le </a:t>
            </a:r>
            <a:r>
              <a:rPr lang="it-IT" altLang="it-IT" sz="1800" dirty="0" smtClean="0"/>
              <a:t>tipologie </a:t>
            </a:r>
            <a:r>
              <a:rPr lang="it-IT" altLang="it-IT" sz="1800" dirty="0" err="1" smtClean="0"/>
              <a:t>Podcasting</a:t>
            </a:r>
            <a:r>
              <a:rPr lang="it-IT" altLang="it-IT" sz="1800" dirty="0" smtClean="0"/>
              <a:t> </a:t>
            </a:r>
            <a:r>
              <a:rPr lang="it-IT" altLang="it-IT" sz="1800" dirty="0"/>
              <a:t>video/Video Banner e </a:t>
            </a:r>
            <a:r>
              <a:rPr lang="it-IT" altLang="it-IT" sz="1800" dirty="0" err="1"/>
              <a:t>Pre</a:t>
            </a:r>
            <a:r>
              <a:rPr lang="it-IT" altLang="it-IT" sz="1800" dirty="0"/>
              <a:t>-</a:t>
            </a:r>
            <a:r>
              <a:rPr lang="it-IT" altLang="it-IT" sz="1800" dirty="0" err="1"/>
              <a:t>Mid</a:t>
            </a:r>
            <a:r>
              <a:rPr lang="it-IT" altLang="it-IT" sz="1800" dirty="0"/>
              <a:t>-Post </a:t>
            </a:r>
            <a:r>
              <a:rPr lang="it-IT" altLang="it-IT" sz="1800" dirty="0" err="1"/>
              <a:t>Roll</a:t>
            </a:r>
            <a:r>
              <a:rPr lang="it-IT" altLang="it-IT" sz="1800" dirty="0"/>
              <a:t> </a:t>
            </a:r>
          </a:p>
        </p:txBody>
      </p:sp>
      <p:grpSp>
        <p:nvGrpSpPr>
          <p:cNvPr id="3" name="Gruppo 2"/>
          <p:cNvGrpSpPr/>
          <p:nvPr/>
        </p:nvGrpSpPr>
        <p:grpSpPr>
          <a:xfrm>
            <a:off x="128688" y="980728"/>
            <a:ext cx="8494822" cy="5256584"/>
            <a:chOff x="251520" y="980728"/>
            <a:chExt cx="8494822" cy="5256584"/>
          </a:xfrm>
        </p:grpSpPr>
        <p:sp>
          <p:nvSpPr>
            <p:cNvPr id="7" name="CasellaDiTesto 6"/>
            <p:cNvSpPr txBox="1"/>
            <p:nvPr/>
          </p:nvSpPr>
          <p:spPr bwMode="auto">
            <a:xfrm>
              <a:off x="3907807" y="980728"/>
              <a:ext cx="808209" cy="2923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2015</a:t>
              </a:r>
              <a:endParaRPr lang="it-IT" sz="13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CasellaDiTesto 7"/>
            <p:cNvSpPr txBox="1"/>
            <p:nvPr/>
          </p:nvSpPr>
          <p:spPr bwMode="auto">
            <a:xfrm>
              <a:off x="7954254" y="980728"/>
              <a:ext cx="792088" cy="2923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it-IT" sz="13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it-IT" sz="13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6" name="Grafico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9272999"/>
                </p:ext>
              </p:extLst>
            </p:nvPr>
          </p:nvGraphicFramePr>
          <p:xfrm>
            <a:off x="251520" y="1239286"/>
            <a:ext cx="8352928" cy="49980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16" name="Connettore 1 15"/>
            <p:cNvCxnSpPr/>
            <p:nvPr/>
          </p:nvCxnSpPr>
          <p:spPr bwMode="auto">
            <a:xfrm>
              <a:off x="1315064" y="3359110"/>
              <a:ext cx="7416000" cy="0"/>
            </a:xfrm>
            <a:prstGeom prst="line">
              <a:avLst/>
            </a:prstGeom>
            <a:noFill/>
            <a:ln w="381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229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229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52413" y="4462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Ranking per fascia di fatturato totale (per 1.000</a:t>
            </a:r>
            <a:r>
              <a:rPr lang="it-IT" altLang="it-IT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it-IT" alt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15900" y="6489572"/>
            <a:ext cx="8820150" cy="3063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N.B. I valori sono stati calcolati partendo dai fatturati netti pubblicitari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2015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2016 (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esclusa la "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adv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") delle Aziende che dichiarano i propri dati all'Osservatorio FCP Assointernet.</a:t>
            </a: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4663068"/>
              </p:ext>
            </p:extLst>
          </p:nvPr>
        </p:nvGraphicFramePr>
        <p:xfrm>
          <a:off x="755577" y="1196752"/>
          <a:ext cx="7632847" cy="3087534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080119"/>
                <a:gridCol w="792088"/>
                <a:gridCol w="792088"/>
                <a:gridCol w="864096"/>
                <a:gridCol w="792088"/>
                <a:gridCol w="864096"/>
                <a:gridCol w="792088"/>
                <a:gridCol w="792088"/>
                <a:gridCol w="864096"/>
              </a:tblGrid>
              <a:tr h="86409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 smtClean="0">
                          <a:effectLst/>
                        </a:rPr>
                        <a:t>Fascia di Fatturato </a:t>
                      </a:r>
                    </a:p>
                    <a:p>
                      <a:pPr algn="l" rtl="0" fontAlgn="ctr"/>
                      <a:r>
                        <a:rPr lang="it-IT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2015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A:</a:t>
                      </a:r>
                      <a:br>
                        <a:rPr lang="it-IT" sz="12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40.000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B:</a:t>
                      </a:r>
                      <a:br>
                        <a:rPr lang="it-IT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40.000 - 20.000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C:</a:t>
                      </a:r>
                      <a:br>
                        <a:rPr lang="it-IT" sz="12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20.000 - 9.000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D:</a:t>
                      </a:r>
                      <a:br>
                        <a:rPr lang="it-IT" sz="12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9.000 - 7.000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E:</a:t>
                      </a:r>
                      <a:br>
                        <a:rPr lang="it-IT" sz="12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7.000 - 5.000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F:</a:t>
                      </a:r>
                      <a:br>
                        <a:rPr lang="it-IT" sz="12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5.000 - 2.000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G:</a:t>
                      </a:r>
                      <a:br>
                        <a:rPr lang="it-IT" sz="1200" b="0" i="0" u="none" strike="noStrike" kern="120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200" b="0" i="0" u="none" strike="noStrike" kern="120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2.000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u="none" strike="noStrike" dirty="0" smtClean="0">
                          <a:effectLst/>
                        </a:rPr>
                        <a:t>Tot. Mese 2016</a:t>
                      </a:r>
                    </a:p>
                    <a:p>
                      <a:pPr algn="ctr" rtl="0" fontAlgn="ctr"/>
                      <a:r>
                        <a:rPr lang="it-IT" sz="1200" u="none" strike="noStrike" dirty="0" smtClean="0">
                          <a:effectLst/>
                        </a:rPr>
                        <a:t> Valore </a:t>
                      </a:r>
                      <a:r>
                        <a:rPr lang="it-IT" sz="1200" u="none" strike="noStrike" dirty="0">
                          <a:effectLst/>
                        </a:rPr>
                        <a:t>%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9629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 smtClean="0">
                          <a:effectLst/>
                        </a:rPr>
                        <a:t>N° Aziende Dichiaranti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99CC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D9727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it-IT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863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</a:rPr>
                        <a:t>MESE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CRESCITA % DEL FATTURATO </a:t>
                      </a:r>
                      <a:r>
                        <a:rPr lang="it-IT" sz="120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smtClean="0">
                          <a:effectLst/>
                          <a:latin typeface="+mn-lt"/>
                        </a:rPr>
                        <a:t>PER MESE </a:t>
                      </a:r>
                      <a:r>
                        <a:rPr lang="it-IT" sz="1200" u="none" strike="noStrike" dirty="0" smtClean="0">
                          <a:effectLst/>
                          <a:latin typeface="+mn-lt"/>
                        </a:rPr>
                        <a:t>2016 SUL 2015 </a:t>
                      </a:r>
                    </a:p>
                    <a:p>
                      <a:pPr algn="ctr" fontAlgn="ctr"/>
                      <a:r>
                        <a:rPr lang="it-IT" sz="1200" u="none" strike="noStrike" dirty="0" smtClean="0">
                          <a:effectLst/>
                          <a:latin typeface="+mn-lt"/>
                        </a:rPr>
                        <a:t>DELLE 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AZIENDE DELLA FASCIA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438" marR="9143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</a:rPr>
                        <a:t>Gennaio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-9,7%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99CC"/>
                          </a:solidFill>
                          <a:effectLst/>
                          <a:latin typeface="+mn-lt"/>
                        </a:rPr>
                        <a:t>-8,5%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-3,3%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+mn-lt"/>
                        </a:rPr>
                        <a:t>62,8%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it-IT" sz="1200" b="0" i="0" u="none" strike="noStrike" dirty="0">
                          <a:solidFill>
                            <a:srgbClr val="0D9727"/>
                          </a:solidFill>
                          <a:effectLst/>
                          <a:latin typeface="+mn-lt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b="0" i="0" u="none" strike="noStrike" dirty="0">
                          <a:solidFill>
                            <a:srgbClr val="00B0F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it-IT" sz="1200" b="0" i="0" u="none" strike="noStrike" kern="120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3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</a:rPr>
                        <a:t>MESE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 smtClean="0">
                          <a:effectLst/>
                          <a:latin typeface="+mn-lt"/>
                        </a:rPr>
                        <a:t>PESO DEL FATTURATO  </a:t>
                      </a:r>
                      <a:r>
                        <a:rPr lang="it-IT" sz="1200" b="1" u="none" strike="noStrike" dirty="0" smtClean="0">
                          <a:effectLst/>
                          <a:latin typeface="+mn-lt"/>
                        </a:rPr>
                        <a:t>PER MESE</a:t>
                      </a:r>
                      <a:r>
                        <a:rPr lang="it-IT" sz="1200" u="none" strike="noStrike" dirty="0" smtClean="0">
                          <a:effectLst/>
                          <a:latin typeface="+mn-lt"/>
                        </a:rPr>
                        <a:t> DELLE AZIENDE </a:t>
                      </a:r>
                    </a:p>
                    <a:p>
                      <a:pPr algn="ctr" fontAlgn="ctr"/>
                      <a:r>
                        <a:rPr lang="it-IT" sz="1200" u="none" strike="noStrike" dirty="0" smtClean="0">
                          <a:effectLst/>
                          <a:latin typeface="+mn-lt"/>
                        </a:rPr>
                        <a:t>DELLA FASCIA SUL TOTALE FATTURATO 2016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438" marR="9143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4495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u="none" strike="noStrike" dirty="0">
                          <a:effectLst/>
                        </a:rPr>
                        <a:t>Gennaio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99CC"/>
                          </a:solidFill>
                          <a:effectLst/>
                          <a:latin typeface="+mn-lt"/>
                        </a:rPr>
                        <a:t>10,4%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+mn-lt"/>
                        </a:rPr>
                        <a:t>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D9727"/>
                          </a:solidFill>
                          <a:effectLst/>
                          <a:latin typeface="+mn-lt"/>
                        </a:rPr>
                        <a:t>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200" b="0" i="0" u="none" strike="noStrike" kern="1200" dirty="0">
                          <a:solidFill>
                            <a:srgbClr val="00B0F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2405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7" grpId="0" autoUpdateAnimBg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15433</TotalTime>
  <Words>1452</Words>
  <Application>Microsoft Office PowerPoint</Application>
  <PresentationFormat>Presentazione su schermo (4:3)</PresentationFormat>
  <Paragraphs>1043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10</vt:i4>
      </vt:variant>
    </vt:vector>
  </HeadingPairs>
  <TitlesOfParts>
    <vt:vector size="12" baseType="lpstr">
      <vt:lpstr>1_Default Design</vt:lpstr>
      <vt:lpstr>Personalizza struttura</vt:lpstr>
      <vt:lpstr> PRESENTAZIONE  DATI Gennaio 2016 OSSERVATORIO FCP- ASSOINTERNET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1655</cp:revision>
  <cp:lastPrinted>2016-02-25T08:47:08Z</cp:lastPrinted>
  <dcterms:created xsi:type="dcterms:W3CDTF">2006-03-29T09:09:15Z</dcterms:created>
  <dcterms:modified xsi:type="dcterms:W3CDTF">2016-02-25T08:51:21Z</dcterms:modified>
</cp:coreProperties>
</file>