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63" r:id="rId2"/>
  </p:sldMasterIdLst>
  <p:notesMasterIdLst>
    <p:notesMasterId r:id="rId12"/>
  </p:notesMasterIdLst>
  <p:handoutMasterIdLst>
    <p:handoutMasterId r:id="rId13"/>
  </p:handoutMasterIdLst>
  <p:sldIdLst>
    <p:sldId id="256" r:id="rId3"/>
    <p:sldId id="379" r:id="rId4"/>
    <p:sldId id="389" r:id="rId5"/>
    <p:sldId id="386" r:id="rId6"/>
    <p:sldId id="373" r:id="rId7"/>
    <p:sldId id="390" r:id="rId8"/>
    <p:sldId id="387" r:id="rId9"/>
    <p:sldId id="388" r:id="rId10"/>
    <p:sldId id="365" r:id="rId11"/>
  </p:sldIdLst>
  <p:sldSz cx="9144000" cy="6858000" type="screen4x3"/>
  <p:notesSz cx="6797675" cy="9928225"/>
  <p:defaultTextStyle>
    <a:defPPr>
      <a:defRPr lang="it-IT"/>
    </a:defPPr>
    <a:lvl1pPr algn="l" rtl="0" fontAlgn="base">
      <a:spcBef>
        <a:spcPct val="0"/>
      </a:spcBef>
      <a:spcAft>
        <a:spcPct val="0"/>
      </a:spcAft>
      <a:defRPr sz="1100" b="1" kern="1200">
        <a:solidFill>
          <a:schemeClr val="tx1"/>
        </a:solidFill>
        <a:latin typeface="Arial" charset="0"/>
        <a:ea typeface="+mn-ea"/>
        <a:cs typeface="Arial" charset="0"/>
      </a:defRPr>
    </a:lvl1pPr>
    <a:lvl2pPr marL="457200" algn="l" rtl="0" fontAlgn="base">
      <a:spcBef>
        <a:spcPct val="0"/>
      </a:spcBef>
      <a:spcAft>
        <a:spcPct val="0"/>
      </a:spcAft>
      <a:defRPr sz="1100" b="1" kern="1200">
        <a:solidFill>
          <a:schemeClr val="tx1"/>
        </a:solidFill>
        <a:latin typeface="Arial" charset="0"/>
        <a:ea typeface="+mn-ea"/>
        <a:cs typeface="Arial" charset="0"/>
      </a:defRPr>
    </a:lvl2pPr>
    <a:lvl3pPr marL="914400" algn="l" rtl="0" fontAlgn="base">
      <a:spcBef>
        <a:spcPct val="0"/>
      </a:spcBef>
      <a:spcAft>
        <a:spcPct val="0"/>
      </a:spcAft>
      <a:defRPr sz="1100" b="1" kern="1200">
        <a:solidFill>
          <a:schemeClr val="tx1"/>
        </a:solidFill>
        <a:latin typeface="Arial" charset="0"/>
        <a:ea typeface="+mn-ea"/>
        <a:cs typeface="Arial" charset="0"/>
      </a:defRPr>
    </a:lvl3pPr>
    <a:lvl4pPr marL="1371600" algn="l" rtl="0" fontAlgn="base">
      <a:spcBef>
        <a:spcPct val="0"/>
      </a:spcBef>
      <a:spcAft>
        <a:spcPct val="0"/>
      </a:spcAft>
      <a:defRPr sz="1100" b="1" kern="1200">
        <a:solidFill>
          <a:schemeClr val="tx1"/>
        </a:solidFill>
        <a:latin typeface="Arial" charset="0"/>
        <a:ea typeface="+mn-ea"/>
        <a:cs typeface="Arial" charset="0"/>
      </a:defRPr>
    </a:lvl4pPr>
    <a:lvl5pPr marL="1828800" algn="l" rtl="0" fontAlgn="base">
      <a:spcBef>
        <a:spcPct val="0"/>
      </a:spcBef>
      <a:spcAft>
        <a:spcPct val="0"/>
      </a:spcAft>
      <a:defRPr sz="1100" b="1" kern="1200">
        <a:solidFill>
          <a:schemeClr val="tx1"/>
        </a:solidFill>
        <a:latin typeface="Arial" charset="0"/>
        <a:ea typeface="+mn-ea"/>
        <a:cs typeface="Arial" charset="0"/>
      </a:defRPr>
    </a:lvl5pPr>
    <a:lvl6pPr marL="2286000" algn="l" defTabSz="914400" rtl="0" eaLnBrk="1" latinLnBrk="0" hangingPunct="1">
      <a:defRPr sz="1100" b="1" kern="1200">
        <a:solidFill>
          <a:schemeClr val="tx1"/>
        </a:solidFill>
        <a:latin typeface="Arial" charset="0"/>
        <a:ea typeface="+mn-ea"/>
        <a:cs typeface="Arial" charset="0"/>
      </a:defRPr>
    </a:lvl6pPr>
    <a:lvl7pPr marL="2743200" algn="l" defTabSz="914400" rtl="0" eaLnBrk="1" latinLnBrk="0" hangingPunct="1">
      <a:defRPr sz="1100" b="1" kern="1200">
        <a:solidFill>
          <a:schemeClr val="tx1"/>
        </a:solidFill>
        <a:latin typeface="Arial" charset="0"/>
        <a:ea typeface="+mn-ea"/>
        <a:cs typeface="Arial" charset="0"/>
      </a:defRPr>
    </a:lvl7pPr>
    <a:lvl8pPr marL="3200400" algn="l" defTabSz="914400" rtl="0" eaLnBrk="1" latinLnBrk="0" hangingPunct="1">
      <a:defRPr sz="1100" b="1" kern="1200">
        <a:solidFill>
          <a:schemeClr val="tx1"/>
        </a:solidFill>
        <a:latin typeface="Arial" charset="0"/>
        <a:ea typeface="+mn-ea"/>
        <a:cs typeface="Arial" charset="0"/>
      </a:defRPr>
    </a:lvl8pPr>
    <a:lvl9pPr marL="3657600" algn="l" defTabSz="914400" rtl="0" eaLnBrk="1" latinLnBrk="0" hangingPunct="1">
      <a:defRPr sz="1100" b="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stelli Chiara" initials="CC" lastIdx="3" clrIdx="0"/>
  <p:cmAuthor id="1" name="Selvaggi Laura" initials="SL"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4C20A"/>
    <a:srgbClr val="7DB517"/>
    <a:srgbClr val="FFFF66"/>
    <a:srgbClr val="C00000"/>
    <a:srgbClr val="8C61E1"/>
    <a:srgbClr val="FF9900"/>
    <a:srgbClr val="EF7511"/>
    <a:srgbClr val="CEFB6B"/>
    <a:srgbClr val="DCB92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Stile medio 3 - Color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441" autoAdjust="0"/>
    <p:restoredTop sz="96803" autoAdjust="0"/>
  </p:normalViewPr>
  <p:slideViewPr>
    <p:cSldViewPr>
      <p:cViewPr>
        <p:scale>
          <a:sx n="70" d="100"/>
          <a:sy n="70" d="100"/>
        </p:scale>
        <p:origin x="-1805" y="-475"/>
      </p:cViewPr>
      <p:guideLst>
        <p:guide orient="horz" pos="2160"/>
        <p:guide pos="2880"/>
      </p:guideLst>
    </p:cSldViewPr>
  </p:slideViewPr>
  <p:outlineViewPr>
    <p:cViewPr>
      <p:scale>
        <a:sx n="25" d="100"/>
        <a:sy n="25"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1764" y="-90"/>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Foglio_di_lavoro_di_Microsoft_Office_Excel1.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l.selvaggi\Desktop\FCP\AssoRadio\dati\2015\09_Settembre\Elaborati%20finali\Trend%20Fatturato%20Totale%20per%20tabell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l.selvaggi\Desktop\FCP\AssoRadio\dati\2015\09_Settembre\Elaborati%20finali\Trend%20Fatturato%20Totale%20per%20tabel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it-IT"/>
  <c:chart>
    <c:autoTitleDeleted val="1"/>
    <c:plotArea>
      <c:layout>
        <c:manualLayout>
          <c:layoutTarget val="inner"/>
          <c:xMode val="edge"/>
          <c:yMode val="edge"/>
          <c:x val="1.585585585585586E-2"/>
          <c:y val="4.0627885503231764E-2"/>
          <c:w val="0.9728133865764238"/>
          <c:h val="0.77347008524476568"/>
        </c:manualLayout>
      </c:layout>
      <c:barChart>
        <c:barDir val="col"/>
        <c:grouping val="percentStacked"/>
        <c:ser>
          <c:idx val="0"/>
          <c:order val="0"/>
          <c:tx>
            <c:strRef>
              <c:f>grafico!$A$2</c:f>
              <c:strCache>
                <c:ptCount val="1"/>
                <c:pt idx="0">
                  <c:v>&lt; 15" - Nazionale</c:v>
                </c:pt>
              </c:strCache>
            </c:strRef>
          </c:tx>
          <c:dLbls>
            <c:dLbl>
              <c:idx val="0"/>
              <c:layout>
                <c:manualLayout>
                  <c:x val="-1.4813940407833611E-3"/>
                  <c:y val="1.1957240155990092E-2"/>
                </c:manualLayout>
              </c:layout>
              <c:tx>
                <c:rich>
                  <a:bodyPr/>
                  <a:lstStyle/>
                  <a:p>
                    <a:r>
                      <a:rPr lang="en-US"/>
                      <a:t>0,3</a:t>
                    </a:r>
                  </a:p>
                </c:rich>
              </c:tx>
              <c:showVal val="1"/>
            </c:dLbl>
            <c:dLbl>
              <c:idx val="1"/>
              <c:layout/>
              <c:tx>
                <c:rich>
                  <a:bodyPr/>
                  <a:lstStyle/>
                  <a:p>
                    <a:r>
                      <a:rPr lang="en-US"/>
                      <a:t>0,7</a:t>
                    </a:r>
                  </a:p>
                </c:rich>
              </c:tx>
              <c:showVal val="1"/>
            </c:dLbl>
            <c:dLbl>
              <c:idx val="2"/>
              <c:layout/>
              <c:tx>
                <c:rich>
                  <a:bodyPr/>
                  <a:lstStyle/>
                  <a:p>
                    <a:r>
                      <a:rPr lang="en-US"/>
                      <a:t>0,8</a:t>
                    </a:r>
                  </a:p>
                </c:rich>
              </c:tx>
              <c:showVal val="1"/>
            </c:dLbl>
            <c:dLbl>
              <c:idx val="3"/>
              <c:layout/>
              <c:tx>
                <c:rich>
                  <a:bodyPr/>
                  <a:lstStyle/>
                  <a:p>
                    <a:r>
                      <a:rPr lang="en-US"/>
                      <a:t>0,9</a:t>
                    </a:r>
                  </a:p>
                </c:rich>
              </c:tx>
              <c:showVal val="1"/>
            </c:dLbl>
            <c:dLbl>
              <c:idx val="4"/>
              <c:layout>
                <c:manualLayout>
                  <c:x val="1.4813940407833611E-3"/>
                  <c:y val="1.4946550194987755E-2"/>
                </c:manualLayout>
              </c:layout>
              <c:tx>
                <c:rich>
                  <a:bodyPr/>
                  <a:lstStyle/>
                  <a:p>
                    <a:r>
                      <a:rPr lang="en-US"/>
                      <a:t>1,1</a:t>
                    </a:r>
                  </a:p>
                </c:rich>
              </c:tx>
              <c:showVal val="1"/>
            </c:dLbl>
            <c:dLbl>
              <c:idx val="5"/>
              <c:layout>
                <c:manualLayout>
                  <c:x val="0"/>
                  <c:y val="2.9893100389975511E-3"/>
                </c:manualLayout>
              </c:layout>
              <c:tx>
                <c:rich>
                  <a:bodyPr/>
                  <a:lstStyle/>
                  <a:p>
                    <a:r>
                      <a:rPr lang="en-US"/>
                      <a:t>1,8</a:t>
                    </a:r>
                  </a:p>
                </c:rich>
              </c:tx>
              <c:showVal val="1"/>
            </c:dLbl>
            <c:dLbl>
              <c:idx val="6"/>
              <c:layout>
                <c:manualLayout>
                  <c:x val="4.4441821223500846E-3"/>
                  <c:y val="1.1957004777246972E-2"/>
                </c:manualLayout>
              </c:layout>
              <c:tx>
                <c:rich>
                  <a:bodyPr/>
                  <a:lstStyle/>
                  <a:p>
                    <a:r>
                      <a:rPr lang="en-US"/>
                      <a:t>0,7</a:t>
                    </a:r>
                  </a:p>
                </c:rich>
              </c:tx>
              <c:showVal val="1"/>
            </c:dLbl>
            <c:dLbl>
              <c:idx val="8"/>
              <c:layout>
                <c:manualLayout>
                  <c:x val="0"/>
                  <c:y val="1.1957240155990197E-2"/>
                </c:manualLayout>
              </c:layout>
              <c:tx>
                <c:rich>
                  <a:bodyPr/>
                  <a:lstStyle/>
                  <a:p>
                    <a:r>
                      <a:rPr lang="en-US"/>
                      <a:t>0,7</a:t>
                    </a:r>
                  </a:p>
                </c:rich>
              </c:tx>
              <c:showVal val="1"/>
            </c:dLbl>
            <c:dLbl>
              <c:idx val="9"/>
              <c:layout>
                <c:manualLayout>
                  <c:x val="0"/>
                  <c:y val="1.1957240155990197E-2"/>
                </c:manualLayout>
              </c:layout>
              <c:tx>
                <c:rich>
                  <a:bodyPr/>
                  <a:lstStyle/>
                  <a:p>
                    <a:r>
                      <a:rPr lang="en-US"/>
                      <a:t>0,8</a:t>
                    </a:r>
                  </a:p>
                </c:rich>
              </c:tx>
              <c:showVal val="1"/>
            </c:dLbl>
            <c:showVal val="1"/>
          </c:dLbls>
          <c:cat>
            <c:strRef>
              <c:f>grafico!$D$1:$M$1</c:f>
              <c:strCache>
                <c:ptCount val="10"/>
                <c:pt idx="0">
                  <c:v>mar-15</c:v>
                </c:pt>
                <c:pt idx="1">
                  <c:v>apr-15</c:v>
                </c:pt>
                <c:pt idx="2">
                  <c:v>mag-15</c:v>
                </c:pt>
                <c:pt idx="3">
                  <c:v>giu-15</c:v>
                </c:pt>
                <c:pt idx="4">
                  <c:v>lug-15</c:v>
                </c:pt>
                <c:pt idx="5">
                  <c:v>ago-15</c:v>
                </c:pt>
                <c:pt idx="6">
                  <c:v>set-15</c:v>
                </c:pt>
                <c:pt idx="8">
                  <c:v>Totale progressivo 2014</c:v>
                </c:pt>
                <c:pt idx="9">
                  <c:v>Totale prog. 2015</c:v>
                </c:pt>
              </c:strCache>
            </c:strRef>
          </c:cat>
          <c:val>
            <c:numRef>
              <c:f>grafico!$D$2:$M$2</c:f>
              <c:numCache>
                <c:formatCode>0.0%</c:formatCode>
                <c:ptCount val="10"/>
                <c:pt idx="0">
                  <c:v>3.4292568355903988E-3</c:v>
                </c:pt>
                <c:pt idx="1">
                  <c:v>7.2958999958027248E-3</c:v>
                </c:pt>
                <c:pt idx="2">
                  <c:v>7.8277665131089632E-3</c:v>
                </c:pt>
                <c:pt idx="3">
                  <c:v>9.3284250791030015E-3</c:v>
                </c:pt>
                <c:pt idx="4">
                  <c:v>1.1095846951973071E-2</c:v>
                </c:pt>
                <c:pt idx="5">
                  <c:v>1.8318776115285047E-2</c:v>
                </c:pt>
                <c:pt idx="6">
                  <c:v>6.5840080739350011E-3</c:v>
                </c:pt>
                <c:pt idx="8">
                  <c:v>6.6971251053113507E-3</c:v>
                </c:pt>
                <c:pt idx="9">
                  <c:v>7.5563201876019089E-3</c:v>
                </c:pt>
              </c:numCache>
            </c:numRef>
          </c:val>
        </c:ser>
        <c:ser>
          <c:idx val="1"/>
          <c:order val="1"/>
          <c:tx>
            <c:strRef>
              <c:f>grafico!$A$3</c:f>
              <c:strCache>
                <c:ptCount val="1"/>
                <c:pt idx="0">
                  <c:v>15" - Nazionale</c:v>
                </c:pt>
              </c:strCache>
            </c:strRef>
          </c:tx>
          <c:spPr>
            <a:solidFill>
              <a:srgbClr val="008000"/>
            </a:solidFill>
          </c:spPr>
          <c:dLbls>
            <c:dLbl>
              <c:idx val="0"/>
              <c:layout/>
              <c:tx>
                <c:rich>
                  <a:bodyPr/>
                  <a:lstStyle/>
                  <a:p>
                    <a:r>
                      <a:rPr lang="en-US">
                        <a:solidFill>
                          <a:schemeClr val="bg1"/>
                        </a:solidFill>
                      </a:rPr>
                      <a:t>15,3</a:t>
                    </a:r>
                    <a:endParaRPr lang="en-US"/>
                  </a:p>
                </c:rich>
              </c:tx>
              <c:showVal val="1"/>
            </c:dLbl>
            <c:dLbl>
              <c:idx val="1"/>
              <c:layout/>
              <c:tx>
                <c:rich>
                  <a:bodyPr/>
                  <a:lstStyle/>
                  <a:p>
                    <a:r>
                      <a:rPr lang="en-US">
                        <a:solidFill>
                          <a:schemeClr val="bg1"/>
                        </a:solidFill>
                      </a:rPr>
                      <a:t>14,1</a:t>
                    </a:r>
                    <a:endParaRPr lang="en-US"/>
                  </a:p>
                </c:rich>
              </c:tx>
              <c:showVal val="1"/>
            </c:dLbl>
            <c:dLbl>
              <c:idx val="2"/>
              <c:layout/>
              <c:tx>
                <c:rich>
                  <a:bodyPr/>
                  <a:lstStyle/>
                  <a:p>
                    <a:r>
                      <a:rPr lang="en-US">
                        <a:solidFill>
                          <a:schemeClr val="bg1"/>
                        </a:solidFill>
                      </a:rPr>
                      <a:t>16,6</a:t>
                    </a:r>
                    <a:endParaRPr lang="en-US"/>
                  </a:p>
                </c:rich>
              </c:tx>
              <c:showVal val="1"/>
            </c:dLbl>
            <c:dLbl>
              <c:idx val="3"/>
              <c:layout/>
              <c:tx>
                <c:rich>
                  <a:bodyPr/>
                  <a:lstStyle/>
                  <a:p>
                    <a:r>
                      <a:rPr lang="en-US">
                        <a:solidFill>
                          <a:schemeClr val="bg1"/>
                        </a:solidFill>
                      </a:rPr>
                      <a:t>14,0</a:t>
                    </a:r>
                    <a:endParaRPr lang="en-US"/>
                  </a:p>
                </c:rich>
              </c:tx>
              <c:showVal val="1"/>
            </c:dLbl>
            <c:dLbl>
              <c:idx val="4"/>
              <c:layout/>
              <c:tx>
                <c:rich>
                  <a:bodyPr/>
                  <a:lstStyle/>
                  <a:p>
                    <a:r>
                      <a:rPr lang="en-US">
                        <a:solidFill>
                          <a:schemeClr val="bg1"/>
                        </a:solidFill>
                      </a:rPr>
                      <a:t>12,0</a:t>
                    </a:r>
                    <a:endParaRPr lang="en-US"/>
                  </a:p>
                </c:rich>
              </c:tx>
              <c:showVal val="1"/>
            </c:dLbl>
            <c:dLbl>
              <c:idx val="5"/>
              <c:layout/>
              <c:tx>
                <c:rich>
                  <a:bodyPr/>
                  <a:lstStyle/>
                  <a:p>
                    <a:r>
                      <a:rPr lang="en-US">
                        <a:solidFill>
                          <a:schemeClr val="bg1"/>
                        </a:solidFill>
                      </a:rPr>
                      <a:t>17,0</a:t>
                    </a:r>
                    <a:endParaRPr lang="en-US"/>
                  </a:p>
                </c:rich>
              </c:tx>
              <c:showVal val="1"/>
            </c:dLbl>
            <c:dLbl>
              <c:idx val="6"/>
              <c:layout/>
              <c:tx>
                <c:rich>
                  <a:bodyPr/>
                  <a:lstStyle/>
                  <a:p>
                    <a:r>
                      <a:rPr lang="en-US">
                        <a:solidFill>
                          <a:schemeClr val="bg1"/>
                        </a:solidFill>
                      </a:rPr>
                      <a:t>10,3</a:t>
                    </a:r>
                    <a:endParaRPr lang="en-US"/>
                  </a:p>
                </c:rich>
              </c:tx>
              <c:showVal val="1"/>
            </c:dLbl>
            <c:dLbl>
              <c:idx val="8"/>
              <c:layout/>
              <c:tx>
                <c:rich>
                  <a:bodyPr/>
                  <a:lstStyle/>
                  <a:p>
                    <a:r>
                      <a:rPr lang="en-US">
                        <a:solidFill>
                          <a:schemeClr val="bg1"/>
                        </a:solidFill>
                      </a:rPr>
                      <a:t>14,9</a:t>
                    </a:r>
                    <a:endParaRPr lang="en-US"/>
                  </a:p>
                </c:rich>
              </c:tx>
              <c:showVal val="1"/>
            </c:dLbl>
            <c:dLbl>
              <c:idx val="9"/>
              <c:layout/>
              <c:tx>
                <c:rich>
                  <a:bodyPr/>
                  <a:lstStyle/>
                  <a:p>
                    <a:r>
                      <a:rPr lang="en-US">
                        <a:solidFill>
                          <a:schemeClr val="bg1"/>
                        </a:solidFill>
                      </a:rPr>
                      <a:t>13,4</a:t>
                    </a:r>
                    <a:endParaRPr lang="en-US"/>
                  </a:p>
                </c:rich>
              </c:tx>
              <c:showVal val="1"/>
            </c:dLbl>
            <c:showVal val="1"/>
          </c:dLbls>
          <c:cat>
            <c:strRef>
              <c:f>grafico!$D$1:$M$1</c:f>
              <c:strCache>
                <c:ptCount val="10"/>
                <c:pt idx="0">
                  <c:v>mar-15</c:v>
                </c:pt>
                <c:pt idx="1">
                  <c:v>apr-15</c:v>
                </c:pt>
                <c:pt idx="2">
                  <c:v>mag-15</c:v>
                </c:pt>
                <c:pt idx="3">
                  <c:v>giu-15</c:v>
                </c:pt>
                <c:pt idx="4">
                  <c:v>lug-15</c:v>
                </c:pt>
                <c:pt idx="5">
                  <c:v>ago-15</c:v>
                </c:pt>
                <c:pt idx="6">
                  <c:v>set-15</c:v>
                </c:pt>
                <c:pt idx="8">
                  <c:v>Totale progressivo 2014</c:v>
                </c:pt>
                <c:pt idx="9">
                  <c:v>Totale prog. 2015</c:v>
                </c:pt>
              </c:strCache>
            </c:strRef>
          </c:cat>
          <c:val>
            <c:numRef>
              <c:f>grafico!$D$3:$M$3</c:f>
              <c:numCache>
                <c:formatCode>0.0%</c:formatCode>
                <c:ptCount val="10"/>
                <c:pt idx="0">
                  <c:v>0.15316958394340563</c:v>
                </c:pt>
                <c:pt idx="1">
                  <c:v>0.1412218349762854</c:v>
                </c:pt>
                <c:pt idx="2">
                  <c:v>0.16557649181449782</c:v>
                </c:pt>
                <c:pt idx="3">
                  <c:v>0.1396443376354006</c:v>
                </c:pt>
                <c:pt idx="4">
                  <c:v>0.12036446546796224</c:v>
                </c:pt>
                <c:pt idx="5">
                  <c:v>0.17042554040739674</c:v>
                </c:pt>
                <c:pt idx="6">
                  <c:v>0.10328498721561383</c:v>
                </c:pt>
                <c:pt idx="8">
                  <c:v>0.14932033709875142</c:v>
                </c:pt>
                <c:pt idx="9">
                  <c:v>0.13363791214718465</c:v>
                </c:pt>
              </c:numCache>
            </c:numRef>
          </c:val>
        </c:ser>
        <c:ser>
          <c:idx val="2"/>
          <c:order val="2"/>
          <c:tx>
            <c:strRef>
              <c:f>grafico!$A$4</c:f>
              <c:strCache>
                <c:ptCount val="1"/>
                <c:pt idx="0">
                  <c:v>20" - Nazionale</c:v>
                </c:pt>
              </c:strCache>
            </c:strRef>
          </c:tx>
          <c:spPr>
            <a:solidFill>
              <a:srgbClr val="C00000"/>
            </a:solidFill>
          </c:spPr>
          <c:dLbls>
            <c:dLbl>
              <c:idx val="0"/>
              <c:layout/>
              <c:tx>
                <c:rich>
                  <a:bodyPr/>
                  <a:lstStyle/>
                  <a:p>
                    <a:r>
                      <a:rPr lang="en-US">
                        <a:solidFill>
                          <a:schemeClr val="bg1"/>
                        </a:solidFill>
                      </a:rPr>
                      <a:t>11,4</a:t>
                    </a:r>
                    <a:endParaRPr lang="en-US"/>
                  </a:p>
                </c:rich>
              </c:tx>
              <c:showVal val="1"/>
            </c:dLbl>
            <c:dLbl>
              <c:idx val="1"/>
              <c:layout/>
              <c:tx>
                <c:rich>
                  <a:bodyPr/>
                  <a:lstStyle/>
                  <a:p>
                    <a:r>
                      <a:rPr lang="en-US">
                        <a:solidFill>
                          <a:schemeClr val="bg1"/>
                        </a:solidFill>
                      </a:rPr>
                      <a:t>12,7</a:t>
                    </a:r>
                    <a:endParaRPr lang="en-US"/>
                  </a:p>
                </c:rich>
              </c:tx>
              <c:showVal val="1"/>
            </c:dLbl>
            <c:dLbl>
              <c:idx val="2"/>
              <c:layout/>
              <c:tx>
                <c:rich>
                  <a:bodyPr/>
                  <a:lstStyle/>
                  <a:p>
                    <a:r>
                      <a:rPr lang="en-US">
                        <a:solidFill>
                          <a:schemeClr val="bg1"/>
                        </a:solidFill>
                      </a:rPr>
                      <a:t>11,4</a:t>
                    </a:r>
                    <a:endParaRPr lang="en-US"/>
                  </a:p>
                </c:rich>
              </c:tx>
              <c:showVal val="1"/>
            </c:dLbl>
            <c:dLbl>
              <c:idx val="3"/>
              <c:layout/>
              <c:tx>
                <c:rich>
                  <a:bodyPr/>
                  <a:lstStyle/>
                  <a:p>
                    <a:r>
                      <a:rPr lang="en-US">
                        <a:solidFill>
                          <a:schemeClr val="bg1"/>
                        </a:solidFill>
                      </a:rPr>
                      <a:t>11,2</a:t>
                    </a:r>
                    <a:endParaRPr lang="en-US"/>
                  </a:p>
                </c:rich>
              </c:tx>
              <c:showVal val="1"/>
            </c:dLbl>
            <c:dLbl>
              <c:idx val="4"/>
              <c:layout/>
              <c:tx>
                <c:rich>
                  <a:bodyPr/>
                  <a:lstStyle/>
                  <a:p>
                    <a:r>
                      <a:rPr lang="en-US">
                        <a:solidFill>
                          <a:schemeClr val="bg1"/>
                        </a:solidFill>
                      </a:rPr>
                      <a:t>9,1</a:t>
                    </a:r>
                    <a:endParaRPr lang="en-US"/>
                  </a:p>
                </c:rich>
              </c:tx>
              <c:showVal val="1"/>
            </c:dLbl>
            <c:dLbl>
              <c:idx val="5"/>
              <c:layout/>
              <c:tx>
                <c:rich>
                  <a:bodyPr/>
                  <a:lstStyle/>
                  <a:p>
                    <a:r>
                      <a:rPr lang="en-US">
                        <a:solidFill>
                          <a:schemeClr val="bg1"/>
                        </a:solidFill>
                      </a:rPr>
                      <a:t>11,3</a:t>
                    </a:r>
                    <a:endParaRPr lang="en-US"/>
                  </a:p>
                </c:rich>
              </c:tx>
              <c:showVal val="1"/>
            </c:dLbl>
            <c:dLbl>
              <c:idx val="6"/>
              <c:layout/>
              <c:tx>
                <c:rich>
                  <a:bodyPr/>
                  <a:lstStyle/>
                  <a:p>
                    <a:r>
                      <a:rPr lang="en-US">
                        <a:solidFill>
                          <a:schemeClr val="bg1"/>
                        </a:solidFill>
                      </a:rPr>
                      <a:t>11,5</a:t>
                    </a:r>
                    <a:endParaRPr lang="en-US"/>
                  </a:p>
                </c:rich>
              </c:tx>
              <c:showVal val="1"/>
            </c:dLbl>
            <c:dLbl>
              <c:idx val="8"/>
              <c:layout/>
              <c:tx>
                <c:rich>
                  <a:bodyPr/>
                  <a:lstStyle/>
                  <a:p>
                    <a:r>
                      <a:rPr lang="en-US">
                        <a:solidFill>
                          <a:schemeClr val="bg1"/>
                        </a:solidFill>
                      </a:rPr>
                      <a:t>10,9</a:t>
                    </a:r>
                    <a:endParaRPr lang="en-US"/>
                  </a:p>
                </c:rich>
              </c:tx>
              <c:showVal val="1"/>
            </c:dLbl>
            <c:dLbl>
              <c:idx val="9"/>
              <c:layout/>
              <c:tx>
                <c:rich>
                  <a:bodyPr/>
                  <a:lstStyle/>
                  <a:p>
                    <a:r>
                      <a:rPr lang="en-US">
                        <a:solidFill>
                          <a:schemeClr val="bg1"/>
                        </a:solidFill>
                      </a:rPr>
                      <a:t>11,3</a:t>
                    </a:r>
                    <a:endParaRPr lang="en-US"/>
                  </a:p>
                </c:rich>
              </c:tx>
              <c:showVal val="1"/>
            </c:dLbl>
            <c:numFmt formatCode="0.0%" sourceLinked="0"/>
            <c:showVal val="1"/>
          </c:dLbls>
          <c:cat>
            <c:strRef>
              <c:f>grafico!$D$1:$M$1</c:f>
              <c:strCache>
                <c:ptCount val="10"/>
                <c:pt idx="0">
                  <c:v>mar-15</c:v>
                </c:pt>
                <c:pt idx="1">
                  <c:v>apr-15</c:v>
                </c:pt>
                <c:pt idx="2">
                  <c:v>mag-15</c:v>
                </c:pt>
                <c:pt idx="3">
                  <c:v>giu-15</c:v>
                </c:pt>
                <c:pt idx="4">
                  <c:v>lug-15</c:v>
                </c:pt>
                <c:pt idx="5">
                  <c:v>ago-15</c:v>
                </c:pt>
                <c:pt idx="6">
                  <c:v>set-15</c:v>
                </c:pt>
                <c:pt idx="8">
                  <c:v>Totale progressivo 2014</c:v>
                </c:pt>
                <c:pt idx="9">
                  <c:v>Totale prog. 2015</c:v>
                </c:pt>
              </c:strCache>
            </c:strRef>
          </c:cat>
          <c:val>
            <c:numRef>
              <c:f>grafico!$D$4:$M$4</c:f>
              <c:numCache>
                <c:formatCode>0.0%</c:formatCode>
                <c:ptCount val="10"/>
                <c:pt idx="0">
                  <c:v>0.11435392172649993</c:v>
                </c:pt>
                <c:pt idx="1">
                  <c:v>0.12700079453735322</c:v>
                </c:pt>
                <c:pt idx="2">
                  <c:v>0.11445657635135964</c:v>
                </c:pt>
                <c:pt idx="3">
                  <c:v>0.1118811677571178</c:v>
                </c:pt>
                <c:pt idx="4">
                  <c:v>9.1107562626177543E-2</c:v>
                </c:pt>
                <c:pt idx="5">
                  <c:v>0.11316185857148561</c:v>
                </c:pt>
                <c:pt idx="6">
                  <c:v>0.11478732801410184</c:v>
                </c:pt>
                <c:pt idx="8">
                  <c:v>0.10879124336351013</c:v>
                </c:pt>
                <c:pt idx="9">
                  <c:v>0.11272111359788901</c:v>
                </c:pt>
              </c:numCache>
            </c:numRef>
          </c:val>
        </c:ser>
        <c:ser>
          <c:idx val="3"/>
          <c:order val="3"/>
          <c:tx>
            <c:strRef>
              <c:f>grafico!$A$5</c:f>
              <c:strCache>
                <c:ptCount val="1"/>
                <c:pt idx="0">
                  <c:v>25" e 30" - Nazionale</c:v>
                </c:pt>
              </c:strCache>
            </c:strRef>
          </c:tx>
          <c:spPr>
            <a:solidFill>
              <a:srgbClr val="002060"/>
            </a:solidFill>
          </c:spPr>
          <c:dLbls>
            <c:dLbl>
              <c:idx val="0"/>
              <c:layout/>
              <c:tx>
                <c:rich>
                  <a:bodyPr/>
                  <a:lstStyle/>
                  <a:p>
                    <a:r>
                      <a:rPr lang="en-US">
                        <a:solidFill>
                          <a:schemeClr val="bg1"/>
                        </a:solidFill>
                      </a:rPr>
                      <a:t>70,9</a:t>
                    </a:r>
                    <a:endParaRPr lang="en-US"/>
                  </a:p>
                </c:rich>
              </c:tx>
              <c:showVal val="1"/>
            </c:dLbl>
            <c:dLbl>
              <c:idx val="1"/>
              <c:layout/>
              <c:tx>
                <c:rich>
                  <a:bodyPr/>
                  <a:lstStyle/>
                  <a:p>
                    <a:r>
                      <a:rPr lang="en-US">
                        <a:solidFill>
                          <a:schemeClr val="bg1"/>
                        </a:solidFill>
                      </a:rPr>
                      <a:t>70,1</a:t>
                    </a:r>
                    <a:endParaRPr lang="en-US"/>
                  </a:p>
                </c:rich>
              </c:tx>
              <c:showVal val="1"/>
            </c:dLbl>
            <c:dLbl>
              <c:idx val="2"/>
              <c:layout/>
              <c:tx>
                <c:rich>
                  <a:bodyPr/>
                  <a:lstStyle/>
                  <a:p>
                    <a:r>
                      <a:rPr lang="en-US">
                        <a:solidFill>
                          <a:schemeClr val="bg1"/>
                        </a:solidFill>
                      </a:rPr>
                      <a:t>69,6</a:t>
                    </a:r>
                    <a:endParaRPr lang="en-US"/>
                  </a:p>
                </c:rich>
              </c:tx>
              <c:showVal val="1"/>
            </c:dLbl>
            <c:dLbl>
              <c:idx val="3"/>
              <c:layout/>
              <c:tx>
                <c:rich>
                  <a:bodyPr/>
                  <a:lstStyle/>
                  <a:p>
                    <a:r>
                      <a:rPr lang="en-US">
                        <a:solidFill>
                          <a:schemeClr val="bg1"/>
                        </a:solidFill>
                      </a:rPr>
                      <a:t>69,4</a:t>
                    </a:r>
                    <a:endParaRPr lang="en-US"/>
                  </a:p>
                </c:rich>
              </c:tx>
              <c:showVal val="1"/>
            </c:dLbl>
            <c:dLbl>
              <c:idx val="4"/>
              <c:layout/>
              <c:tx>
                <c:rich>
                  <a:bodyPr/>
                  <a:lstStyle/>
                  <a:p>
                    <a:r>
                      <a:rPr lang="en-US">
                        <a:solidFill>
                          <a:schemeClr val="bg1"/>
                        </a:solidFill>
                      </a:rPr>
                      <a:t>71,5</a:t>
                    </a:r>
                    <a:endParaRPr lang="en-US"/>
                  </a:p>
                </c:rich>
              </c:tx>
              <c:showVal val="1"/>
            </c:dLbl>
            <c:dLbl>
              <c:idx val="5"/>
              <c:layout/>
              <c:tx>
                <c:rich>
                  <a:bodyPr/>
                  <a:lstStyle/>
                  <a:p>
                    <a:r>
                      <a:rPr lang="en-US">
                        <a:solidFill>
                          <a:schemeClr val="bg1"/>
                        </a:solidFill>
                      </a:rPr>
                      <a:t>63,6</a:t>
                    </a:r>
                    <a:endParaRPr lang="en-US"/>
                  </a:p>
                </c:rich>
              </c:tx>
              <c:showVal val="1"/>
            </c:dLbl>
            <c:dLbl>
              <c:idx val="6"/>
              <c:layout/>
              <c:tx>
                <c:rich>
                  <a:bodyPr/>
                  <a:lstStyle/>
                  <a:p>
                    <a:r>
                      <a:rPr lang="en-US">
                        <a:solidFill>
                          <a:schemeClr val="bg1"/>
                        </a:solidFill>
                      </a:rPr>
                      <a:t>75,3</a:t>
                    </a:r>
                    <a:endParaRPr lang="en-US"/>
                  </a:p>
                </c:rich>
              </c:tx>
              <c:showVal val="1"/>
            </c:dLbl>
            <c:dLbl>
              <c:idx val="8"/>
              <c:layout/>
              <c:tx>
                <c:rich>
                  <a:bodyPr/>
                  <a:lstStyle/>
                  <a:p>
                    <a:r>
                      <a:rPr lang="en-US">
                        <a:solidFill>
                          <a:schemeClr val="bg1"/>
                        </a:solidFill>
                      </a:rPr>
                      <a:t>71,9</a:t>
                    </a:r>
                    <a:endParaRPr lang="en-US"/>
                  </a:p>
                </c:rich>
              </c:tx>
              <c:showVal val="1"/>
            </c:dLbl>
            <c:dLbl>
              <c:idx val="9"/>
              <c:layout/>
              <c:tx>
                <c:rich>
                  <a:bodyPr/>
                  <a:lstStyle/>
                  <a:p>
                    <a:r>
                      <a:rPr lang="en-US">
                        <a:solidFill>
                          <a:schemeClr val="bg1"/>
                        </a:solidFill>
                      </a:rPr>
                      <a:t>71,4</a:t>
                    </a:r>
                    <a:endParaRPr lang="en-US"/>
                  </a:p>
                </c:rich>
              </c:tx>
              <c:showVal val="1"/>
            </c:dLbl>
            <c:showVal val="1"/>
          </c:dLbls>
          <c:cat>
            <c:strRef>
              <c:f>grafico!$D$1:$M$1</c:f>
              <c:strCache>
                <c:ptCount val="10"/>
                <c:pt idx="0">
                  <c:v>mar-15</c:v>
                </c:pt>
                <c:pt idx="1">
                  <c:v>apr-15</c:v>
                </c:pt>
                <c:pt idx="2">
                  <c:v>mag-15</c:v>
                </c:pt>
                <c:pt idx="3">
                  <c:v>giu-15</c:v>
                </c:pt>
                <c:pt idx="4">
                  <c:v>lug-15</c:v>
                </c:pt>
                <c:pt idx="5">
                  <c:v>ago-15</c:v>
                </c:pt>
                <c:pt idx="6">
                  <c:v>set-15</c:v>
                </c:pt>
                <c:pt idx="8">
                  <c:v>Totale progressivo 2014</c:v>
                </c:pt>
                <c:pt idx="9">
                  <c:v>Totale prog. 2015</c:v>
                </c:pt>
              </c:strCache>
            </c:strRef>
          </c:cat>
          <c:val>
            <c:numRef>
              <c:f>grafico!$D$5:$M$5</c:f>
              <c:numCache>
                <c:formatCode>0.0%</c:formatCode>
                <c:ptCount val="10"/>
                <c:pt idx="0">
                  <c:v>0.70940223556182103</c:v>
                </c:pt>
                <c:pt idx="1">
                  <c:v>0.70066744083126709</c:v>
                </c:pt>
                <c:pt idx="2">
                  <c:v>0.69568677873519602</c:v>
                </c:pt>
                <c:pt idx="3">
                  <c:v>0.69378604437994118</c:v>
                </c:pt>
                <c:pt idx="4">
                  <c:v>0.71455839802829191</c:v>
                </c:pt>
                <c:pt idx="5">
                  <c:v>0.63619372806000951</c:v>
                </c:pt>
                <c:pt idx="6">
                  <c:v>0.75272196927419199</c:v>
                </c:pt>
                <c:pt idx="8">
                  <c:v>0.71906891779623716</c:v>
                </c:pt>
                <c:pt idx="9">
                  <c:v>0.7135658474768023</c:v>
                </c:pt>
              </c:numCache>
            </c:numRef>
          </c:val>
        </c:ser>
        <c:ser>
          <c:idx val="4"/>
          <c:order val="4"/>
          <c:tx>
            <c:strRef>
              <c:f>grafico!$A$6</c:f>
              <c:strCache>
                <c:ptCount val="1"/>
                <c:pt idx="0">
                  <c:v>&gt; 30" - Nazionale</c:v>
                </c:pt>
              </c:strCache>
            </c:strRef>
          </c:tx>
          <c:spPr>
            <a:solidFill>
              <a:srgbClr val="FFC000"/>
            </a:solidFill>
          </c:spPr>
          <c:dLbls>
            <c:dLbl>
              <c:idx val="0"/>
              <c:layout>
                <c:manualLayout>
                  <c:x val="-1.4813940407833611E-3"/>
                  <c:y val="-1.7935860233985305E-2"/>
                </c:manualLayout>
              </c:layout>
              <c:tx>
                <c:rich>
                  <a:bodyPr/>
                  <a:lstStyle/>
                  <a:p>
                    <a:r>
                      <a:rPr lang="en-US"/>
                      <a:t>2,0</a:t>
                    </a:r>
                  </a:p>
                </c:rich>
              </c:tx>
              <c:showVal val="1"/>
            </c:dLbl>
            <c:dLbl>
              <c:idx val="1"/>
              <c:layout>
                <c:manualLayout>
                  <c:x val="-2.9627880815667226E-3"/>
                  <c:y val="-2.0925170272982848E-2"/>
                </c:manualLayout>
              </c:layout>
              <c:tx>
                <c:rich>
                  <a:bodyPr/>
                  <a:lstStyle/>
                  <a:p>
                    <a:r>
                      <a:rPr lang="en-US"/>
                      <a:t>2,4</a:t>
                    </a:r>
                  </a:p>
                </c:rich>
              </c:tx>
              <c:showVal val="1"/>
            </c:dLbl>
            <c:dLbl>
              <c:idx val="2"/>
              <c:layout>
                <c:manualLayout>
                  <c:x val="-2.7158577009495833E-17"/>
                  <c:y val="-1.7935860233985305E-2"/>
                </c:manualLayout>
              </c:layout>
              <c:tx>
                <c:rich>
                  <a:bodyPr/>
                  <a:lstStyle/>
                  <a:p>
                    <a:r>
                      <a:rPr lang="en-US"/>
                      <a:t>1,6</a:t>
                    </a:r>
                  </a:p>
                </c:rich>
              </c:tx>
              <c:showVal val="1"/>
            </c:dLbl>
            <c:dLbl>
              <c:idx val="3"/>
              <c:layout/>
              <c:tx>
                <c:rich>
                  <a:bodyPr/>
                  <a:lstStyle/>
                  <a:p>
                    <a:r>
                      <a:rPr lang="en-US"/>
                      <a:t>4,5</a:t>
                    </a:r>
                  </a:p>
                </c:rich>
              </c:tx>
              <c:showVal val="1"/>
            </c:dLbl>
            <c:dLbl>
              <c:idx val="4"/>
              <c:layout>
                <c:manualLayout>
                  <c:x val="1.8289897467122834E-3"/>
                  <c:y val="0"/>
                </c:manualLayout>
              </c:layout>
              <c:tx>
                <c:rich>
                  <a:bodyPr/>
                  <a:lstStyle/>
                  <a:p>
                    <a:r>
                      <a:rPr lang="en-US"/>
                      <a:t>6,3</a:t>
                    </a:r>
                  </a:p>
                </c:rich>
              </c:tx>
              <c:showVal val="1"/>
            </c:dLbl>
            <c:dLbl>
              <c:idx val="5"/>
              <c:layout/>
              <c:tx>
                <c:rich>
                  <a:bodyPr/>
                  <a:lstStyle/>
                  <a:p>
                    <a:r>
                      <a:rPr lang="en-US"/>
                      <a:t>6,2</a:t>
                    </a:r>
                  </a:p>
                </c:rich>
              </c:tx>
              <c:showVal val="1"/>
            </c:dLbl>
            <c:dLbl>
              <c:idx val="6"/>
              <c:layout>
                <c:manualLayout>
                  <c:x val="4.4441821223500846E-3"/>
                  <c:y val="-1.7936095612728527E-2"/>
                </c:manualLayout>
              </c:layout>
              <c:tx>
                <c:rich>
                  <a:bodyPr/>
                  <a:lstStyle/>
                  <a:p>
                    <a:r>
                      <a:rPr lang="en-US"/>
                      <a:t>2,3</a:t>
                    </a:r>
                  </a:p>
                </c:rich>
              </c:tx>
              <c:showVal val="1"/>
            </c:dLbl>
            <c:dLbl>
              <c:idx val="8"/>
              <c:layout>
                <c:manualLayout>
                  <c:x val="2.9627880815667226E-3"/>
                  <c:y val="-1.7935860233985305E-2"/>
                </c:manualLayout>
              </c:layout>
              <c:tx>
                <c:rich>
                  <a:bodyPr/>
                  <a:lstStyle/>
                  <a:p>
                    <a:r>
                      <a:rPr lang="en-US"/>
                      <a:t>1,6</a:t>
                    </a:r>
                  </a:p>
                </c:rich>
              </c:tx>
              <c:showVal val="1"/>
            </c:dLbl>
            <c:dLbl>
              <c:idx val="9"/>
              <c:layout>
                <c:manualLayout>
                  <c:x val="-1.4813940407833611E-3"/>
                  <c:y val="-9.709373158161335E-3"/>
                </c:manualLayout>
              </c:layout>
              <c:tx>
                <c:rich>
                  <a:bodyPr/>
                  <a:lstStyle/>
                  <a:p>
                    <a:r>
                      <a:rPr lang="en-US"/>
                      <a:t>3,3</a:t>
                    </a:r>
                  </a:p>
                </c:rich>
              </c:tx>
              <c:showVal val="1"/>
            </c:dLbl>
            <c:showVal val="1"/>
          </c:dLbls>
          <c:cat>
            <c:strRef>
              <c:f>grafico!$D$1:$M$1</c:f>
              <c:strCache>
                <c:ptCount val="10"/>
                <c:pt idx="0">
                  <c:v>mar-15</c:v>
                </c:pt>
                <c:pt idx="1">
                  <c:v>apr-15</c:v>
                </c:pt>
                <c:pt idx="2">
                  <c:v>mag-15</c:v>
                </c:pt>
                <c:pt idx="3">
                  <c:v>giu-15</c:v>
                </c:pt>
                <c:pt idx="4">
                  <c:v>lug-15</c:v>
                </c:pt>
                <c:pt idx="5">
                  <c:v>ago-15</c:v>
                </c:pt>
                <c:pt idx="6">
                  <c:v>set-15</c:v>
                </c:pt>
                <c:pt idx="8">
                  <c:v>Totale progressivo 2014</c:v>
                </c:pt>
                <c:pt idx="9">
                  <c:v>Totale prog. 2015</c:v>
                </c:pt>
              </c:strCache>
            </c:strRef>
          </c:cat>
          <c:val>
            <c:numRef>
              <c:f>grafico!$D$6:$M$6</c:f>
              <c:numCache>
                <c:formatCode>0.0%</c:formatCode>
                <c:ptCount val="10"/>
                <c:pt idx="0">
                  <c:v>1.9645001932683016E-2</c:v>
                </c:pt>
                <c:pt idx="1">
                  <c:v>2.3814029659291479E-2</c:v>
                </c:pt>
                <c:pt idx="2">
                  <c:v>1.6452386585837562E-2</c:v>
                </c:pt>
                <c:pt idx="3">
                  <c:v>4.5360025148437497E-2</c:v>
                </c:pt>
                <c:pt idx="4">
                  <c:v>6.2873726925595216E-2</c:v>
                </c:pt>
                <c:pt idx="5">
                  <c:v>6.1900096845823295E-2</c:v>
                </c:pt>
                <c:pt idx="6">
                  <c:v>2.2621707422157557E-2</c:v>
                </c:pt>
                <c:pt idx="8">
                  <c:v>1.6122376636189942E-2</c:v>
                </c:pt>
                <c:pt idx="9">
                  <c:v>3.2518806590522364E-2</c:v>
                </c:pt>
              </c:numCache>
            </c:numRef>
          </c:val>
        </c:ser>
        <c:dLbls>
          <c:showVal val="1"/>
        </c:dLbls>
        <c:gapWidth val="85"/>
        <c:overlap val="100"/>
        <c:axId val="126321024"/>
        <c:axId val="126322560"/>
      </c:barChart>
      <c:catAx>
        <c:axId val="126321024"/>
        <c:scaling>
          <c:orientation val="minMax"/>
        </c:scaling>
        <c:delete val="1"/>
        <c:axPos val="b"/>
        <c:numFmt formatCode="mmm\-yy" sourceLinked="1"/>
        <c:majorTickMark val="none"/>
        <c:tickLblPos val="nextTo"/>
        <c:crossAx val="126322560"/>
        <c:crosses val="autoZero"/>
        <c:auto val="1"/>
        <c:lblAlgn val="ctr"/>
        <c:lblOffset val="100"/>
      </c:catAx>
      <c:valAx>
        <c:axId val="126322560"/>
        <c:scaling>
          <c:orientation val="minMax"/>
        </c:scaling>
        <c:delete val="1"/>
        <c:axPos val="l"/>
        <c:numFmt formatCode="0%" sourceLinked="1"/>
        <c:tickLblPos val="nextTo"/>
        <c:crossAx val="126321024"/>
        <c:crosses val="autoZero"/>
        <c:crossBetween val="between"/>
      </c:valAx>
    </c:plotArea>
    <c:legend>
      <c:legendPos val="r"/>
      <c:layout>
        <c:manualLayout>
          <c:xMode val="edge"/>
          <c:yMode val="edge"/>
          <c:x val="1.382152304570883E-2"/>
          <c:y val="0.8992232972230958"/>
          <c:w val="0.93398698192909224"/>
          <c:h val="0.10077670277690429"/>
        </c:manualLayout>
      </c:layout>
      <c:txPr>
        <a:bodyPr/>
        <a:lstStyle/>
        <a:p>
          <a:pPr>
            <a:defRPr sz="1300"/>
          </a:pPr>
          <a:endParaRPr lang="it-IT"/>
        </a:p>
      </c:txPr>
    </c:legend>
    <c:plotVisOnly val="1"/>
    <c:dispBlanksAs val="gap"/>
  </c:chart>
  <c:txPr>
    <a:bodyPr/>
    <a:lstStyle/>
    <a:p>
      <a:pPr>
        <a:defRPr sz="1400" b="1">
          <a:latin typeface="Arial" panose="020B0604020202020204" pitchFamily="34" charset="0"/>
          <a:cs typeface="Arial" panose="020B0604020202020204" pitchFamily="34" charset="0"/>
        </a:defRPr>
      </a:pPr>
      <a:endParaRPr lang="it-I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it-IT"/>
  <c:chart>
    <c:plotArea>
      <c:layout>
        <c:manualLayout>
          <c:layoutTarget val="inner"/>
          <c:xMode val="edge"/>
          <c:yMode val="edge"/>
          <c:x val="6.1474211072453162E-2"/>
          <c:y val="3.2044815293610689E-2"/>
          <c:w val="0.92395959226026991"/>
          <c:h val="0.76537438790300472"/>
        </c:manualLayout>
      </c:layout>
      <c:lineChart>
        <c:grouping val="standard"/>
        <c:ser>
          <c:idx val="0"/>
          <c:order val="0"/>
          <c:spPr>
            <a:ln>
              <a:solidFill>
                <a:srgbClr val="002060"/>
              </a:solidFill>
            </a:ln>
          </c:spPr>
          <c:marker>
            <c:symbol val="none"/>
          </c:marker>
          <c:trendline>
            <c:spPr>
              <a:ln w="22225">
                <a:solidFill>
                  <a:srgbClr val="C00000"/>
                </a:solidFill>
              </a:ln>
            </c:spPr>
            <c:trendlineType val="linear"/>
          </c:trendline>
          <c:cat>
            <c:strRef>
              <c:f>mensile!$B$2:$B$106</c:f>
              <c:strCache>
                <c:ptCount val="105"/>
                <c:pt idx="0">
                  <c:v>Gennaio</c:v>
                </c:pt>
                <c:pt idx="1">
                  <c:v>Febbraio</c:v>
                </c:pt>
                <c:pt idx="2">
                  <c:v>Marzo</c:v>
                </c:pt>
                <c:pt idx="3">
                  <c:v>Aprile</c:v>
                </c:pt>
                <c:pt idx="4">
                  <c:v>Maggio</c:v>
                </c:pt>
                <c:pt idx="5">
                  <c:v>Giugno</c:v>
                </c:pt>
                <c:pt idx="6">
                  <c:v>Luglio</c:v>
                </c:pt>
                <c:pt idx="7">
                  <c:v>Agosto</c:v>
                </c:pt>
                <c:pt idx="8">
                  <c:v>Settembre</c:v>
                </c:pt>
                <c:pt idx="9">
                  <c:v>Ottobre</c:v>
                </c:pt>
                <c:pt idx="10">
                  <c:v>Novembre</c:v>
                </c:pt>
                <c:pt idx="11">
                  <c:v>Dicembre</c:v>
                </c:pt>
                <c:pt idx="12">
                  <c:v>Gennaio</c:v>
                </c:pt>
                <c:pt idx="13">
                  <c:v>Febbraio</c:v>
                </c:pt>
                <c:pt idx="14">
                  <c:v>Marzo</c:v>
                </c:pt>
                <c:pt idx="15">
                  <c:v>Aprile</c:v>
                </c:pt>
                <c:pt idx="16">
                  <c:v>Maggio</c:v>
                </c:pt>
                <c:pt idx="17">
                  <c:v>Giugno</c:v>
                </c:pt>
                <c:pt idx="18">
                  <c:v>Luglio</c:v>
                </c:pt>
                <c:pt idx="19">
                  <c:v>Agosto</c:v>
                </c:pt>
                <c:pt idx="20">
                  <c:v>Settembre</c:v>
                </c:pt>
                <c:pt idx="21">
                  <c:v>Ottobre</c:v>
                </c:pt>
                <c:pt idx="22">
                  <c:v>Novembre</c:v>
                </c:pt>
                <c:pt idx="23">
                  <c:v>Dicembre</c:v>
                </c:pt>
                <c:pt idx="24">
                  <c:v>Gennaio</c:v>
                </c:pt>
                <c:pt idx="25">
                  <c:v>Febbraio</c:v>
                </c:pt>
                <c:pt idx="26">
                  <c:v>Marzo</c:v>
                </c:pt>
                <c:pt idx="27">
                  <c:v>Aprile</c:v>
                </c:pt>
                <c:pt idx="28">
                  <c:v>Maggio</c:v>
                </c:pt>
                <c:pt idx="29">
                  <c:v>Giugno</c:v>
                </c:pt>
                <c:pt idx="30">
                  <c:v>Luglio</c:v>
                </c:pt>
                <c:pt idx="31">
                  <c:v>Agosto</c:v>
                </c:pt>
                <c:pt idx="32">
                  <c:v>Settembre</c:v>
                </c:pt>
                <c:pt idx="33">
                  <c:v>Ottobre</c:v>
                </c:pt>
                <c:pt idx="34">
                  <c:v>Novembre</c:v>
                </c:pt>
                <c:pt idx="35">
                  <c:v>Dicembre</c:v>
                </c:pt>
                <c:pt idx="36">
                  <c:v>Gennaio</c:v>
                </c:pt>
                <c:pt idx="37">
                  <c:v>Febbraio</c:v>
                </c:pt>
                <c:pt idx="38">
                  <c:v>Marzo</c:v>
                </c:pt>
                <c:pt idx="39">
                  <c:v>Aprile</c:v>
                </c:pt>
                <c:pt idx="40">
                  <c:v>Maggio</c:v>
                </c:pt>
                <c:pt idx="41">
                  <c:v>Giugno</c:v>
                </c:pt>
                <c:pt idx="42">
                  <c:v>Luglio</c:v>
                </c:pt>
                <c:pt idx="43">
                  <c:v>Agosto</c:v>
                </c:pt>
                <c:pt idx="44">
                  <c:v>Settembre</c:v>
                </c:pt>
                <c:pt idx="45">
                  <c:v>Ottobre</c:v>
                </c:pt>
                <c:pt idx="46">
                  <c:v>Novembre</c:v>
                </c:pt>
                <c:pt idx="47">
                  <c:v>Dicembre</c:v>
                </c:pt>
                <c:pt idx="48">
                  <c:v>Gennaio</c:v>
                </c:pt>
                <c:pt idx="49">
                  <c:v>Febbraio</c:v>
                </c:pt>
                <c:pt idx="50">
                  <c:v>Marzo</c:v>
                </c:pt>
                <c:pt idx="51">
                  <c:v>Aprile</c:v>
                </c:pt>
                <c:pt idx="52">
                  <c:v>Maggio</c:v>
                </c:pt>
                <c:pt idx="53">
                  <c:v>Giugno</c:v>
                </c:pt>
                <c:pt idx="54">
                  <c:v>Luglio</c:v>
                </c:pt>
                <c:pt idx="55">
                  <c:v>Agosto</c:v>
                </c:pt>
                <c:pt idx="56">
                  <c:v>Settembre</c:v>
                </c:pt>
                <c:pt idx="57">
                  <c:v>Ottobre</c:v>
                </c:pt>
                <c:pt idx="58">
                  <c:v>Novembre</c:v>
                </c:pt>
                <c:pt idx="59">
                  <c:v>Dicembre</c:v>
                </c:pt>
                <c:pt idx="60">
                  <c:v>Gennaio</c:v>
                </c:pt>
                <c:pt idx="61">
                  <c:v>Febbraio</c:v>
                </c:pt>
                <c:pt idx="62">
                  <c:v>Marzo</c:v>
                </c:pt>
                <c:pt idx="63">
                  <c:v>Aprile</c:v>
                </c:pt>
                <c:pt idx="64">
                  <c:v>Maggio</c:v>
                </c:pt>
                <c:pt idx="65">
                  <c:v>Giugno</c:v>
                </c:pt>
                <c:pt idx="66">
                  <c:v>Luglio</c:v>
                </c:pt>
                <c:pt idx="67">
                  <c:v>Agosto</c:v>
                </c:pt>
                <c:pt idx="68">
                  <c:v>Settembre</c:v>
                </c:pt>
                <c:pt idx="69">
                  <c:v>Ottobre</c:v>
                </c:pt>
                <c:pt idx="70">
                  <c:v>Novembre</c:v>
                </c:pt>
                <c:pt idx="71">
                  <c:v>Dicembre</c:v>
                </c:pt>
                <c:pt idx="72">
                  <c:v>Gennaio</c:v>
                </c:pt>
                <c:pt idx="73">
                  <c:v>Febbraio</c:v>
                </c:pt>
                <c:pt idx="74">
                  <c:v>Marzo</c:v>
                </c:pt>
                <c:pt idx="75">
                  <c:v>Aprile</c:v>
                </c:pt>
                <c:pt idx="76">
                  <c:v>Maggio</c:v>
                </c:pt>
                <c:pt idx="77">
                  <c:v>Giugno</c:v>
                </c:pt>
                <c:pt idx="78">
                  <c:v>Luglio</c:v>
                </c:pt>
                <c:pt idx="79">
                  <c:v>Agosto</c:v>
                </c:pt>
                <c:pt idx="80">
                  <c:v>Settembre</c:v>
                </c:pt>
                <c:pt idx="81">
                  <c:v>Ottobre</c:v>
                </c:pt>
                <c:pt idx="82">
                  <c:v>Novembre</c:v>
                </c:pt>
                <c:pt idx="83">
                  <c:v>Dicembre</c:v>
                </c:pt>
                <c:pt idx="84">
                  <c:v>Gennaio</c:v>
                </c:pt>
                <c:pt idx="85">
                  <c:v>Febbraio</c:v>
                </c:pt>
                <c:pt idx="86">
                  <c:v>Marzo</c:v>
                </c:pt>
                <c:pt idx="87">
                  <c:v>Aprile</c:v>
                </c:pt>
                <c:pt idx="88">
                  <c:v>Maggio</c:v>
                </c:pt>
                <c:pt idx="89">
                  <c:v>Giugno</c:v>
                </c:pt>
                <c:pt idx="90">
                  <c:v>Luglio</c:v>
                </c:pt>
                <c:pt idx="91">
                  <c:v>Agosto</c:v>
                </c:pt>
                <c:pt idx="92">
                  <c:v>Settembre</c:v>
                </c:pt>
                <c:pt idx="93">
                  <c:v>Ottobre</c:v>
                </c:pt>
                <c:pt idx="94">
                  <c:v>Novembre</c:v>
                </c:pt>
                <c:pt idx="95">
                  <c:v>Dicembre</c:v>
                </c:pt>
                <c:pt idx="96">
                  <c:v>Gennaio</c:v>
                </c:pt>
                <c:pt idx="97">
                  <c:v>Febbraio</c:v>
                </c:pt>
                <c:pt idx="98">
                  <c:v>Marzo</c:v>
                </c:pt>
                <c:pt idx="99">
                  <c:v>Aprile</c:v>
                </c:pt>
                <c:pt idx="100">
                  <c:v>Maggio</c:v>
                </c:pt>
                <c:pt idx="101">
                  <c:v>Giugno</c:v>
                </c:pt>
                <c:pt idx="102">
                  <c:v>Luglio</c:v>
                </c:pt>
                <c:pt idx="103">
                  <c:v>Agosto</c:v>
                </c:pt>
                <c:pt idx="104">
                  <c:v>Settembre</c:v>
                </c:pt>
              </c:strCache>
            </c:strRef>
          </c:cat>
          <c:val>
            <c:numRef>
              <c:f>mensile!$C$2:$C$106</c:f>
              <c:numCache>
                <c:formatCode>#,##0</c:formatCode>
                <c:ptCount val="105"/>
                <c:pt idx="0">
                  <c:v>23659</c:v>
                </c:pt>
                <c:pt idx="1">
                  <c:v>27916</c:v>
                </c:pt>
                <c:pt idx="2">
                  <c:v>38195</c:v>
                </c:pt>
                <c:pt idx="3">
                  <c:v>33986</c:v>
                </c:pt>
                <c:pt idx="4">
                  <c:v>43187</c:v>
                </c:pt>
                <c:pt idx="5">
                  <c:v>44366</c:v>
                </c:pt>
                <c:pt idx="6">
                  <c:v>31941</c:v>
                </c:pt>
                <c:pt idx="7">
                  <c:v>13240</c:v>
                </c:pt>
                <c:pt idx="8">
                  <c:v>28194</c:v>
                </c:pt>
                <c:pt idx="9">
                  <c:v>42806</c:v>
                </c:pt>
                <c:pt idx="10">
                  <c:v>40158</c:v>
                </c:pt>
                <c:pt idx="11">
                  <c:v>30806</c:v>
                </c:pt>
                <c:pt idx="12">
                  <c:v>27131</c:v>
                </c:pt>
                <c:pt idx="13">
                  <c:v>33878</c:v>
                </c:pt>
                <c:pt idx="14">
                  <c:v>37933</c:v>
                </c:pt>
                <c:pt idx="15">
                  <c:v>35399</c:v>
                </c:pt>
                <c:pt idx="16">
                  <c:v>46518</c:v>
                </c:pt>
                <c:pt idx="17">
                  <c:v>43004</c:v>
                </c:pt>
                <c:pt idx="18">
                  <c:v>30568</c:v>
                </c:pt>
                <c:pt idx="19">
                  <c:v>12154</c:v>
                </c:pt>
                <c:pt idx="20">
                  <c:v>31166</c:v>
                </c:pt>
                <c:pt idx="21">
                  <c:v>41813</c:v>
                </c:pt>
                <c:pt idx="22">
                  <c:v>35477</c:v>
                </c:pt>
                <c:pt idx="23">
                  <c:v>26918</c:v>
                </c:pt>
                <c:pt idx="24">
                  <c:v>18749</c:v>
                </c:pt>
                <c:pt idx="25">
                  <c:v>25655</c:v>
                </c:pt>
                <c:pt idx="26">
                  <c:v>34670</c:v>
                </c:pt>
                <c:pt idx="27">
                  <c:v>29170</c:v>
                </c:pt>
                <c:pt idx="28">
                  <c:v>39072</c:v>
                </c:pt>
                <c:pt idx="29">
                  <c:v>37495</c:v>
                </c:pt>
                <c:pt idx="30">
                  <c:v>27821</c:v>
                </c:pt>
                <c:pt idx="31">
                  <c:v>11961</c:v>
                </c:pt>
                <c:pt idx="32">
                  <c:v>31360</c:v>
                </c:pt>
                <c:pt idx="33">
                  <c:v>38767</c:v>
                </c:pt>
                <c:pt idx="34">
                  <c:v>42613</c:v>
                </c:pt>
                <c:pt idx="35">
                  <c:v>33516</c:v>
                </c:pt>
                <c:pt idx="36">
                  <c:v>20032</c:v>
                </c:pt>
                <c:pt idx="37">
                  <c:v>29234</c:v>
                </c:pt>
                <c:pt idx="38">
                  <c:v>39702</c:v>
                </c:pt>
                <c:pt idx="39">
                  <c:v>34320</c:v>
                </c:pt>
                <c:pt idx="40">
                  <c:v>45289</c:v>
                </c:pt>
                <c:pt idx="41">
                  <c:v>43390</c:v>
                </c:pt>
                <c:pt idx="42">
                  <c:v>28792</c:v>
                </c:pt>
                <c:pt idx="43">
                  <c:v>12421</c:v>
                </c:pt>
                <c:pt idx="44">
                  <c:v>31185</c:v>
                </c:pt>
                <c:pt idx="45">
                  <c:v>40420</c:v>
                </c:pt>
                <c:pt idx="46">
                  <c:v>42885</c:v>
                </c:pt>
                <c:pt idx="47">
                  <c:v>31786</c:v>
                </c:pt>
                <c:pt idx="48">
                  <c:v>20138</c:v>
                </c:pt>
                <c:pt idx="49">
                  <c:v>29586</c:v>
                </c:pt>
                <c:pt idx="50">
                  <c:v>34791</c:v>
                </c:pt>
                <c:pt idx="51">
                  <c:v>29973</c:v>
                </c:pt>
                <c:pt idx="52">
                  <c:v>40011</c:v>
                </c:pt>
                <c:pt idx="53">
                  <c:v>38952</c:v>
                </c:pt>
                <c:pt idx="54">
                  <c:v>31306</c:v>
                </c:pt>
                <c:pt idx="55">
                  <c:v>14388</c:v>
                </c:pt>
                <c:pt idx="56">
                  <c:v>29299</c:v>
                </c:pt>
                <c:pt idx="57">
                  <c:v>38831</c:v>
                </c:pt>
                <c:pt idx="58">
                  <c:v>34041</c:v>
                </c:pt>
                <c:pt idx="59">
                  <c:v>26880</c:v>
                </c:pt>
                <c:pt idx="60">
                  <c:v>19286</c:v>
                </c:pt>
                <c:pt idx="61">
                  <c:v>27927</c:v>
                </c:pt>
                <c:pt idx="62">
                  <c:v>33898</c:v>
                </c:pt>
                <c:pt idx="63">
                  <c:v>29992</c:v>
                </c:pt>
                <c:pt idx="64">
                  <c:v>34979</c:v>
                </c:pt>
                <c:pt idx="65">
                  <c:v>36773</c:v>
                </c:pt>
                <c:pt idx="66">
                  <c:v>27562</c:v>
                </c:pt>
                <c:pt idx="67">
                  <c:v>11027</c:v>
                </c:pt>
                <c:pt idx="68">
                  <c:v>25490</c:v>
                </c:pt>
                <c:pt idx="69">
                  <c:v>33011</c:v>
                </c:pt>
                <c:pt idx="70">
                  <c:v>26688</c:v>
                </c:pt>
                <c:pt idx="71">
                  <c:v>24057</c:v>
                </c:pt>
                <c:pt idx="72">
                  <c:v>18863</c:v>
                </c:pt>
                <c:pt idx="73">
                  <c:v>20190</c:v>
                </c:pt>
                <c:pt idx="74">
                  <c:v>26443</c:v>
                </c:pt>
                <c:pt idx="75">
                  <c:v>26276</c:v>
                </c:pt>
                <c:pt idx="76">
                  <c:v>32986</c:v>
                </c:pt>
                <c:pt idx="77">
                  <c:v>31747</c:v>
                </c:pt>
                <c:pt idx="78">
                  <c:v>26789</c:v>
                </c:pt>
                <c:pt idx="79">
                  <c:v>10189</c:v>
                </c:pt>
                <c:pt idx="80">
                  <c:v>23465</c:v>
                </c:pt>
                <c:pt idx="81">
                  <c:v>30022</c:v>
                </c:pt>
                <c:pt idx="82">
                  <c:v>30503</c:v>
                </c:pt>
                <c:pt idx="83">
                  <c:v>22497</c:v>
                </c:pt>
                <c:pt idx="84">
                  <c:v>19713</c:v>
                </c:pt>
                <c:pt idx="85">
                  <c:v>21986</c:v>
                </c:pt>
                <c:pt idx="86">
                  <c:v>27066</c:v>
                </c:pt>
                <c:pt idx="87">
                  <c:v>23506</c:v>
                </c:pt>
                <c:pt idx="88">
                  <c:v>30901</c:v>
                </c:pt>
                <c:pt idx="89">
                  <c:v>27385</c:v>
                </c:pt>
                <c:pt idx="90">
                  <c:v>23724</c:v>
                </c:pt>
                <c:pt idx="91">
                  <c:v>9897</c:v>
                </c:pt>
                <c:pt idx="92">
                  <c:v>24093</c:v>
                </c:pt>
                <c:pt idx="93" formatCode="General">
                  <c:v>30202</c:v>
                </c:pt>
                <c:pt idx="94">
                  <c:v>29939</c:v>
                </c:pt>
                <c:pt idx="95">
                  <c:v>23625</c:v>
                </c:pt>
                <c:pt idx="96" formatCode="General">
                  <c:v>19844</c:v>
                </c:pt>
                <c:pt idx="97" formatCode="General">
                  <c:v>24192</c:v>
                </c:pt>
                <c:pt idx="98" formatCode="General">
                  <c:v>29188</c:v>
                </c:pt>
                <c:pt idx="99" formatCode="General">
                  <c:v>25495</c:v>
                </c:pt>
                <c:pt idx="100">
                  <c:v>31283</c:v>
                </c:pt>
                <c:pt idx="101">
                  <c:v>31947</c:v>
                </c:pt>
                <c:pt idx="102">
                  <c:v>29285</c:v>
                </c:pt>
                <c:pt idx="103">
                  <c:v>11228</c:v>
                </c:pt>
                <c:pt idx="104">
                  <c:v>26551</c:v>
                </c:pt>
              </c:numCache>
            </c:numRef>
          </c:val>
        </c:ser>
        <c:dLbls/>
        <c:marker val="1"/>
        <c:axId val="51668864"/>
        <c:axId val="51670400"/>
      </c:lineChart>
      <c:catAx>
        <c:axId val="51668864"/>
        <c:scaling>
          <c:orientation val="minMax"/>
        </c:scaling>
        <c:axPos val="b"/>
        <c:numFmt formatCode="General" sourceLinked="1"/>
        <c:tickLblPos val="nextTo"/>
        <c:txPr>
          <a:bodyPr/>
          <a:lstStyle/>
          <a:p>
            <a:pPr>
              <a:defRPr sz="1000">
                <a:latin typeface="Arial" panose="020B0604020202020204" pitchFamily="34" charset="0"/>
                <a:ea typeface="Verdana" panose="020B0604030504040204" pitchFamily="34" charset="0"/>
                <a:cs typeface="Arial" panose="020B0604020202020204" pitchFamily="34" charset="0"/>
              </a:defRPr>
            </a:pPr>
            <a:endParaRPr lang="it-IT"/>
          </a:p>
        </c:txPr>
        <c:crossAx val="51670400"/>
        <c:crosses val="autoZero"/>
        <c:auto val="1"/>
        <c:lblAlgn val="ctr"/>
        <c:lblOffset val="100"/>
      </c:catAx>
      <c:valAx>
        <c:axId val="51670400"/>
        <c:scaling>
          <c:orientation val="minMax"/>
          <c:min val="5000"/>
        </c:scaling>
        <c:axPos val="l"/>
        <c:majorGridlines/>
        <c:numFmt formatCode="#,##0" sourceLinked="1"/>
        <c:tickLblPos val="nextTo"/>
        <c:txPr>
          <a:bodyPr/>
          <a:lstStyle/>
          <a:p>
            <a:pPr>
              <a:defRPr>
                <a:latin typeface="Arial" panose="020B0604020202020204" pitchFamily="34" charset="0"/>
                <a:ea typeface="Verdana" panose="020B0604030504040204" pitchFamily="34" charset="0"/>
                <a:cs typeface="Arial" panose="020B0604020202020204" pitchFamily="34" charset="0"/>
              </a:defRPr>
            </a:pPr>
            <a:endParaRPr lang="it-IT"/>
          </a:p>
        </c:txPr>
        <c:crossAx val="51668864"/>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it-IT"/>
  <c:chart>
    <c:autoTitleDeleted val="1"/>
    <c:plotArea>
      <c:layout>
        <c:manualLayout>
          <c:layoutTarget val="inner"/>
          <c:xMode val="edge"/>
          <c:yMode val="edge"/>
          <c:x val="5.5788627749302391E-2"/>
          <c:y val="2.9463074065136013E-2"/>
          <c:w val="0.92294778905461883"/>
          <c:h val="0.78844227567974845"/>
        </c:manualLayout>
      </c:layout>
      <c:lineChart>
        <c:grouping val="standard"/>
        <c:ser>
          <c:idx val="1"/>
          <c:order val="0"/>
          <c:tx>
            <c:strRef>
              <c:f>mensile!$B$13:$B$106</c:f>
              <c:strCache>
                <c:ptCount val="1"/>
                <c:pt idx="0">
                  <c:v>Dicembre Gennaio Febbraio Marzo Aprile Maggio Giugno Luglio Agosto Settembre Ottobre Novembre Dicembre Gennaio Febbraio Marzo Aprile Maggio Giugno Luglio Agosto Settembre Ottobre Novembre Dicembre Gennaio Febbraio Marzo Aprile Maggio Giugno Luglio Agosto </c:v>
                </c:pt>
              </c:strCache>
            </c:strRef>
          </c:tx>
          <c:spPr>
            <a:ln>
              <a:solidFill>
                <a:srgbClr val="002060"/>
              </a:solidFill>
            </a:ln>
          </c:spPr>
          <c:marker>
            <c:symbol val="square"/>
            <c:size val="4"/>
            <c:spPr>
              <a:noFill/>
              <a:ln>
                <a:noFill/>
              </a:ln>
            </c:spPr>
          </c:marker>
          <c:trendline>
            <c:spPr>
              <a:ln w="22225">
                <a:solidFill>
                  <a:srgbClr val="C00000"/>
                </a:solidFill>
              </a:ln>
            </c:spPr>
            <c:trendlineType val="linear"/>
          </c:trendline>
          <c:cat>
            <c:strRef>
              <c:f>mensile!$B$13:$B$106</c:f>
              <c:strCache>
                <c:ptCount val="94"/>
                <c:pt idx="0">
                  <c:v>Dicembre</c:v>
                </c:pt>
                <c:pt idx="1">
                  <c:v>Gennaio</c:v>
                </c:pt>
                <c:pt idx="2">
                  <c:v>Febbraio</c:v>
                </c:pt>
                <c:pt idx="3">
                  <c:v>Marzo</c:v>
                </c:pt>
                <c:pt idx="4">
                  <c:v>Aprile</c:v>
                </c:pt>
                <c:pt idx="5">
                  <c:v>Maggio</c:v>
                </c:pt>
                <c:pt idx="6">
                  <c:v>Giugno</c:v>
                </c:pt>
                <c:pt idx="7">
                  <c:v>Luglio</c:v>
                </c:pt>
                <c:pt idx="8">
                  <c:v>Agosto</c:v>
                </c:pt>
                <c:pt idx="9">
                  <c:v>Settembre</c:v>
                </c:pt>
                <c:pt idx="10">
                  <c:v>Ottobre</c:v>
                </c:pt>
                <c:pt idx="11">
                  <c:v>Novembre</c:v>
                </c:pt>
                <c:pt idx="12">
                  <c:v>Dicembre</c:v>
                </c:pt>
                <c:pt idx="13">
                  <c:v>Gennaio</c:v>
                </c:pt>
                <c:pt idx="14">
                  <c:v>Febbraio</c:v>
                </c:pt>
                <c:pt idx="15">
                  <c:v>Marzo</c:v>
                </c:pt>
                <c:pt idx="16">
                  <c:v>Aprile</c:v>
                </c:pt>
                <c:pt idx="17">
                  <c:v>Maggio</c:v>
                </c:pt>
                <c:pt idx="18">
                  <c:v>Giugno</c:v>
                </c:pt>
                <c:pt idx="19">
                  <c:v>Luglio</c:v>
                </c:pt>
                <c:pt idx="20">
                  <c:v>Agosto</c:v>
                </c:pt>
                <c:pt idx="21">
                  <c:v>Settembre</c:v>
                </c:pt>
                <c:pt idx="22">
                  <c:v>Ottobre</c:v>
                </c:pt>
                <c:pt idx="23">
                  <c:v>Novembre</c:v>
                </c:pt>
                <c:pt idx="24">
                  <c:v>Dicembre</c:v>
                </c:pt>
                <c:pt idx="25">
                  <c:v>Gennaio</c:v>
                </c:pt>
                <c:pt idx="26">
                  <c:v>Febbraio</c:v>
                </c:pt>
                <c:pt idx="27">
                  <c:v>Marzo</c:v>
                </c:pt>
                <c:pt idx="28">
                  <c:v>Aprile</c:v>
                </c:pt>
                <c:pt idx="29">
                  <c:v>Maggio</c:v>
                </c:pt>
                <c:pt idx="30">
                  <c:v>Giugno</c:v>
                </c:pt>
                <c:pt idx="31">
                  <c:v>Luglio</c:v>
                </c:pt>
                <c:pt idx="32">
                  <c:v>Agosto</c:v>
                </c:pt>
                <c:pt idx="33">
                  <c:v>Settembre</c:v>
                </c:pt>
                <c:pt idx="34">
                  <c:v>Ottobre</c:v>
                </c:pt>
                <c:pt idx="35">
                  <c:v>Novembre</c:v>
                </c:pt>
                <c:pt idx="36">
                  <c:v>Dicembre</c:v>
                </c:pt>
                <c:pt idx="37">
                  <c:v>Gennaio</c:v>
                </c:pt>
                <c:pt idx="38">
                  <c:v>Febbraio</c:v>
                </c:pt>
                <c:pt idx="39">
                  <c:v>Marzo</c:v>
                </c:pt>
                <c:pt idx="40">
                  <c:v>Aprile</c:v>
                </c:pt>
                <c:pt idx="41">
                  <c:v>Maggio</c:v>
                </c:pt>
                <c:pt idx="42">
                  <c:v>Giugno</c:v>
                </c:pt>
                <c:pt idx="43">
                  <c:v>Luglio</c:v>
                </c:pt>
                <c:pt idx="44">
                  <c:v>Agosto</c:v>
                </c:pt>
                <c:pt idx="45">
                  <c:v>Settembre</c:v>
                </c:pt>
                <c:pt idx="46">
                  <c:v>Ottobre</c:v>
                </c:pt>
                <c:pt idx="47">
                  <c:v>Novembre</c:v>
                </c:pt>
                <c:pt idx="48">
                  <c:v>Dicembre</c:v>
                </c:pt>
                <c:pt idx="49">
                  <c:v>Gennaio</c:v>
                </c:pt>
                <c:pt idx="50">
                  <c:v>Febbraio</c:v>
                </c:pt>
                <c:pt idx="51">
                  <c:v>Marzo</c:v>
                </c:pt>
                <c:pt idx="52">
                  <c:v>Aprile</c:v>
                </c:pt>
                <c:pt idx="53">
                  <c:v>Maggio</c:v>
                </c:pt>
                <c:pt idx="54">
                  <c:v>Giugno</c:v>
                </c:pt>
                <c:pt idx="55">
                  <c:v>Luglio</c:v>
                </c:pt>
                <c:pt idx="56">
                  <c:v>Agosto</c:v>
                </c:pt>
                <c:pt idx="57">
                  <c:v>Settembre</c:v>
                </c:pt>
                <c:pt idx="58">
                  <c:v>Ottobre</c:v>
                </c:pt>
                <c:pt idx="59">
                  <c:v>Novembre</c:v>
                </c:pt>
                <c:pt idx="60">
                  <c:v>Dicembre</c:v>
                </c:pt>
                <c:pt idx="61">
                  <c:v>Gennaio</c:v>
                </c:pt>
                <c:pt idx="62">
                  <c:v>Febbraio</c:v>
                </c:pt>
                <c:pt idx="63">
                  <c:v>Marzo</c:v>
                </c:pt>
                <c:pt idx="64">
                  <c:v>Aprile</c:v>
                </c:pt>
                <c:pt idx="65">
                  <c:v>Maggio</c:v>
                </c:pt>
                <c:pt idx="66">
                  <c:v>Giugno</c:v>
                </c:pt>
                <c:pt idx="67">
                  <c:v>Luglio</c:v>
                </c:pt>
                <c:pt idx="68">
                  <c:v>Agosto</c:v>
                </c:pt>
                <c:pt idx="69">
                  <c:v>Settembre</c:v>
                </c:pt>
                <c:pt idx="70">
                  <c:v>Ottobre</c:v>
                </c:pt>
                <c:pt idx="71">
                  <c:v>Novembre</c:v>
                </c:pt>
                <c:pt idx="72">
                  <c:v>Dicembre</c:v>
                </c:pt>
                <c:pt idx="73">
                  <c:v>Gennaio</c:v>
                </c:pt>
                <c:pt idx="74">
                  <c:v>Febbraio</c:v>
                </c:pt>
                <c:pt idx="75">
                  <c:v>Marzo</c:v>
                </c:pt>
                <c:pt idx="76">
                  <c:v>Aprile</c:v>
                </c:pt>
                <c:pt idx="77">
                  <c:v>Maggio</c:v>
                </c:pt>
                <c:pt idx="78">
                  <c:v>Giugno</c:v>
                </c:pt>
                <c:pt idx="79">
                  <c:v>Luglio</c:v>
                </c:pt>
                <c:pt idx="80">
                  <c:v>Agosto</c:v>
                </c:pt>
                <c:pt idx="81">
                  <c:v>Settembre</c:v>
                </c:pt>
                <c:pt idx="82">
                  <c:v>Ottobre</c:v>
                </c:pt>
                <c:pt idx="83">
                  <c:v>Novembre</c:v>
                </c:pt>
                <c:pt idx="84">
                  <c:v>Dicembre</c:v>
                </c:pt>
                <c:pt idx="85">
                  <c:v>Gennaio</c:v>
                </c:pt>
                <c:pt idx="86">
                  <c:v>Febbraio</c:v>
                </c:pt>
                <c:pt idx="87">
                  <c:v>Marzo</c:v>
                </c:pt>
                <c:pt idx="88">
                  <c:v>Aprile</c:v>
                </c:pt>
                <c:pt idx="89">
                  <c:v>Maggio</c:v>
                </c:pt>
                <c:pt idx="90">
                  <c:v>Giugno</c:v>
                </c:pt>
                <c:pt idx="91">
                  <c:v>Luglio</c:v>
                </c:pt>
                <c:pt idx="92">
                  <c:v>Agosto</c:v>
                </c:pt>
                <c:pt idx="93">
                  <c:v>Settembre</c:v>
                </c:pt>
              </c:strCache>
            </c:strRef>
          </c:cat>
          <c:val>
            <c:numRef>
              <c:f>mensile!$D$13:$D$106</c:f>
              <c:numCache>
                <c:formatCode>#,##0</c:formatCode>
                <c:ptCount val="94"/>
                <c:pt idx="0">
                  <c:v>33204.5</c:v>
                </c:pt>
                <c:pt idx="1">
                  <c:v>33493.833333333336</c:v>
                </c:pt>
                <c:pt idx="2">
                  <c:v>33990.666666666657</c:v>
                </c:pt>
                <c:pt idx="3">
                  <c:v>33968.833333333336</c:v>
                </c:pt>
                <c:pt idx="4">
                  <c:v>34086.583333333336</c:v>
                </c:pt>
                <c:pt idx="5">
                  <c:v>34364.166666666657</c:v>
                </c:pt>
                <c:pt idx="6">
                  <c:v>34250.666666666657</c:v>
                </c:pt>
                <c:pt idx="7">
                  <c:v>34136.25</c:v>
                </c:pt>
                <c:pt idx="8">
                  <c:v>34045.75</c:v>
                </c:pt>
                <c:pt idx="9">
                  <c:v>34293.416666666664</c:v>
                </c:pt>
                <c:pt idx="10">
                  <c:v>34210.666666666657</c:v>
                </c:pt>
                <c:pt idx="11">
                  <c:v>33820.583333333336</c:v>
                </c:pt>
                <c:pt idx="12">
                  <c:v>33496.583333333336</c:v>
                </c:pt>
                <c:pt idx="13">
                  <c:v>32798.083333333336</c:v>
                </c:pt>
                <c:pt idx="14">
                  <c:v>32112.833333333328</c:v>
                </c:pt>
                <c:pt idx="15">
                  <c:v>31840.916666666664</c:v>
                </c:pt>
                <c:pt idx="16">
                  <c:v>31321.833333333328</c:v>
                </c:pt>
                <c:pt idx="17">
                  <c:v>30701.333333333328</c:v>
                </c:pt>
                <c:pt idx="18">
                  <c:v>30242.25</c:v>
                </c:pt>
                <c:pt idx="19">
                  <c:v>30013.333333333328</c:v>
                </c:pt>
                <c:pt idx="20">
                  <c:v>29997.25</c:v>
                </c:pt>
                <c:pt idx="21">
                  <c:v>30013.416666666664</c:v>
                </c:pt>
                <c:pt idx="22">
                  <c:v>29759.583333333332</c:v>
                </c:pt>
                <c:pt idx="23">
                  <c:v>30354.25</c:v>
                </c:pt>
                <c:pt idx="24">
                  <c:v>30904.083333333332</c:v>
                </c:pt>
                <c:pt idx="25">
                  <c:v>31011</c:v>
                </c:pt>
                <c:pt idx="26">
                  <c:v>31309.25</c:v>
                </c:pt>
                <c:pt idx="27">
                  <c:v>31728.583333333332</c:v>
                </c:pt>
                <c:pt idx="28">
                  <c:v>32157.75</c:v>
                </c:pt>
                <c:pt idx="29">
                  <c:v>32675.833333333328</c:v>
                </c:pt>
                <c:pt idx="30">
                  <c:v>33167.083333333336</c:v>
                </c:pt>
                <c:pt idx="31">
                  <c:v>33248</c:v>
                </c:pt>
                <c:pt idx="32">
                  <c:v>33286.333333333336</c:v>
                </c:pt>
                <c:pt idx="33">
                  <c:v>33271.75</c:v>
                </c:pt>
                <c:pt idx="34">
                  <c:v>33409.5</c:v>
                </c:pt>
                <c:pt idx="35">
                  <c:v>33432.166666666657</c:v>
                </c:pt>
                <c:pt idx="36">
                  <c:v>33288</c:v>
                </c:pt>
                <c:pt idx="37">
                  <c:v>33296.833333333336</c:v>
                </c:pt>
                <c:pt idx="38">
                  <c:v>33326.166666666657</c:v>
                </c:pt>
                <c:pt idx="39">
                  <c:v>32916.916666666664</c:v>
                </c:pt>
                <c:pt idx="40">
                  <c:v>32554.666666666664</c:v>
                </c:pt>
                <c:pt idx="41">
                  <c:v>32114.833333333328</c:v>
                </c:pt>
                <c:pt idx="42">
                  <c:v>31745</c:v>
                </c:pt>
                <c:pt idx="43">
                  <c:v>31954.5</c:v>
                </c:pt>
                <c:pt idx="44">
                  <c:v>32118.416666666664</c:v>
                </c:pt>
                <c:pt idx="45">
                  <c:v>31961.25</c:v>
                </c:pt>
                <c:pt idx="46">
                  <c:v>31828.833333333328</c:v>
                </c:pt>
                <c:pt idx="47">
                  <c:v>31091.833333333328</c:v>
                </c:pt>
                <c:pt idx="48">
                  <c:v>30683</c:v>
                </c:pt>
                <c:pt idx="49">
                  <c:v>30612</c:v>
                </c:pt>
                <c:pt idx="50">
                  <c:v>30473.75</c:v>
                </c:pt>
                <c:pt idx="51">
                  <c:v>30399.333333333328</c:v>
                </c:pt>
                <c:pt idx="52">
                  <c:v>30400.916666666664</c:v>
                </c:pt>
                <c:pt idx="53">
                  <c:v>29981.583333333332</c:v>
                </c:pt>
                <c:pt idx="54">
                  <c:v>29800</c:v>
                </c:pt>
                <c:pt idx="55">
                  <c:v>29488</c:v>
                </c:pt>
                <c:pt idx="56">
                  <c:v>29207.916666666664</c:v>
                </c:pt>
                <c:pt idx="57">
                  <c:v>28890.5</c:v>
                </c:pt>
                <c:pt idx="58">
                  <c:v>28405.5</c:v>
                </c:pt>
                <c:pt idx="59">
                  <c:v>27792.75</c:v>
                </c:pt>
                <c:pt idx="60">
                  <c:v>27557.5</c:v>
                </c:pt>
                <c:pt idx="61">
                  <c:v>27522.25</c:v>
                </c:pt>
                <c:pt idx="62">
                  <c:v>26877.5</c:v>
                </c:pt>
                <c:pt idx="63">
                  <c:v>26256.25</c:v>
                </c:pt>
                <c:pt idx="64">
                  <c:v>25946.583333333332</c:v>
                </c:pt>
                <c:pt idx="65">
                  <c:v>25780.5</c:v>
                </c:pt>
                <c:pt idx="66">
                  <c:v>25361.666666666664</c:v>
                </c:pt>
                <c:pt idx="67">
                  <c:v>25297.25</c:v>
                </c:pt>
                <c:pt idx="68">
                  <c:v>25227.416666666664</c:v>
                </c:pt>
                <c:pt idx="69">
                  <c:v>25058.666666666664</c:v>
                </c:pt>
                <c:pt idx="70">
                  <c:v>24809.583333333332</c:v>
                </c:pt>
                <c:pt idx="71">
                  <c:v>25127.5</c:v>
                </c:pt>
                <c:pt idx="72">
                  <c:v>24997.5</c:v>
                </c:pt>
                <c:pt idx="73">
                  <c:v>25068.333333333328</c:v>
                </c:pt>
                <c:pt idx="74">
                  <c:v>25218</c:v>
                </c:pt>
                <c:pt idx="75">
                  <c:v>25269.916666666664</c:v>
                </c:pt>
                <c:pt idx="76">
                  <c:v>25039.083333333332</c:v>
                </c:pt>
                <c:pt idx="77">
                  <c:v>24865.333333333328</c:v>
                </c:pt>
                <c:pt idx="78">
                  <c:v>24501.833333333328</c:v>
                </c:pt>
                <c:pt idx="79">
                  <c:v>24246.416666666664</c:v>
                </c:pt>
                <c:pt idx="80">
                  <c:v>24222.083333333332</c:v>
                </c:pt>
                <c:pt idx="81">
                  <c:v>24274.416666666664</c:v>
                </c:pt>
                <c:pt idx="82">
                  <c:v>24289.416666666664</c:v>
                </c:pt>
                <c:pt idx="83">
                  <c:v>24242.416666666664</c:v>
                </c:pt>
                <c:pt idx="84">
                  <c:v>24336.416666666664</c:v>
                </c:pt>
                <c:pt idx="85">
                  <c:v>24347.333333333328</c:v>
                </c:pt>
                <c:pt idx="86">
                  <c:v>24531.166666666664</c:v>
                </c:pt>
                <c:pt idx="87">
                  <c:v>24708</c:v>
                </c:pt>
                <c:pt idx="88">
                  <c:v>24873.75</c:v>
                </c:pt>
                <c:pt idx="89">
                  <c:v>24905.583333333332</c:v>
                </c:pt>
                <c:pt idx="90">
                  <c:v>25285.75</c:v>
                </c:pt>
                <c:pt idx="91">
                  <c:v>25749.166666666664</c:v>
                </c:pt>
                <c:pt idx="92">
                  <c:v>25860.083333333332</c:v>
                </c:pt>
                <c:pt idx="93">
                  <c:v>26064.916666666664</c:v>
                </c:pt>
              </c:numCache>
            </c:numRef>
          </c:val>
        </c:ser>
        <c:dLbls/>
        <c:marker val="1"/>
        <c:axId val="55841536"/>
        <c:axId val="55843072"/>
      </c:lineChart>
      <c:catAx>
        <c:axId val="55841536"/>
        <c:scaling>
          <c:orientation val="minMax"/>
        </c:scaling>
        <c:axPos val="b"/>
        <c:numFmt formatCode="General" sourceLinked="1"/>
        <c:tickLblPos val="nextTo"/>
        <c:txPr>
          <a:bodyPr/>
          <a:lstStyle/>
          <a:p>
            <a:pPr>
              <a:defRPr>
                <a:latin typeface="Arial" panose="020B0604020202020204" pitchFamily="34" charset="0"/>
                <a:ea typeface="Verdana" panose="020B0604030504040204" pitchFamily="34" charset="0"/>
                <a:cs typeface="Arial" panose="020B0604020202020204" pitchFamily="34" charset="0"/>
              </a:defRPr>
            </a:pPr>
            <a:endParaRPr lang="it-IT"/>
          </a:p>
        </c:txPr>
        <c:crossAx val="55843072"/>
        <c:crosses val="autoZero"/>
        <c:lblAlgn val="ctr"/>
        <c:lblOffset val="100"/>
      </c:catAx>
      <c:valAx>
        <c:axId val="55843072"/>
        <c:scaling>
          <c:orientation val="minMax"/>
          <c:min val="5000"/>
        </c:scaling>
        <c:axPos val="l"/>
        <c:majorGridlines/>
        <c:numFmt formatCode="#,##0" sourceLinked="1"/>
        <c:majorTickMark val="none"/>
        <c:tickLblPos val="nextTo"/>
        <c:spPr>
          <a:ln w="9525">
            <a:solidFill>
              <a:schemeClr val="bg1">
                <a:lumMod val="65000"/>
              </a:schemeClr>
            </a:solidFill>
          </a:ln>
        </c:spPr>
        <c:txPr>
          <a:bodyPr/>
          <a:lstStyle/>
          <a:p>
            <a:pPr>
              <a:defRPr sz="1000">
                <a:latin typeface="Arial" panose="020B0604020202020204" pitchFamily="34" charset="0"/>
                <a:ea typeface="Verdana" panose="020B0604030504040204" pitchFamily="34" charset="0"/>
                <a:cs typeface="Arial" panose="020B0604020202020204" pitchFamily="34" charset="0"/>
              </a:defRPr>
            </a:pPr>
            <a:endParaRPr lang="it-IT"/>
          </a:p>
        </c:txPr>
        <c:crossAx val="55841536"/>
        <c:crosses val="autoZero"/>
        <c:crossBetween val="between"/>
      </c:valAx>
    </c:plotArea>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514" name="Rectangle 2"/>
          <p:cNvSpPr>
            <a:spLocks noGrp="1" noChangeArrowheads="1"/>
          </p:cNvSpPr>
          <p:nvPr>
            <p:ph type="hdr" sz="quarter"/>
          </p:nvPr>
        </p:nvSpPr>
        <p:spPr bwMode="auto">
          <a:xfrm>
            <a:off x="0"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l">
              <a:defRPr sz="1200" b="0">
                <a:latin typeface="Arial" charset="0"/>
                <a:cs typeface="+mn-cs"/>
              </a:defRPr>
            </a:lvl1pPr>
          </a:lstStyle>
          <a:p>
            <a:pPr>
              <a:defRPr/>
            </a:pPr>
            <a:endParaRPr lang="en-US"/>
          </a:p>
        </p:txBody>
      </p:sp>
      <p:sp>
        <p:nvSpPr>
          <p:cNvPr id="192515" name="Rectangle 3"/>
          <p:cNvSpPr>
            <a:spLocks noGrp="1" noChangeArrowheads="1"/>
          </p:cNvSpPr>
          <p:nvPr>
            <p:ph type="dt" sz="quarter" idx="1"/>
          </p:nvPr>
        </p:nvSpPr>
        <p:spPr bwMode="auto">
          <a:xfrm>
            <a:off x="3849688"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r">
              <a:defRPr sz="1200" b="0">
                <a:latin typeface="Arial" charset="0"/>
                <a:cs typeface="+mn-cs"/>
              </a:defRPr>
            </a:lvl1pPr>
          </a:lstStyle>
          <a:p>
            <a:pPr>
              <a:defRPr/>
            </a:pPr>
            <a:endParaRPr lang="en-US"/>
          </a:p>
        </p:txBody>
      </p:sp>
      <p:sp>
        <p:nvSpPr>
          <p:cNvPr id="192516" name="Rectangle 4"/>
          <p:cNvSpPr>
            <a:spLocks noGrp="1" noChangeArrowheads="1"/>
          </p:cNvSpPr>
          <p:nvPr>
            <p:ph type="ftr" sz="quarter" idx="2"/>
          </p:nvPr>
        </p:nvSpPr>
        <p:spPr bwMode="auto">
          <a:xfrm>
            <a:off x="0"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l">
              <a:defRPr sz="1200" b="0">
                <a:latin typeface="Arial" charset="0"/>
                <a:cs typeface="+mn-cs"/>
              </a:defRPr>
            </a:lvl1pPr>
          </a:lstStyle>
          <a:p>
            <a:pPr>
              <a:defRPr/>
            </a:pPr>
            <a:endParaRPr lang="en-US"/>
          </a:p>
        </p:txBody>
      </p:sp>
      <p:sp>
        <p:nvSpPr>
          <p:cNvPr id="192517" name="Rectangle 5"/>
          <p:cNvSpPr>
            <a:spLocks noGrp="1" noChangeArrowheads="1"/>
          </p:cNvSpPr>
          <p:nvPr>
            <p:ph type="sldNum" sz="quarter" idx="3"/>
          </p:nvPr>
        </p:nvSpPr>
        <p:spPr bwMode="auto">
          <a:xfrm>
            <a:off x="3849688"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r">
              <a:defRPr sz="1200" b="0">
                <a:latin typeface="Arial" charset="0"/>
                <a:cs typeface="+mn-cs"/>
              </a:defRPr>
            </a:lvl1pPr>
          </a:lstStyle>
          <a:p>
            <a:pPr>
              <a:defRPr/>
            </a:pPr>
            <a:fld id="{34CA06CC-DF2B-4766-BFC7-FDC658E828BC}" type="slidenum">
              <a:rPr lang="it-IT"/>
              <a:pPr>
                <a:defRPr/>
              </a:pPr>
              <a:t>‹N›</a:t>
            </a:fld>
            <a:endParaRPr lang="it-IT"/>
          </a:p>
        </p:txBody>
      </p:sp>
    </p:spTree>
    <p:extLst>
      <p:ext uri="{BB962C8B-B14F-4D97-AF65-F5344CB8AC3E}">
        <p14:creationId xmlns:p14="http://schemas.microsoft.com/office/powerpoint/2010/main" xmlns="" val="1325604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l">
              <a:defRPr sz="1200" b="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849688" y="1"/>
            <a:ext cx="2946400" cy="496888"/>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lvl1pPr algn="r">
              <a:defRPr sz="1200" b="0">
                <a:latin typeface="Arial" charset="0"/>
                <a:cs typeface="+mn-cs"/>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917575" y="742950"/>
            <a:ext cx="4964113" cy="37242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221" name="Rectangle 5"/>
          <p:cNvSpPr>
            <a:spLocks noGrp="1" noChangeArrowheads="1"/>
          </p:cNvSpPr>
          <p:nvPr>
            <p:ph type="body" sz="quarter" idx="3"/>
          </p:nvPr>
        </p:nvSpPr>
        <p:spPr bwMode="auto">
          <a:xfrm>
            <a:off x="679450" y="4714875"/>
            <a:ext cx="5438775" cy="4470400"/>
          </a:xfrm>
          <a:prstGeom prst="rect">
            <a:avLst/>
          </a:prstGeom>
          <a:noFill/>
          <a:ln w="9525">
            <a:noFill/>
            <a:miter lim="800000"/>
            <a:headEnd/>
            <a:tailEnd/>
          </a:ln>
        </p:spPr>
        <p:txBody>
          <a:bodyPr vert="horz" wrap="square" lIns="91498" tIns="45749" rIns="91498" bIns="45749"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9222" name="Rectangle 6"/>
          <p:cNvSpPr>
            <a:spLocks noGrp="1" noChangeArrowheads="1"/>
          </p:cNvSpPr>
          <p:nvPr>
            <p:ph type="ftr" sz="quarter" idx="4"/>
          </p:nvPr>
        </p:nvSpPr>
        <p:spPr bwMode="auto">
          <a:xfrm>
            <a:off x="0"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l">
              <a:defRPr sz="1200" b="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849688" y="9429751"/>
            <a:ext cx="2946400" cy="496888"/>
          </a:xfrm>
          <a:prstGeom prst="rect">
            <a:avLst/>
          </a:prstGeom>
          <a:noFill/>
          <a:ln w="9525">
            <a:noFill/>
            <a:miter lim="800000"/>
            <a:headEnd/>
            <a:tailEnd/>
          </a:ln>
        </p:spPr>
        <p:txBody>
          <a:bodyPr vert="horz" wrap="square" lIns="91498" tIns="45749" rIns="91498" bIns="45749" numCol="1" anchor="b" anchorCtr="0" compatLnSpc="1">
            <a:prstTxWarp prst="textNoShape">
              <a:avLst/>
            </a:prstTxWarp>
          </a:bodyPr>
          <a:lstStyle>
            <a:lvl1pPr algn="r">
              <a:defRPr sz="1200" b="0">
                <a:latin typeface="Arial" charset="0"/>
                <a:cs typeface="+mn-cs"/>
              </a:defRPr>
            </a:lvl1pPr>
          </a:lstStyle>
          <a:p>
            <a:pPr>
              <a:defRPr/>
            </a:pPr>
            <a:fld id="{1C1303C6-5D75-4EB5-AB33-C6E03672B972}" type="slidenum">
              <a:rPr lang="it-IT"/>
              <a:pPr>
                <a:defRPr/>
              </a:pPr>
              <a:t>‹N›</a:t>
            </a:fld>
            <a:endParaRPr lang="it-IT"/>
          </a:p>
        </p:txBody>
      </p:sp>
    </p:spTree>
    <p:extLst>
      <p:ext uri="{BB962C8B-B14F-4D97-AF65-F5344CB8AC3E}">
        <p14:creationId xmlns:p14="http://schemas.microsoft.com/office/powerpoint/2010/main" xmlns="" val="671796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p:txBody>
          <a:bodyPr/>
          <a:lstStyle/>
          <a:p>
            <a:pPr>
              <a:defRPr/>
            </a:pPr>
            <a:fld id="{467B8966-1211-4F81-BE43-6E7236B1023C}" type="slidenum">
              <a:rPr lang="it-IT" smtClean="0"/>
              <a:pPr>
                <a:defRPr/>
              </a:pPr>
              <a:t>2</a:t>
            </a:fld>
            <a:endParaRPr lang="it-IT"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Tree>
    <p:extLst>
      <p:ext uri="{BB962C8B-B14F-4D97-AF65-F5344CB8AC3E}">
        <p14:creationId xmlns:p14="http://schemas.microsoft.com/office/powerpoint/2010/main" xmlns="" val="3207383598"/>
      </p:ext>
    </p:extLst>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736176967"/>
      </p:ext>
    </p:extLst>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133600" cy="5211762"/>
          </a:xfrm>
          <a:prstGeom prst="rect">
            <a:avLst/>
          </a:prstGeo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152400" y="274638"/>
            <a:ext cx="62484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495779852"/>
      </p:ext>
    </p:extLst>
  </p:cSld>
  <p:clrMapOvr>
    <a:masterClrMapping/>
  </p:clrMapOvr>
  <p:transition spd="med">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Table Placeholder 2"/>
          <p:cNvSpPr>
            <a:spLocks noGrp="1"/>
          </p:cNvSpPr>
          <p:nvPr>
            <p:ph type="tbl" idx="1"/>
          </p:nvPr>
        </p:nvSpPr>
        <p:spPr>
          <a:xfrm>
            <a:off x="152400" y="1371600"/>
            <a:ext cx="7772400" cy="4114800"/>
          </a:xfrm>
        </p:spPr>
        <p:txBody>
          <a:bodyPr/>
          <a:lstStyle/>
          <a:p>
            <a:pPr lvl="0"/>
            <a:endParaRPr lang="it-IT" noProof="0" smtClean="0"/>
          </a:p>
        </p:txBody>
      </p:sp>
    </p:spTree>
    <p:extLst>
      <p:ext uri="{BB962C8B-B14F-4D97-AF65-F5344CB8AC3E}">
        <p14:creationId xmlns:p14="http://schemas.microsoft.com/office/powerpoint/2010/main" xmlns="" val="2665872679"/>
      </p:ext>
    </p:extLst>
  </p:cSld>
  <p:clrMapOvr>
    <a:masterClrMapping/>
  </p:clrMapOvr>
  <p:transition spd="med">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Tree>
    <p:extLst>
      <p:ext uri="{BB962C8B-B14F-4D97-AF65-F5344CB8AC3E}">
        <p14:creationId xmlns:p14="http://schemas.microsoft.com/office/powerpoint/2010/main" xmlns="" val="2278589816"/>
      </p:ext>
    </p:extLst>
  </p:cSld>
  <p:clrMapOvr>
    <a:masterClrMapping/>
  </p:clrMapOvr>
  <p:transition spd="med">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477826689"/>
      </p:ext>
    </p:extLst>
  </p:cSld>
  <p:clrMapOvr>
    <a:masterClrMapping/>
  </p:clrMapOvr>
  <p:transition spd="med">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3679306583"/>
      </p:ext>
    </p:extLst>
  </p:cSld>
  <p:clrMapOvr>
    <a:masterClrMapping/>
  </p:clrMapOvr>
  <p:transition spd="med">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sz="half" idx="1"/>
          </p:nvPr>
        </p:nvSpPr>
        <p:spPr>
          <a:xfrm>
            <a:off x="1524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1148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134450887"/>
      </p:ext>
    </p:extLst>
  </p:cSld>
  <p:clrMapOvr>
    <a:masterClrMapping/>
  </p:clrMapOvr>
  <p:transition spd="med">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2782738116"/>
      </p:ext>
    </p:extLst>
  </p:cSld>
  <p:clrMapOvr>
    <a:masterClrMapping/>
  </p:clrMapOvr>
  <p:transition spd="med">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Tree>
    <p:extLst>
      <p:ext uri="{BB962C8B-B14F-4D97-AF65-F5344CB8AC3E}">
        <p14:creationId xmlns:p14="http://schemas.microsoft.com/office/powerpoint/2010/main" xmlns="" val="3317409807"/>
      </p:ext>
    </p:extLst>
  </p:cSld>
  <p:clrMapOvr>
    <a:masterClrMapping/>
  </p:clrMapOvr>
  <p:transition spd="med">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835837974"/>
      </p:ext>
    </p:extLst>
  </p:cSld>
  <p:clrMapOvr>
    <a:masterClrMapping/>
  </p:clrMapOvr>
  <p:transition spd="med">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3531459494"/>
      </p:ext>
    </p:extLst>
  </p:cSld>
  <p:clrMapOvr>
    <a:masterClrMapping/>
  </p:clrMapOvr>
  <p:transition spd="med">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59954045"/>
      </p:ext>
    </p:extLst>
  </p:cSld>
  <p:clrMapOvr>
    <a:masterClrMapping/>
  </p:clrMapOvr>
  <p:transition spd="med">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960230347"/>
      </p:ext>
    </p:extLst>
  </p:cSld>
  <p:clrMapOvr>
    <a:masterClrMapping/>
  </p:clrMapOvr>
  <p:transition spd="med">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3151677282"/>
      </p:ext>
    </p:extLst>
  </p:cSld>
  <p:clrMapOvr>
    <a:masterClrMapping/>
  </p:clrMapOvr>
  <p:transition spd="med">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133600" cy="5211762"/>
          </a:xfrm>
          <a:prstGeom prst="rect">
            <a:avLst/>
          </a:prstGeo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152400" y="274638"/>
            <a:ext cx="62484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681808767"/>
      </p:ext>
    </p:extLst>
  </p:cSld>
  <p:clrMapOvr>
    <a:masterClrMapping/>
  </p:clrMapOvr>
  <p:transition spd="med">
    <p:strips dir="r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Table Placeholder 2"/>
          <p:cNvSpPr>
            <a:spLocks noGrp="1"/>
          </p:cNvSpPr>
          <p:nvPr>
            <p:ph type="tbl" idx="1"/>
          </p:nvPr>
        </p:nvSpPr>
        <p:spPr>
          <a:xfrm>
            <a:off x="152400" y="1371600"/>
            <a:ext cx="7772400" cy="4114800"/>
          </a:xfrm>
        </p:spPr>
        <p:txBody>
          <a:bodyPr/>
          <a:lstStyle/>
          <a:p>
            <a:pPr lvl="0"/>
            <a:endParaRPr lang="it-IT" noProof="0" smtClean="0"/>
          </a:p>
        </p:txBody>
      </p:sp>
    </p:spTree>
    <p:extLst>
      <p:ext uri="{BB962C8B-B14F-4D97-AF65-F5344CB8AC3E}">
        <p14:creationId xmlns:p14="http://schemas.microsoft.com/office/powerpoint/2010/main" xmlns="" val="3021146096"/>
      </p:ext>
    </p:extLst>
  </p:cSld>
  <p:clrMapOvr>
    <a:masterClrMapping/>
  </p:clrMapOvr>
  <p:transition spd="med">
    <p:strips dir="rd"/>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ext Central">
    <p:spTree>
      <p:nvGrpSpPr>
        <p:cNvPr id="1" name=""/>
        <p:cNvGrpSpPr/>
        <p:nvPr/>
      </p:nvGrpSpPr>
      <p:grpSpPr>
        <a:xfrm>
          <a:off x="0" y="0"/>
          <a:ext cx="0" cy="0"/>
          <a:chOff x="0" y="0"/>
          <a:chExt cx="0" cy="0"/>
        </a:xfrm>
      </p:grpSpPr>
      <p:sp>
        <p:nvSpPr>
          <p:cNvPr id="7" name="Text Placeholder 3"/>
          <p:cNvSpPr>
            <a:spLocks noGrp="1"/>
          </p:cNvSpPr>
          <p:nvPr>
            <p:ph type="body" sz="quarter" idx="10" hasCustomPrompt="1"/>
          </p:nvPr>
        </p:nvSpPr>
        <p:spPr>
          <a:xfrm>
            <a:off x="472270" y="1006475"/>
            <a:ext cx="8346311" cy="4500563"/>
          </a:xfrm>
          <a:prstGeom prst="rect">
            <a:avLst/>
          </a:prstGeom>
        </p:spPr>
        <p:txBody>
          <a:bodyPr/>
          <a:lstStyle>
            <a:lvl1pPr marL="174625" indent="-174625">
              <a:spcAft>
                <a:spcPts val="115"/>
              </a:spcAft>
              <a:buFont typeface="Arial" pitchFamily="34" charset="0"/>
              <a:buNone/>
              <a:defRPr sz="2200">
                <a:solidFill>
                  <a:schemeClr val="tx1"/>
                </a:solidFill>
                <a:latin typeface="Arial" panose="020B0604020202020204" pitchFamily="34" charset="0"/>
                <a:cs typeface="Arial" panose="020B0604020202020204" pitchFamily="34" charset="0"/>
              </a:defRPr>
            </a:lvl1pPr>
            <a:lvl2pPr marL="166688" indent="-166688">
              <a:spcAft>
                <a:spcPts val="115"/>
              </a:spcAft>
              <a:tabLst/>
              <a:defRPr sz="2000">
                <a:solidFill>
                  <a:schemeClr val="tx1"/>
                </a:solidFill>
                <a:latin typeface="Arial" panose="020B0604020202020204" pitchFamily="34" charset="0"/>
                <a:cs typeface="Arial" panose="020B0604020202020204" pitchFamily="34" charset="0"/>
              </a:defRPr>
            </a:lvl2pPr>
            <a:lvl3pPr marL="177800" indent="-177800">
              <a:spcAft>
                <a:spcPts val="115"/>
              </a:spcAft>
              <a:defRPr sz="1800">
                <a:solidFill>
                  <a:schemeClr val="tx1"/>
                </a:solidFill>
                <a:latin typeface="Arial" panose="020B0604020202020204" pitchFamily="34" charset="0"/>
                <a:cs typeface="Arial" panose="020B0604020202020204" pitchFamily="34" charset="0"/>
              </a:defRPr>
            </a:lvl3pPr>
            <a:lvl4pPr marL="177800" indent="-177800">
              <a:spcAft>
                <a:spcPts val="115"/>
              </a:spcAft>
              <a:buFont typeface="Arial" pitchFamily="34" charset="0"/>
              <a:buChar char="•"/>
              <a:defRPr sz="1600">
                <a:solidFill>
                  <a:schemeClr val="tx1"/>
                </a:solidFill>
                <a:latin typeface="Arial" panose="020B0604020202020204" pitchFamily="34" charset="0"/>
                <a:cs typeface="Arial" panose="020B0604020202020204" pitchFamily="34" charset="0"/>
              </a:defRPr>
            </a:lvl4pPr>
            <a:lvl5pPr marL="174625" indent="-174625">
              <a:spcAft>
                <a:spcPts val="115"/>
              </a:spcAft>
              <a:buFont typeface="Arial" pitchFamily="34" charset="0"/>
              <a:buNone/>
              <a:defRPr sz="14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Titolo 1"/>
          <p:cNvSpPr>
            <a:spLocks noGrp="1"/>
          </p:cNvSpPr>
          <p:nvPr>
            <p:ph type="title" hasCustomPrompt="1"/>
          </p:nvPr>
        </p:nvSpPr>
        <p:spPr>
          <a:xfrm>
            <a:off x="472269" y="249386"/>
            <a:ext cx="8361241" cy="583127"/>
          </a:xfrm>
          <a:prstGeom prst="rect">
            <a:avLst/>
          </a:prstGeom>
        </p:spPr>
        <p:txBody>
          <a:bodyPr/>
          <a:lstStyle>
            <a:lvl1pPr>
              <a:defRPr sz="2800" b="0" baseline="0">
                <a:solidFill>
                  <a:schemeClr val="tx1"/>
                </a:solidFill>
                <a:latin typeface="Arial" panose="020B0604020202020204" pitchFamily="34" charset="0"/>
                <a:cs typeface="Arial" panose="020B0604020202020204" pitchFamily="34" charset="0"/>
              </a:defRPr>
            </a:lvl1pPr>
          </a:lstStyle>
          <a:p>
            <a:r>
              <a:rPr lang="en-US" dirty="0" smtClean="0"/>
              <a:t>Click to edit Master text styles</a:t>
            </a:r>
            <a:endParaRPr lang="it-IT" dirty="0"/>
          </a:p>
        </p:txBody>
      </p:sp>
      <p:pic>
        <p:nvPicPr>
          <p:cNvPr id="2050" name="Picture 2" descr="C:\MARKETING\PROGETTI\PPT REPLY TEMPLATE\elements\omini tutti colori 3d\green\reply_3d.png"/>
          <p:cNvPicPr>
            <a:picLocks noChangeAspect="1" noChangeArrowheads="1"/>
          </p:cNvPicPr>
          <p:nvPr/>
        </p:nvPicPr>
        <p:blipFill>
          <a:blip r:embed="rId2" cstate="print"/>
          <a:stretch>
            <a:fillRect/>
          </a:stretch>
        </p:blipFill>
        <p:spPr bwMode="auto">
          <a:xfrm>
            <a:off x="8327782" y="6039136"/>
            <a:ext cx="664033" cy="719138"/>
          </a:xfrm>
          <a:prstGeom prst="rect">
            <a:avLst/>
          </a:prstGeom>
          <a:noFill/>
        </p:spPr>
      </p:pic>
      <p:sp>
        <p:nvSpPr>
          <p:cNvPr id="5" name="TextBox 4"/>
          <p:cNvSpPr txBox="1"/>
          <p:nvPr userDrawn="1"/>
        </p:nvSpPr>
        <p:spPr>
          <a:xfrm>
            <a:off x="164176" y="6283326"/>
            <a:ext cx="391384" cy="246221"/>
          </a:xfrm>
          <a:prstGeom prst="rect">
            <a:avLst/>
          </a:prstGeom>
          <a:noFill/>
        </p:spPr>
        <p:txBody>
          <a:bodyPr wrap="square" rtlCol="0">
            <a:spAutoFit/>
          </a:bodyPr>
          <a:lstStyle/>
          <a:p>
            <a:pPr algn="r"/>
            <a:fld id="{83005305-56AA-41FB-8E52-9E09D388040D}" type="slidenum">
              <a:rPr lang="it-IT" sz="1000" smtClean="0">
                <a:solidFill>
                  <a:srgbClr val="000000"/>
                </a:solidFill>
              </a:rPr>
              <a:pPr algn="r"/>
              <a:t>‹N›</a:t>
            </a:fld>
            <a:endParaRPr lang="it-IT" sz="1000" dirty="0">
              <a:solidFill>
                <a:srgbClr val="000000"/>
              </a:solidFill>
            </a:endParaRPr>
          </a:p>
        </p:txBody>
      </p:sp>
    </p:spTree>
    <p:extLst>
      <p:ext uri="{BB962C8B-B14F-4D97-AF65-F5344CB8AC3E}">
        <p14:creationId xmlns:p14="http://schemas.microsoft.com/office/powerpoint/2010/main" xmlns="" val="1083762301"/>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37363151"/>
      </p:ext>
    </p:extLst>
  </p:cSld>
  <p:clrMapOvr>
    <a:masterClrMapping/>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
        <p:nvSpPr>
          <p:cNvPr id="3" name="Content Placeholder 2"/>
          <p:cNvSpPr>
            <a:spLocks noGrp="1"/>
          </p:cNvSpPr>
          <p:nvPr>
            <p:ph sz="half" idx="1"/>
          </p:nvPr>
        </p:nvSpPr>
        <p:spPr>
          <a:xfrm>
            <a:off x="1524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1148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1524006452"/>
      </p:ext>
    </p:extLst>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Tree>
    <p:extLst>
      <p:ext uri="{BB962C8B-B14F-4D97-AF65-F5344CB8AC3E}">
        <p14:creationId xmlns:p14="http://schemas.microsoft.com/office/powerpoint/2010/main" xmlns="" val="2139414115"/>
      </p:ext>
    </p:extLst>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t-IT"/>
          </a:p>
        </p:txBody>
      </p:sp>
    </p:spTree>
    <p:extLst>
      <p:ext uri="{BB962C8B-B14F-4D97-AF65-F5344CB8AC3E}">
        <p14:creationId xmlns:p14="http://schemas.microsoft.com/office/powerpoint/2010/main" xmlns="" val="3974929287"/>
      </p:ext>
    </p:extLst>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481348115"/>
      </p:ext>
    </p:extLst>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415745735"/>
      </p:ext>
    </p:extLst>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58196655"/>
      </p:ext>
    </p:extLst>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152400" y="13716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p:txBody>
      </p:sp>
      <p:pic>
        <p:nvPicPr>
          <p:cNvPr id="4" name="Picture 2" descr="C:\MARKETING\PROGETTI\PPT REPLY TEMPLATE\elements\omini tutti colori 3d\green\reply_3d.png"/>
          <p:cNvPicPr>
            <a:picLocks noChangeAspect="1" noChangeArrowheads="1"/>
          </p:cNvPicPr>
          <p:nvPr userDrawn="1"/>
        </p:nvPicPr>
        <p:blipFill>
          <a:blip r:embed="rId14" cstate="print"/>
          <a:stretch>
            <a:fillRect/>
          </a:stretch>
        </p:blipFill>
        <p:spPr bwMode="auto">
          <a:xfrm>
            <a:off x="8327782" y="6039136"/>
            <a:ext cx="664033" cy="719138"/>
          </a:xfrm>
          <a:prstGeom prst="rect">
            <a:avLst/>
          </a:prstGeom>
          <a:noFill/>
        </p:spPr>
      </p:pic>
      <p:sp>
        <p:nvSpPr>
          <p:cNvPr id="2" name="Rettangolo 1"/>
          <p:cNvSpPr/>
          <p:nvPr userDrawn="1"/>
        </p:nvSpPr>
        <p:spPr>
          <a:xfrm>
            <a:off x="162821" y="6137095"/>
            <a:ext cx="380232" cy="261610"/>
          </a:xfrm>
          <a:prstGeom prst="rect">
            <a:avLst/>
          </a:prstGeom>
        </p:spPr>
        <p:txBody>
          <a:bodyPr wrap="none">
            <a:spAutoFit/>
          </a:bodyPr>
          <a:lstStyle/>
          <a:p>
            <a:fld id="{83005305-56AA-41FB-8E52-9E09D388040D}" type="slidenum">
              <a:rPr lang="it-IT" sz="1100" smtClean="0">
                <a:solidFill>
                  <a:srgbClr val="000000"/>
                </a:solidFill>
              </a:rPr>
              <a:pPr/>
              <a:t>‹N›</a:t>
            </a:fld>
            <a:endParaRPr lang="it-IT"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med">
    <p:strips dir="rd"/>
  </p:transition>
  <p:timing>
    <p:tnLst>
      <p:par>
        <p:cTn id="1" dur="indefinite" restart="never" nodeType="tmRoot"/>
      </p:par>
    </p:tnLst>
  </p:timing>
  <p:txStyles>
    <p:titleStyle>
      <a:lvl1pPr algn="l" rtl="0" eaLnBrk="0" fontAlgn="base" hangingPunct="0">
        <a:spcBef>
          <a:spcPct val="0"/>
        </a:spcBef>
        <a:spcAft>
          <a:spcPct val="0"/>
        </a:spcAft>
        <a:defRPr sz="1600" b="1">
          <a:solidFill>
            <a:schemeClr val="tx2"/>
          </a:solidFill>
          <a:latin typeface="+mj-lt"/>
          <a:ea typeface="+mj-ea"/>
          <a:cs typeface="+mj-cs"/>
        </a:defRPr>
      </a:lvl1pPr>
      <a:lvl2pPr algn="l" rtl="0" eaLnBrk="0" fontAlgn="base" hangingPunct="0">
        <a:spcBef>
          <a:spcPct val="0"/>
        </a:spcBef>
        <a:spcAft>
          <a:spcPct val="0"/>
        </a:spcAft>
        <a:defRPr sz="1600" b="1">
          <a:solidFill>
            <a:schemeClr val="tx2"/>
          </a:solidFill>
          <a:latin typeface="Verdana" pitchFamily="34" charset="0"/>
        </a:defRPr>
      </a:lvl2pPr>
      <a:lvl3pPr algn="l" rtl="0" eaLnBrk="0" fontAlgn="base" hangingPunct="0">
        <a:spcBef>
          <a:spcPct val="0"/>
        </a:spcBef>
        <a:spcAft>
          <a:spcPct val="0"/>
        </a:spcAft>
        <a:defRPr sz="1600" b="1">
          <a:solidFill>
            <a:schemeClr val="tx2"/>
          </a:solidFill>
          <a:latin typeface="Verdana" pitchFamily="34" charset="0"/>
        </a:defRPr>
      </a:lvl3pPr>
      <a:lvl4pPr algn="l" rtl="0" eaLnBrk="0" fontAlgn="base" hangingPunct="0">
        <a:spcBef>
          <a:spcPct val="0"/>
        </a:spcBef>
        <a:spcAft>
          <a:spcPct val="0"/>
        </a:spcAft>
        <a:defRPr sz="1600" b="1">
          <a:solidFill>
            <a:schemeClr val="tx2"/>
          </a:solidFill>
          <a:latin typeface="Verdana" pitchFamily="34" charset="0"/>
        </a:defRPr>
      </a:lvl4pPr>
      <a:lvl5pPr algn="l" rtl="0" eaLnBrk="0" fontAlgn="base" hangingPunct="0">
        <a:spcBef>
          <a:spcPct val="0"/>
        </a:spcBef>
        <a:spcAft>
          <a:spcPct val="0"/>
        </a:spcAft>
        <a:defRPr sz="1600" b="1">
          <a:solidFill>
            <a:schemeClr val="tx2"/>
          </a:solidFill>
          <a:latin typeface="Verdana" pitchFamily="34" charset="0"/>
        </a:defRPr>
      </a:lvl5pPr>
      <a:lvl6pPr marL="457200" algn="l" rtl="0" fontAlgn="base">
        <a:spcBef>
          <a:spcPct val="0"/>
        </a:spcBef>
        <a:spcAft>
          <a:spcPct val="0"/>
        </a:spcAft>
        <a:defRPr sz="1600" b="1">
          <a:solidFill>
            <a:schemeClr val="tx2"/>
          </a:solidFill>
          <a:latin typeface="Verdana" pitchFamily="34" charset="0"/>
        </a:defRPr>
      </a:lvl6pPr>
      <a:lvl7pPr marL="914400" algn="l" rtl="0" fontAlgn="base">
        <a:spcBef>
          <a:spcPct val="0"/>
        </a:spcBef>
        <a:spcAft>
          <a:spcPct val="0"/>
        </a:spcAft>
        <a:defRPr sz="1600" b="1">
          <a:solidFill>
            <a:schemeClr val="tx2"/>
          </a:solidFill>
          <a:latin typeface="Verdana" pitchFamily="34" charset="0"/>
        </a:defRPr>
      </a:lvl7pPr>
      <a:lvl8pPr marL="1371600" algn="l" rtl="0" fontAlgn="base">
        <a:spcBef>
          <a:spcPct val="0"/>
        </a:spcBef>
        <a:spcAft>
          <a:spcPct val="0"/>
        </a:spcAft>
        <a:defRPr sz="1600" b="1">
          <a:solidFill>
            <a:schemeClr val="tx2"/>
          </a:solidFill>
          <a:latin typeface="Verdana" pitchFamily="34" charset="0"/>
        </a:defRPr>
      </a:lvl8pPr>
      <a:lvl9pPr marL="1828800" algn="l" rtl="0" fontAlgn="base">
        <a:spcBef>
          <a:spcPct val="0"/>
        </a:spcBef>
        <a:spcAft>
          <a:spcPct val="0"/>
        </a:spcAft>
        <a:defRPr sz="16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2"/>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16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152400" y="13716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p:txBody>
      </p:sp>
      <p:pic>
        <p:nvPicPr>
          <p:cNvPr id="4" name="Picture 2" descr="C:\MARKETING\PROGETTI\PPT REPLY TEMPLATE\elements\omini tutti colori 3d\green\reply_3d.png"/>
          <p:cNvPicPr>
            <a:picLocks noChangeAspect="1" noChangeArrowheads="1"/>
          </p:cNvPicPr>
          <p:nvPr userDrawn="1"/>
        </p:nvPicPr>
        <p:blipFill>
          <a:blip r:embed="rId15" cstate="print"/>
          <a:stretch>
            <a:fillRect/>
          </a:stretch>
        </p:blipFill>
        <p:spPr bwMode="auto">
          <a:xfrm>
            <a:off x="8327782" y="6039136"/>
            <a:ext cx="664033" cy="719138"/>
          </a:xfrm>
          <a:prstGeom prst="rect">
            <a:avLst/>
          </a:prstGeom>
          <a:noFill/>
        </p:spPr>
      </p:pic>
    </p:spTree>
    <p:extLst>
      <p:ext uri="{BB962C8B-B14F-4D97-AF65-F5344CB8AC3E}">
        <p14:creationId xmlns:p14="http://schemas.microsoft.com/office/powerpoint/2010/main" xmlns="" val="2765168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ransition spd="med">
    <p:strips dir="rd"/>
  </p:transition>
  <p:timing>
    <p:tnLst>
      <p:par>
        <p:cTn id="1" dur="indefinite" restart="never" nodeType="tmRoot"/>
      </p:par>
    </p:tnLst>
  </p:timing>
  <p:txStyles>
    <p:titleStyle>
      <a:lvl1pPr algn="l" rtl="0" eaLnBrk="0" fontAlgn="base" hangingPunct="0">
        <a:spcBef>
          <a:spcPct val="0"/>
        </a:spcBef>
        <a:spcAft>
          <a:spcPct val="0"/>
        </a:spcAft>
        <a:defRPr sz="1600" b="1">
          <a:solidFill>
            <a:schemeClr val="tx2"/>
          </a:solidFill>
          <a:latin typeface="+mj-lt"/>
          <a:ea typeface="+mj-ea"/>
          <a:cs typeface="+mj-cs"/>
        </a:defRPr>
      </a:lvl1pPr>
      <a:lvl2pPr algn="l" rtl="0" eaLnBrk="0" fontAlgn="base" hangingPunct="0">
        <a:spcBef>
          <a:spcPct val="0"/>
        </a:spcBef>
        <a:spcAft>
          <a:spcPct val="0"/>
        </a:spcAft>
        <a:defRPr sz="1600" b="1">
          <a:solidFill>
            <a:schemeClr val="tx2"/>
          </a:solidFill>
          <a:latin typeface="Verdana" pitchFamily="34" charset="0"/>
        </a:defRPr>
      </a:lvl2pPr>
      <a:lvl3pPr algn="l" rtl="0" eaLnBrk="0" fontAlgn="base" hangingPunct="0">
        <a:spcBef>
          <a:spcPct val="0"/>
        </a:spcBef>
        <a:spcAft>
          <a:spcPct val="0"/>
        </a:spcAft>
        <a:defRPr sz="1600" b="1">
          <a:solidFill>
            <a:schemeClr val="tx2"/>
          </a:solidFill>
          <a:latin typeface="Verdana" pitchFamily="34" charset="0"/>
        </a:defRPr>
      </a:lvl3pPr>
      <a:lvl4pPr algn="l" rtl="0" eaLnBrk="0" fontAlgn="base" hangingPunct="0">
        <a:spcBef>
          <a:spcPct val="0"/>
        </a:spcBef>
        <a:spcAft>
          <a:spcPct val="0"/>
        </a:spcAft>
        <a:defRPr sz="1600" b="1">
          <a:solidFill>
            <a:schemeClr val="tx2"/>
          </a:solidFill>
          <a:latin typeface="Verdana" pitchFamily="34" charset="0"/>
        </a:defRPr>
      </a:lvl4pPr>
      <a:lvl5pPr algn="l" rtl="0" eaLnBrk="0" fontAlgn="base" hangingPunct="0">
        <a:spcBef>
          <a:spcPct val="0"/>
        </a:spcBef>
        <a:spcAft>
          <a:spcPct val="0"/>
        </a:spcAft>
        <a:defRPr sz="1600" b="1">
          <a:solidFill>
            <a:schemeClr val="tx2"/>
          </a:solidFill>
          <a:latin typeface="Verdana" pitchFamily="34" charset="0"/>
        </a:defRPr>
      </a:lvl5pPr>
      <a:lvl6pPr marL="457200" algn="l" rtl="0" fontAlgn="base">
        <a:spcBef>
          <a:spcPct val="0"/>
        </a:spcBef>
        <a:spcAft>
          <a:spcPct val="0"/>
        </a:spcAft>
        <a:defRPr sz="1600" b="1">
          <a:solidFill>
            <a:schemeClr val="tx2"/>
          </a:solidFill>
          <a:latin typeface="Verdana" pitchFamily="34" charset="0"/>
        </a:defRPr>
      </a:lvl6pPr>
      <a:lvl7pPr marL="914400" algn="l" rtl="0" fontAlgn="base">
        <a:spcBef>
          <a:spcPct val="0"/>
        </a:spcBef>
        <a:spcAft>
          <a:spcPct val="0"/>
        </a:spcAft>
        <a:defRPr sz="1600" b="1">
          <a:solidFill>
            <a:schemeClr val="tx2"/>
          </a:solidFill>
          <a:latin typeface="Verdana" pitchFamily="34" charset="0"/>
        </a:defRPr>
      </a:lvl7pPr>
      <a:lvl8pPr marL="1371600" algn="l" rtl="0" fontAlgn="base">
        <a:spcBef>
          <a:spcPct val="0"/>
        </a:spcBef>
        <a:spcAft>
          <a:spcPct val="0"/>
        </a:spcAft>
        <a:defRPr sz="1600" b="1">
          <a:solidFill>
            <a:schemeClr val="tx2"/>
          </a:solidFill>
          <a:latin typeface="Verdana" pitchFamily="34" charset="0"/>
        </a:defRPr>
      </a:lvl8pPr>
      <a:lvl9pPr marL="1828800" algn="l" rtl="0" fontAlgn="base">
        <a:spcBef>
          <a:spcPct val="0"/>
        </a:spcBef>
        <a:spcAft>
          <a:spcPct val="0"/>
        </a:spcAft>
        <a:defRPr sz="16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2"/>
        </a:buClr>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16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1331913" y="1773238"/>
            <a:ext cx="6405562" cy="1470025"/>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eaLnBrk="1" hangingPunct="1">
              <a:defRPr/>
            </a:pP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PRESENTAZIONE </a:t>
            </a:r>
            <a:b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b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DATI SETTEMBRE 2015</a:t>
            </a:r>
            <a:b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br>
            <a:r>
              <a:rPr lang="it-IT" sz="2800" dirty="0" smtClean="0">
                <a:solidFill>
                  <a:schemeClr val="bg1">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OSSERVATORIO FCP-ASSORADIO</a:t>
            </a:r>
          </a:p>
        </p:txBody>
      </p:sp>
      <p:sp>
        <p:nvSpPr>
          <p:cNvPr id="2051" name="Rectangle 3"/>
          <p:cNvSpPr>
            <a:spLocks noGrp="1" noChangeArrowheads="1"/>
          </p:cNvSpPr>
          <p:nvPr>
            <p:ph type="subTitle" idx="1"/>
          </p:nvPr>
        </p:nvSpPr>
        <p:spPr>
          <a:xfrm>
            <a:off x="1763713" y="5876925"/>
            <a:ext cx="4959350" cy="647700"/>
          </a:xfrm>
        </p:spPr>
        <p:txBody>
          <a:bodyPr/>
          <a:lstStyle/>
          <a:p>
            <a:pPr eaLnBrk="1" hangingPunct="1">
              <a:spcBef>
                <a:spcPct val="50000"/>
              </a:spcBef>
              <a:buClrTx/>
            </a:pPr>
            <a:endParaRPr lang="it-IT" altLang="it-IT" sz="1800" smtClean="0"/>
          </a:p>
          <a:p>
            <a:pPr eaLnBrk="1" hangingPunct="1"/>
            <a:endParaRPr lang="it-IT" altLang="it-IT" sz="1800" smtClean="0"/>
          </a:p>
        </p:txBody>
      </p:sp>
      <p:pic>
        <p:nvPicPr>
          <p:cNvPr id="2057" name="Picture 9"/>
          <p:cNvPicPr>
            <a:picLocks noChangeAspect="1" noChangeArrowheads="1"/>
          </p:cNvPicPr>
          <p:nvPr/>
        </p:nvPicPr>
        <p:blipFill>
          <a:blip r:embed="rId2">
            <a:extLst>
              <a:ext uri="{28A0092B-C50C-407E-A947-70E740481C1C}">
                <a14:useLocalDpi xmlns:a14="http://schemas.microsoft.com/office/drawing/2010/main" xmlns="" val="0"/>
              </a:ext>
            </a:extLst>
          </a:blip>
          <a:srcRect l="10107" t="34375" r="44858" b="30972"/>
          <a:stretch>
            <a:fillRect/>
          </a:stretch>
        </p:blipFill>
        <p:spPr bwMode="auto">
          <a:xfrm>
            <a:off x="395288" y="3357563"/>
            <a:ext cx="4392612" cy="2376487"/>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xmlns="">
                <a:solidFill>
                  <a:srgbClr val="FFFFFF"/>
                </a:solidFill>
              </a14:hiddenFill>
            </a:ext>
          </a:extLst>
        </p:spPr>
      </p:pic>
      <p:pic>
        <p:nvPicPr>
          <p:cNvPr id="2058" name="Picture 10"/>
          <p:cNvPicPr>
            <a:picLocks noChangeAspect="1" noChangeArrowheads="1"/>
          </p:cNvPicPr>
          <p:nvPr/>
        </p:nvPicPr>
        <p:blipFill>
          <a:blip r:embed="rId2">
            <a:extLst>
              <a:ext uri="{28A0092B-C50C-407E-A947-70E740481C1C}">
                <a14:useLocalDpi xmlns:a14="http://schemas.microsoft.com/office/drawing/2010/main" xmlns="" val="0"/>
              </a:ext>
            </a:extLst>
          </a:blip>
          <a:srcRect l="9375" t="14444" r="74382" b="72963"/>
          <a:stretch>
            <a:fillRect/>
          </a:stretch>
        </p:blipFill>
        <p:spPr bwMode="auto">
          <a:xfrm>
            <a:off x="6660083" y="692696"/>
            <a:ext cx="1584325" cy="863600"/>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xmlns="">
                <a:solidFill>
                  <a:srgbClr val="FFFFFF"/>
                </a:solidFill>
              </a14:hiddenFill>
            </a:ext>
          </a:extLst>
        </p:spPr>
      </p:pic>
      <p:sp>
        <p:nvSpPr>
          <p:cNvPr id="2" name="Rectangle 9"/>
          <p:cNvSpPr>
            <a:spLocks noChangeArrowheads="1"/>
          </p:cNvSpPr>
          <p:nvPr/>
        </p:nvSpPr>
        <p:spPr bwMode="auto">
          <a:xfrm>
            <a:off x="2060922" y="6092825"/>
            <a:ext cx="495935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a:spcBef>
                <a:spcPct val="50000"/>
              </a:spcBef>
              <a:buClrTx/>
              <a:buFontTx/>
              <a:buNone/>
            </a:pPr>
            <a:r>
              <a:rPr lang="it-IT" altLang="it-IT" sz="1800" b="0" dirty="0"/>
              <a:t>Milano</a:t>
            </a:r>
            <a:r>
              <a:rPr lang="it-IT" altLang="it-IT" sz="1800" b="0" dirty="0" smtClean="0"/>
              <a:t>, 27 ottobre 2015</a:t>
            </a:r>
            <a:endParaRPr lang="it-IT" altLang="it-IT" sz="1800" b="0" dirty="0"/>
          </a:p>
          <a:p>
            <a:pPr algn="ctr">
              <a:buFontTx/>
              <a:buNone/>
            </a:pPr>
            <a:endParaRPr lang="it-IT" altLang="it-IT" sz="1800" b="0" dirty="0"/>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par>
                          <p:cTn id="8" fill="hold" nodeType="afterGroup">
                            <p:stCondLst>
                              <p:cond delay="2000"/>
                            </p:stCondLst>
                            <p:childTnLst>
                              <p:par>
                                <p:cTn id="9" presetID="19" presetClass="entr" presetSubtype="10" fill="hold" nodeType="afterEffect">
                                  <p:stCondLst>
                                    <p:cond delay="0"/>
                                  </p:stCondLst>
                                  <p:childTnLst>
                                    <p:set>
                                      <p:cBhvr>
                                        <p:cTn id="10" dur="1" fill="hold">
                                          <p:stCondLst>
                                            <p:cond delay="0"/>
                                          </p:stCondLst>
                                        </p:cTn>
                                        <p:tgtEl>
                                          <p:spTgt spid="2058"/>
                                        </p:tgtEl>
                                        <p:attrNameLst>
                                          <p:attrName>style.visibility</p:attrName>
                                        </p:attrNameLst>
                                      </p:cBhvr>
                                      <p:to>
                                        <p:strVal val="visible"/>
                                      </p:to>
                                    </p:set>
                                    <p:anim calcmode="lin" valueType="num">
                                      <p:cBhvr>
                                        <p:cTn id="11" dur="5000" fill="hold"/>
                                        <p:tgtEl>
                                          <p:spTgt spid="2058"/>
                                        </p:tgtEl>
                                        <p:attrNameLst>
                                          <p:attrName>ppt_w</p:attrName>
                                        </p:attrNameLst>
                                      </p:cBhvr>
                                      <p:tavLst>
                                        <p:tav tm="0" fmla="#ppt_w*sin(2.5*pi*$)">
                                          <p:val>
                                            <p:fltVal val="0"/>
                                          </p:val>
                                        </p:tav>
                                        <p:tav tm="100000">
                                          <p:val>
                                            <p:fltVal val="1"/>
                                          </p:val>
                                        </p:tav>
                                      </p:tavLst>
                                    </p:anim>
                                    <p:anim calcmode="lin" valueType="num">
                                      <p:cBhvr>
                                        <p:cTn id="12" dur="5000" fill="hold"/>
                                        <p:tgtEl>
                                          <p:spTgt spid="2058"/>
                                        </p:tgtEl>
                                        <p:attrNameLst>
                                          <p:attrName>ppt_h</p:attrName>
                                        </p:attrNameLst>
                                      </p:cBhvr>
                                      <p:tavLst>
                                        <p:tav tm="0">
                                          <p:val>
                                            <p:strVal val="#ppt_h"/>
                                          </p:val>
                                        </p:tav>
                                        <p:tav tm="100000">
                                          <p:val>
                                            <p:strVal val="#ppt_h"/>
                                          </p:val>
                                        </p:tav>
                                      </p:tavLst>
                                    </p:anim>
                                  </p:childTnLst>
                                </p:cTn>
                              </p:par>
                            </p:childTnLst>
                          </p:cTn>
                        </p:par>
                        <p:par>
                          <p:cTn id="13" fill="hold" nodeType="afterGroup">
                            <p:stCondLst>
                              <p:cond delay="7000"/>
                            </p:stCondLst>
                            <p:childTnLst>
                              <p:par>
                                <p:cTn id="14" presetID="29" presetClass="entr" presetSubtype="0" fill="hold" nodeType="afterEffect">
                                  <p:stCondLst>
                                    <p:cond delay="0"/>
                                  </p:stCondLst>
                                  <p:childTnLst>
                                    <p:set>
                                      <p:cBhvr>
                                        <p:cTn id="15" dur="1" fill="hold">
                                          <p:stCondLst>
                                            <p:cond delay="0"/>
                                          </p:stCondLst>
                                        </p:cTn>
                                        <p:tgtEl>
                                          <p:spTgt spid="2057"/>
                                        </p:tgtEl>
                                        <p:attrNameLst>
                                          <p:attrName>style.visibility</p:attrName>
                                        </p:attrNameLst>
                                      </p:cBhvr>
                                      <p:to>
                                        <p:strVal val="visible"/>
                                      </p:to>
                                    </p:set>
                                    <p:anim calcmode="lin" valueType="num">
                                      <p:cBhvr>
                                        <p:cTn id="16" dur="1000" fill="hold"/>
                                        <p:tgtEl>
                                          <p:spTgt spid="2057"/>
                                        </p:tgtEl>
                                        <p:attrNameLst>
                                          <p:attrName>ppt_x</p:attrName>
                                        </p:attrNameLst>
                                      </p:cBhvr>
                                      <p:tavLst>
                                        <p:tav tm="0">
                                          <p:val>
                                            <p:strVal val="#ppt_x-.2"/>
                                          </p:val>
                                        </p:tav>
                                        <p:tav tm="100000">
                                          <p:val>
                                            <p:strVal val="#ppt_x"/>
                                          </p:val>
                                        </p:tav>
                                      </p:tavLst>
                                    </p:anim>
                                    <p:anim calcmode="lin" valueType="num">
                                      <p:cBhvr>
                                        <p:cTn id="17" dur="1000" fill="hold"/>
                                        <p:tgtEl>
                                          <p:spTgt spid="2057"/>
                                        </p:tgtEl>
                                        <p:attrNameLst>
                                          <p:attrName>ppt_y</p:attrName>
                                        </p:attrNameLst>
                                      </p:cBhvr>
                                      <p:tavLst>
                                        <p:tav tm="0">
                                          <p:val>
                                            <p:strVal val="#ppt_y"/>
                                          </p:val>
                                        </p:tav>
                                        <p:tav tm="100000">
                                          <p:val>
                                            <p:strVal val="#ppt_y"/>
                                          </p:val>
                                        </p:tav>
                                      </p:tavLst>
                                    </p:anim>
                                    <p:animEffect transition="in" filter="wipe(right)" prLst="gradientSize: 0.1">
                                      <p:cBhvr>
                                        <p:cTn id="18" dur="1000"/>
                                        <p:tgtEl>
                                          <p:spTgt spid="2057"/>
                                        </p:tgtEl>
                                      </p:cBhvr>
                                    </p:animEffect>
                                  </p:childTnLst>
                                </p:cTn>
                              </p:par>
                            </p:childTnLst>
                          </p:cTn>
                        </p:par>
                        <p:par>
                          <p:cTn id="19" fill="hold" nodeType="afterGroup">
                            <p:stCondLst>
                              <p:cond delay="8000"/>
                            </p:stCondLst>
                            <p:childTnLst>
                              <p:par>
                                <p:cTn id="20" presetID="50" presetClass="entr" presetSubtype="0" decel="100000" fill="hold" grpId="0" nodeType="afterEffect" nodePh="1">
                                  <p:stCondLst>
                                    <p:cond delay="0"/>
                                  </p:stCondLst>
                                  <p:endCondLst>
                                    <p:cond evt="begin" delay="0">
                                      <p:tn val="20"/>
                                    </p:cond>
                                  </p:endCondLst>
                                  <p:childTnLst>
                                    <p:set>
                                      <p:cBhvr>
                                        <p:cTn id="21" dur="1" fill="hold">
                                          <p:stCondLst>
                                            <p:cond delay="0"/>
                                          </p:stCondLst>
                                        </p:cTn>
                                        <p:tgtEl>
                                          <p:spTgt spid="2051">
                                            <p:txEl>
                                              <p:pRg st="0" end="0"/>
                                            </p:txEl>
                                          </p:spTgt>
                                        </p:tgtEl>
                                        <p:attrNameLst>
                                          <p:attrName>style.visibility</p:attrName>
                                        </p:attrNameLst>
                                      </p:cBhvr>
                                      <p:to>
                                        <p:strVal val="visible"/>
                                      </p:to>
                                    </p:set>
                                    <p:anim calcmode="lin" valueType="num">
                                      <p:cBhvr>
                                        <p:cTn id="22" dur="2000" fill="hold"/>
                                        <p:tgtEl>
                                          <p:spTgt spid="2051">
                                            <p:txEl>
                                              <p:pRg st="0" end="0"/>
                                            </p:txEl>
                                          </p:spTgt>
                                        </p:tgtEl>
                                        <p:attrNameLst>
                                          <p:attrName>ppt_w</p:attrName>
                                        </p:attrNameLst>
                                      </p:cBhvr>
                                      <p:tavLst>
                                        <p:tav tm="0">
                                          <p:val>
                                            <p:strVal val="#ppt_w+.3"/>
                                          </p:val>
                                        </p:tav>
                                        <p:tav tm="100000">
                                          <p:val>
                                            <p:strVal val="#ppt_w"/>
                                          </p:val>
                                        </p:tav>
                                      </p:tavLst>
                                    </p:anim>
                                    <p:anim calcmode="lin" valueType="num">
                                      <p:cBhvr>
                                        <p:cTn id="23" dur="2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24" dur="2000"/>
                                        <p:tgtEl>
                                          <p:spTgt spid="2051">
                                            <p:txEl>
                                              <p:pRg st="0" end="0"/>
                                            </p:txEl>
                                          </p:spTgt>
                                        </p:tgtEl>
                                      </p:cBhvr>
                                    </p:animEffect>
                                  </p:childTnLst>
                                </p:cTn>
                              </p:par>
                            </p:childTnLst>
                          </p:cTn>
                        </p:par>
                        <p:par>
                          <p:cTn id="25" fill="hold" nodeType="afterGroup">
                            <p:stCondLst>
                              <p:cond delay="10000"/>
                            </p:stCondLst>
                            <p:childTnLst>
                              <p:par>
                                <p:cTn id="26" presetID="50" presetClass="entr" presetSubtype="0" decel="100000" fill="hold" nodeType="afterEffect">
                                  <p:stCondLst>
                                    <p:cond delay="0"/>
                                  </p:stCondLst>
                                  <p:childTnLst>
                                    <p:set>
                                      <p:cBhvr>
                                        <p:cTn id="27" dur="1" fill="hold">
                                          <p:stCondLst>
                                            <p:cond delay="0"/>
                                          </p:stCondLst>
                                        </p:cTn>
                                        <p:tgtEl>
                                          <p:spTgt spid="2">
                                            <p:txEl>
                                              <p:pRg st="0" end="0"/>
                                            </p:txEl>
                                          </p:spTgt>
                                        </p:tgtEl>
                                        <p:attrNameLst>
                                          <p:attrName>style.visibility</p:attrName>
                                        </p:attrNameLst>
                                      </p:cBhvr>
                                      <p:to>
                                        <p:strVal val="visible"/>
                                      </p:to>
                                    </p:set>
                                    <p:anim calcmode="lin" valueType="num">
                                      <p:cBhvr>
                                        <p:cTn id="28" dur="2000" fill="hold"/>
                                        <p:tgtEl>
                                          <p:spTgt spid="2">
                                            <p:txEl>
                                              <p:pRg st="0" end="0"/>
                                            </p:txEl>
                                          </p:spTgt>
                                        </p:tgtEl>
                                        <p:attrNameLst>
                                          <p:attrName>ppt_w</p:attrName>
                                        </p:attrNameLst>
                                      </p:cBhvr>
                                      <p:tavLst>
                                        <p:tav tm="0">
                                          <p:val>
                                            <p:strVal val="#ppt_w+.3"/>
                                          </p:val>
                                        </p:tav>
                                        <p:tav tm="100000">
                                          <p:val>
                                            <p:strVal val="#ppt_w"/>
                                          </p:val>
                                        </p:tav>
                                      </p:tavLst>
                                    </p:anim>
                                    <p:anim calcmode="lin" valueType="num">
                                      <p:cBhvr>
                                        <p:cTn id="29" dur="2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3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36550" y="764704"/>
            <a:ext cx="8353425"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a:latin typeface="Arial" panose="020B0604020202020204" pitchFamily="34" charset="0"/>
                <a:ea typeface="SimSun" panose="02010600030101010101" pitchFamily="2" charset="-122"/>
                <a:cs typeface="Arial" panose="020B0604020202020204" pitchFamily="34" charset="0"/>
              </a:rPr>
              <a:t>EMITTENTI NUOVE </a:t>
            </a:r>
            <a:r>
              <a:rPr lang="it-IT" altLang="it-IT" sz="1800" dirty="0" smtClean="0">
                <a:latin typeface="Arial" panose="020B0604020202020204" pitchFamily="34" charset="0"/>
                <a:ea typeface="SimSun" panose="02010600030101010101" pitchFamily="2" charset="-122"/>
                <a:cs typeface="Arial" panose="020B0604020202020204" pitchFamily="34" charset="0"/>
              </a:rPr>
              <a:t>nel </a:t>
            </a:r>
            <a:r>
              <a:rPr lang="it-IT" altLang="it-IT" sz="1800" dirty="0">
                <a:latin typeface="Arial" panose="020B0604020202020204" pitchFamily="34" charset="0"/>
                <a:ea typeface="SimSun" panose="02010600030101010101" pitchFamily="2" charset="-122"/>
                <a:cs typeface="Arial" panose="020B0604020202020204" pitchFamily="34" charset="0"/>
              </a:rPr>
              <a:t>periodo Gennaio </a:t>
            </a:r>
            <a:r>
              <a:rPr lang="it-IT" altLang="it-IT" sz="1800" dirty="0" smtClean="0">
                <a:latin typeface="Arial" panose="020B0604020202020204" pitchFamily="34" charset="0"/>
                <a:ea typeface="SimSun" panose="02010600030101010101" pitchFamily="2" charset="-122"/>
                <a:cs typeface="Arial" panose="020B0604020202020204" pitchFamily="34" charset="0"/>
              </a:rPr>
              <a:t>2014 – Settembre 2015</a:t>
            </a:r>
            <a:endParaRPr lang="it-IT" altLang="it-IT" sz="1800" dirty="0">
              <a:latin typeface="Arial" panose="020B0604020202020204" pitchFamily="34" charset="0"/>
              <a:ea typeface="SimSun" panose="02010600030101010101" pitchFamily="2" charset="-122"/>
              <a:cs typeface="Arial" panose="020B0604020202020204" pitchFamily="34" charset="0"/>
            </a:endParaRPr>
          </a:p>
        </p:txBody>
      </p:sp>
      <p:sp>
        <p:nvSpPr>
          <p:cNvPr id="3075" name="Text Box 5"/>
          <p:cNvSpPr txBox="1">
            <a:spLocks noChangeArrowheads="1"/>
          </p:cNvSpPr>
          <p:nvPr/>
        </p:nvSpPr>
        <p:spPr bwMode="auto">
          <a:xfrm>
            <a:off x="21847" y="4221088"/>
            <a:ext cx="8668127" cy="11310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None/>
            </a:pPr>
            <a:r>
              <a:rPr lang="it-IT" altLang="it-IT" sz="1600" dirty="0"/>
              <a:t>            </a:t>
            </a:r>
            <a:r>
              <a:rPr lang="it-IT" altLang="it-IT" sz="1800" dirty="0">
                <a:latin typeface="Arial" panose="020B0604020202020204" pitchFamily="34" charset="0"/>
                <a:ea typeface="SimSun" panose="02010600030101010101" pitchFamily="2" charset="-122"/>
                <a:cs typeface="Arial" panose="020B0604020202020204" pitchFamily="34" charset="0"/>
              </a:rPr>
              <a:t>EMITTENTI CHIUSE nel periodo Gennaio 2014 – </a:t>
            </a:r>
            <a:r>
              <a:rPr lang="it-IT" altLang="it-IT" sz="1800" dirty="0" smtClean="0">
                <a:latin typeface="Arial" panose="020B0604020202020204" pitchFamily="34" charset="0"/>
                <a:ea typeface="SimSun" panose="02010600030101010101" pitchFamily="2" charset="-122"/>
                <a:cs typeface="Arial" panose="020B0604020202020204" pitchFamily="34" charset="0"/>
              </a:rPr>
              <a:t>Settembre </a:t>
            </a:r>
            <a:r>
              <a:rPr lang="it-IT" altLang="it-IT" sz="1800" dirty="0">
                <a:latin typeface="Arial" panose="020B0604020202020204" pitchFamily="34" charset="0"/>
                <a:ea typeface="SimSun" panose="02010600030101010101" pitchFamily="2" charset="-122"/>
                <a:cs typeface="Arial" panose="020B0604020202020204" pitchFamily="34" charset="0"/>
              </a:rPr>
              <a:t>2015</a:t>
            </a:r>
          </a:p>
          <a:p>
            <a:pPr algn="ctr" eaLnBrk="1" hangingPunct="1">
              <a:spcBef>
                <a:spcPct val="50000"/>
              </a:spcBef>
              <a:buClrTx/>
              <a:buFontTx/>
              <a:buNone/>
            </a:pPr>
            <a:endParaRPr lang="it-IT" altLang="it-IT" sz="1600" b="0" dirty="0"/>
          </a:p>
          <a:p>
            <a:pPr algn="ctr" eaLnBrk="1" hangingPunct="1">
              <a:spcBef>
                <a:spcPct val="50000"/>
              </a:spcBef>
              <a:buClrTx/>
              <a:buFontTx/>
              <a:buNone/>
            </a:pPr>
            <a:r>
              <a:rPr lang="it-IT" altLang="it-IT" sz="1700" b="0" dirty="0" smtClean="0">
                <a:latin typeface="Arial" panose="020B0604020202020204" pitchFamily="34" charset="0"/>
                <a:cs typeface="Arial" panose="020B0604020202020204" pitchFamily="34" charset="0"/>
              </a:rPr>
              <a:t>Nessuna.</a:t>
            </a:r>
            <a:endParaRPr lang="it-IT" altLang="it-IT" sz="1700" b="0" dirty="0">
              <a:latin typeface="Arial" panose="020B0604020202020204" pitchFamily="34" charset="0"/>
              <a:cs typeface="Arial" panose="020B0604020202020204" pitchFamily="34" charset="0"/>
            </a:endParaRPr>
          </a:p>
        </p:txBody>
      </p:sp>
      <p:graphicFrame>
        <p:nvGraphicFramePr>
          <p:cNvPr id="7" name="Tabella 6"/>
          <p:cNvGraphicFramePr>
            <a:graphicFrameLocks noGrp="1"/>
          </p:cNvGraphicFramePr>
          <p:nvPr>
            <p:extLst>
              <p:ext uri="{D42A27DB-BD31-4B8C-83A1-F6EECF244321}">
                <p14:modId xmlns:p14="http://schemas.microsoft.com/office/powerpoint/2010/main" xmlns="" val="1112970396"/>
              </p:ext>
            </p:extLst>
          </p:nvPr>
        </p:nvGraphicFramePr>
        <p:xfrm>
          <a:off x="323850" y="1196752"/>
          <a:ext cx="8496300" cy="1920607"/>
        </p:xfrm>
        <a:graphic>
          <a:graphicData uri="http://schemas.openxmlformats.org/drawingml/2006/table">
            <a:tbl>
              <a:tblPr firstRow="1" bandRow="1">
                <a:tableStyleId>{6E25E649-3F16-4E02-A733-19D2CDBF48F0}</a:tableStyleId>
              </a:tblPr>
              <a:tblGrid>
                <a:gridCol w="2664093"/>
                <a:gridCol w="2525374"/>
                <a:gridCol w="3306833"/>
              </a:tblGrid>
              <a:tr h="366127">
                <a:tc>
                  <a:txBody>
                    <a:bodyPr/>
                    <a:lstStyle/>
                    <a:p>
                      <a:pPr algn="ctr"/>
                      <a:r>
                        <a:rPr lang="it-IT" sz="1700" dirty="0" smtClean="0">
                          <a:latin typeface="Arial" panose="020B0604020202020204" pitchFamily="34" charset="0"/>
                          <a:cs typeface="Arial" panose="020B0604020202020204" pitchFamily="34" charset="0"/>
                        </a:rPr>
                        <a:t>EMITTENTE</a:t>
                      </a:r>
                      <a:endParaRPr lang="en-US" sz="1700" dirty="0">
                        <a:latin typeface="Arial" panose="020B0604020202020204" pitchFamily="34" charset="0"/>
                        <a:cs typeface="Arial" panose="020B0604020202020204" pitchFamily="34" charset="0"/>
                      </a:endParaRPr>
                    </a:p>
                  </a:txBody>
                  <a:tcPr marT="45766" marB="45766">
                    <a:solidFill>
                      <a:srgbClr val="FFC000"/>
                    </a:solidFill>
                  </a:tcPr>
                </a:tc>
                <a:tc>
                  <a:txBody>
                    <a:bodyPr/>
                    <a:lstStyle/>
                    <a:p>
                      <a:pPr algn="ctr"/>
                      <a:r>
                        <a:rPr lang="it-IT" sz="1700" dirty="0" smtClean="0">
                          <a:latin typeface="Arial" panose="020B0604020202020204" pitchFamily="34" charset="0"/>
                          <a:cs typeface="Arial" panose="020B0604020202020204" pitchFamily="34" charset="0"/>
                        </a:rPr>
                        <a:t>CONCESSIONARIA</a:t>
                      </a:r>
                      <a:endParaRPr lang="en-US" sz="1700" dirty="0">
                        <a:latin typeface="Arial" panose="020B0604020202020204" pitchFamily="34" charset="0"/>
                        <a:cs typeface="Arial" panose="020B0604020202020204" pitchFamily="34" charset="0"/>
                      </a:endParaRPr>
                    </a:p>
                  </a:txBody>
                  <a:tcPr marT="45766" marB="45766">
                    <a:solidFill>
                      <a:srgbClr val="FFC000"/>
                    </a:solidFill>
                  </a:tcPr>
                </a:tc>
                <a:tc>
                  <a:txBody>
                    <a:bodyPr/>
                    <a:lstStyle/>
                    <a:p>
                      <a:pPr algn="ctr"/>
                      <a:r>
                        <a:rPr lang="en-US" sz="1700" dirty="0" smtClean="0">
                          <a:latin typeface="Arial" panose="020B0604020202020204" pitchFamily="34" charset="0"/>
                          <a:cs typeface="Arial" panose="020B0604020202020204" pitchFamily="34" charset="0"/>
                        </a:rPr>
                        <a:t>NOTE</a:t>
                      </a:r>
                      <a:endParaRPr lang="en-US" sz="1700" dirty="0">
                        <a:latin typeface="Arial" panose="020B0604020202020204" pitchFamily="34" charset="0"/>
                        <a:cs typeface="Arial" panose="020B0604020202020204" pitchFamily="34" charset="0"/>
                      </a:endParaRPr>
                    </a:p>
                  </a:txBody>
                  <a:tcPr marT="45766" marB="45766">
                    <a:solidFill>
                      <a:srgbClr val="FFC000"/>
                    </a:solidFill>
                  </a:tcPr>
                </a:tc>
              </a:tr>
              <a:tr h="324325">
                <a:tc>
                  <a:txBody>
                    <a:bodyPr/>
                    <a:lstStyle/>
                    <a:p>
                      <a:pPr marL="0" algn="ctr" defTabSz="914400" rtl="0" eaLnBrk="1" fontAlgn="ctr" latinLnBrk="0" hangingPunct="1">
                        <a:defRPr/>
                      </a:pPr>
                      <a:r>
                        <a:rPr lang="it-IT" sz="1700" kern="1200" dirty="0" smtClean="0">
                          <a:solidFill>
                            <a:schemeClr val="tx1"/>
                          </a:solidFill>
                          <a:latin typeface="Arial" panose="020B0604020202020204" pitchFamily="34" charset="0"/>
                          <a:ea typeface="+mn-ea"/>
                          <a:cs typeface="Arial" panose="020B0604020202020204" pitchFamily="34" charset="0"/>
                        </a:rPr>
                        <a:t>ARCU</a:t>
                      </a:r>
                      <a:r>
                        <a:rPr lang="it-IT" sz="1700" kern="1200" baseline="0" dirty="0" smtClean="0">
                          <a:solidFill>
                            <a:schemeClr val="tx1"/>
                          </a:solidFill>
                          <a:latin typeface="Arial" panose="020B0604020202020204" pitchFamily="34" charset="0"/>
                          <a:ea typeface="+mn-ea"/>
                          <a:cs typeface="Arial" panose="020B0604020202020204" pitchFamily="34" charset="0"/>
                        </a:rPr>
                        <a:t>S 2015 </a:t>
                      </a:r>
                    </a:p>
                    <a:p>
                      <a:pPr marL="0" algn="ctr" defTabSz="914400" rtl="0" eaLnBrk="1" fontAlgn="ctr" latinLnBrk="0" hangingPunct="1">
                        <a:defRPr/>
                      </a:pPr>
                      <a:r>
                        <a:rPr lang="it-IT" sz="1700" kern="1200" baseline="0" dirty="0" smtClean="0">
                          <a:solidFill>
                            <a:schemeClr val="tx1"/>
                          </a:solidFill>
                          <a:latin typeface="Arial" panose="020B0604020202020204" pitchFamily="34" charset="0"/>
                          <a:ea typeface="+mn-ea"/>
                          <a:cs typeface="Arial" panose="020B0604020202020204" pitchFamily="34" charset="0"/>
                        </a:rPr>
                        <a:t>(ex </a:t>
                      </a:r>
                      <a:r>
                        <a:rPr lang="it-IT" sz="1700" kern="1200" dirty="0" smtClean="0">
                          <a:solidFill>
                            <a:schemeClr val="tx1"/>
                          </a:solidFill>
                          <a:latin typeface="Arial" panose="020B0604020202020204" pitchFamily="34" charset="0"/>
                          <a:ea typeface="+mn-ea"/>
                          <a:cs typeface="Arial" panose="020B0604020202020204" pitchFamily="34" charset="0"/>
                        </a:rPr>
                        <a:t>CIRCUITO AREA, RADIO MARGHERITA </a:t>
                      </a:r>
                      <a:r>
                        <a:rPr lang="it-IT" sz="1700" kern="1200" dirty="0" smtClean="0">
                          <a:solidFill>
                            <a:schemeClr val="dk1"/>
                          </a:solidFill>
                          <a:latin typeface="Arial" panose="020B0604020202020204" pitchFamily="34" charset="0"/>
                          <a:ea typeface="+mn-ea"/>
                          <a:cs typeface="Arial" panose="020B0604020202020204" pitchFamily="34" charset="0"/>
                        </a:rPr>
                        <a:t>&amp; KISS </a:t>
                      </a:r>
                      <a:r>
                        <a:rPr lang="it-IT" sz="1700" kern="1200" dirty="0" err="1" smtClean="0">
                          <a:solidFill>
                            <a:schemeClr val="dk1"/>
                          </a:solidFill>
                          <a:latin typeface="Arial" panose="020B0604020202020204" pitchFamily="34" charset="0"/>
                          <a:ea typeface="+mn-ea"/>
                          <a:cs typeface="Arial" panose="020B0604020202020204" pitchFamily="34" charset="0"/>
                        </a:rPr>
                        <a:t>KISS</a:t>
                      </a:r>
                      <a:r>
                        <a:rPr lang="it-IT" sz="1700" kern="1200" dirty="0" smtClean="0">
                          <a:solidFill>
                            <a:schemeClr val="dk1"/>
                          </a:solidFill>
                          <a:latin typeface="Arial" panose="020B0604020202020204" pitchFamily="34" charset="0"/>
                          <a:ea typeface="+mn-ea"/>
                          <a:cs typeface="Arial" panose="020B0604020202020204" pitchFamily="34" charset="0"/>
                        </a:rPr>
                        <a:t> ITALIA)</a:t>
                      </a:r>
                      <a:endParaRPr lang="it-IT" sz="1700" kern="1200" dirty="0">
                        <a:solidFill>
                          <a:schemeClr val="dk1"/>
                        </a:solidFill>
                        <a:latin typeface="Arial" panose="020B0604020202020204" pitchFamily="34" charset="0"/>
                        <a:ea typeface="+mn-ea"/>
                        <a:cs typeface="Arial" panose="020B0604020202020204" pitchFamily="34" charset="0"/>
                      </a:endParaRPr>
                    </a:p>
                  </a:txBody>
                  <a:tcPr marL="9525" marR="9525" marT="9534" marB="0" anchor="ctr">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spcAft>
                          <a:spcPts val="0"/>
                        </a:spcAft>
                        <a:defRPr/>
                      </a:pPr>
                      <a:r>
                        <a:rPr lang="it-IT" sz="1700" kern="1200" dirty="0" err="1" smtClean="0">
                          <a:solidFill>
                            <a:schemeClr val="dk1"/>
                          </a:solidFill>
                          <a:latin typeface="Arial" panose="020B0604020202020204" pitchFamily="34" charset="0"/>
                          <a:ea typeface="+mn-ea"/>
                          <a:cs typeface="Arial" panose="020B0604020202020204" pitchFamily="34" charset="0"/>
                        </a:rPr>
                        <a:t>Arcus</a:t>
                      </a:r>
                      <a:endParaRPr lang="it-IT" sz="1700" kern="1200" dirty="0">
                        <a:solidFill>
                          <a:schemeClr val="dk1"/>
                        </a:solidFill>
                        <a:latin typeface="Arial" panose="020B0604020202020204" pitchFamily="34" charset="0"/>
                        <a:ea typeface="+mn-ea"/>
                        <a:cs typeface="Arial" panose="020B0604020202020204" pitchFamily="34" charset="0"/>
                      </a:endParaRPr>
                    </a:p>
                  </a:txBody>
                  <a:tcPr marL="19049" marR="19049" marT="0" marB="0" anchor="ctr">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spcAft>
                          <a:spcPts val="0"/>
                        </a:spcAft>
                        <a:defRPr/>
                      </a:pPr>
                      <a:r>
                        <a:rPr lang="it-IT" sz="1700" kern="1200" dirty="0" smtClean="0">
                          <a:solidFill>
                            <a:schemeClr val="dk1"/>
                          </a:solidFill>
                          <a:latin typeface="Arial" panose="020B0604020202020204" pitchFamily="34" charset="0"/>
                          <a:ea typeface="+mn-ea"/>
                          <a:cs typeface="Arial" panose="020B0604020202020204" pitchFamily="34" charset="0"/>
                        </a:rPr>
                        <a:t>Nuovo circuito da Gennaio 2015;</a:t>
                      </a:r>
                      <a:r>
                        <a:rPr lang="it-IT" sz="1700" kern="1200" baseline="0" dirty="0" smtClean="0">
                          <a:solidFill>
                            <a:schemeClr val="dk1"/>
                          </a:solidFill>
                          <a:latin typeface="Arial" panose="020B0604020202020204" pitchFamily="34" charset="0"/>
                          <a:ea typeface="+mn-ea"/>
                          <a:cs typeface="Arial" panose="020B0604020202020204" pitchFamily="34" charset="0"/>
                        </a:rPr>
                        <a:t> all’interno del circuito vengono dichiarati anche i dati di AREA NEWS; </a:t>
                      </a:r>
                      <a:r>
                        <a:rPr lang="it-IT" sz="1700" kern="1200" baseline="0" dirty="0" smtClean="0">
                          <a:solidFill>
                            <a:schemeClr val="tx1"/>
                          </a:solidFill>
                          <a:effectLst/>
                          <a:latin typeface="Arial" panose="020B0604020202020204" pitchFamily="34" charset="0"/>
                          <a:ea typeface="+mn-ea"/>
                          <a:cs typeface="Arial" panose="020B0604020202020204" pitchFamily="34" charset="0"/>
                        </a:rPr>
                        <a:t>da Settembre </a:t>
                      </a:r>
                      <a:r>
                        <a:rPr lang="it-IT" sz="1700" kern="1200" dirty="0" smtClean="0">
                          <a:solidFill>
                            <a:schemeClr val="tx1"/>
                          </a:solidFill>
                          <a:effectLst/>
                          <a:latin typeface="Arial" panose="020B0604020202020204" pitchFamily="34" charset="0"/>
                          <a:ea typeface="+mn-ea"/>
                          <a:cs typeface="Arial" panose="020B0604020202020204" pitchFamily="34" charset="0"/>
                        </a:rPr>
                        <a:t>2015 il circuito cambia denominazione in “ARCUS 2015” </a:t>
                      </a:r>
                      <a:endParaRPr lang="it-IT" sz="1700" kern="1200" dirty="0">
                        <a:solidFill>
                          <a:schemeClr val="tx1"/>
                        </a:solidFill>
                        <a:latin typeface="Arial" panose="020B0604020202020204" pitchFamily="34" charset="0"/>
                        <a:ea typeface="+mn-ea"/>
                        <a:cs typeface="Arial" panose="020B0604020202020204" pitchFamily="34" charset="0"/>
                      </a:endParaRPr>
                    </a:p>
                  </a:txBody>
                  <a:tcPr marL="19049" marR="19049" marT="0" marB="0" anchor="ctr">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la 21"/>
          <p:cNvGraphicFramePr>
            <a:graphicFrameLocks noGrp="1"/>
          </p:cNvGraphicFramePr>
          <p:nvPr>
            <p:extLst>
              <p:ext uri="{D42A27DB-BD31-4B8C-83A1-F6EECF244321}">
                <p14:modId xmlns:p14="http://schemas.microsoft.com/office/powerpoint/2010/main" xmlns="" val="2482935081"/>
              </p:ext>
            </p:extLst>
          </p:nvPr>
        </p:nvGraphicFramePr>
        <p:xfrm>
          <a:off x="94872" y="999242"/>
          <a:ext cx="8928991" cy="4445982"/>
        </p:xfrm>
        <a:graphic>
          <a:graphicData uri="http://schemas.openxmlformats.org/drawingml/2006/table">
            <a:tbl>
              <a:tblPr/>
              <a:tblGrid>
                <a:gridCol w="968346"/>
                <a:gridCol w="1047878"/>
                <a:gridCol w="804720"/>
                <a:gridCol w="864096"/>
                <a:gridCol w="792088"/>
                <a:gridCol w="864096"/>
                <a:gridCol w="792088"/>
                <a:gridCol w="779456"/>
                <a:gridCol w="1008112"/>
                <a:gridCol w="1008111"/>
              </a:tblGrid>
              <a:tr h="915558">
                <a:tc>
                  <a:txBody>
                    <a:bodyPr/>
                    <a:lstStyle/>
                    <a:p>
                      <a:pPr algn="ctr" fontAlgn="ctr"/>
                      <a:r>
                        <a:rPr lang="it-IT" sz="1600" b="0" i="0" u="none" strike="noStrike" dirty="0">
                          <a:latin typeface="Arial" panose="020B0604020202020204" pitchFamily="34" charset="0"/>
                          <a:cs typeface="Arial" panose="020B0604020202020204" pitchFamily="34" charset="0"/>
                        </a:rPr>
                        <a:t> </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err="1">
                          <a:latin typeface="Arial" panose="020B0604020202020204" pitchFamily="34" charset="0"/>
                          <a:cs typeface="Arial" panose="020B0604020202020204" pitchFamily="34" charset="0"/>
                        </a:rPr>
                        <a:t>Anno\Mese</a:t>
                      </a:r>
                      <a:endParaRPr lang="it-IT" sz="1600" b="0" i="0" u="none" strike="noStrike" dirty="0">
                        <a:latin typeface="Arial" panose="020B0604020202020204" pitchFamily="34" charset="0"/>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Marzo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Aprile</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Maggio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Giugno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Luglio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Agosto</a:t>
                      </a: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Settembre</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Set.</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2015</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94202">
                <a:tc rowSpan="6">
                  <a:txBody>
                    <a:bodyPr/>
                    <a:lstStyle/>
                    <a:p>
                      <a:pPr algn="ctr" fontAlgn="ctr"/>
                      <a:r>
                        <a:rPr kumimoji="0" lang="it-IT" sz="1600" b="0"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Totale Fatturato</a:t>
                      </a:r>
                    </a:p>
                    <a:p>
                      <a:pPr algn="ctr" fontAlgn="ctr"/>
                      <a:endParaRPr kumimoji="0" lang="it-IT" sz="1600" b="0"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2013</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26.443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26.276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32.986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31.747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26.789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10.189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23.465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none" strike="noStrike" kern="1200" dirty="0">
                          <a:solidFill>
                            <a:srgbClr val="C00000"/>
                          </a:solidFill>
                          <a:effectLst/>
                          <a:latin typeface="Arial" panose="020B0604020202020204" pitchFamily="34" charset="0"/>
                          <a:ea typeface="+mn-ea"/>
                          <a:cs typeface="Arial" panose="020B0604020202020204" pitchFamily="34" charset="0"/>
                        </a:rPr>
                        <a:t>216.948</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2014</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27.066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23.506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30.901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27.385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23.730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9.897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24.093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none" strike="noStrike" kern="1200" dirty="0">
                          <a:solidFill>
                            <a:srgbClr val="C00000"/>
                          </a:solidFill>
                          <a:effectLst/>
                          <a:latin typeface="Arial" panose="020B0604020202020204" pitchFamily="34" charset="0"/>
                          <a:ea typeface="+mn-ea"/>
                          <a:cs typeface="Arial" panose="020B0604020202020204" pitchFamily="34" charset="0"/>
                        </a:rPr>
                        <a:t>208.277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2015</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29.188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25.495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31.283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31.947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29.285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11.228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26.551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none" strike="noStrike" kern="1200" dirty="0">
                          <a:solidFill>
                            <a:srgbClr val="C00000"/>
                          </a:solidFill>
                          <a:effectLst/>
                          <a:latin typeface="Arial" panose="020B0604020202020204" pitchFamily="34" charset="0"/>
                          <a:ea typeface="+mn-ea"/>
                          <a:cs typeface="Arial" panose="020B0604020202020204" pitchFamily="34" charset="0"/>
                        </a:rPr>
                        <a:t>229.013</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2014/2013</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-13,7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-11,4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sng" strike="noStrike" kern="1200" dirty="0">
                          <a:solidFill>
                            <a:srgbClr val="C00000"/>
                          </a:solidFill>
                          <a:effectLst/>
                          <a:latin typeface="Arial" panose="020B0604020202020204" pitchFamily="34" charset="0"/>
                          <a:ea typeface="+mn-ea"/>
                          <a:cs typeface="Arial" panose="020B0604020202020204" pitchFamily="34" charset="0"/>
                        </a:rPr>
                        <a:t>-4,0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2015/2013</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9,3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13,2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sng" strike="noStrike" kern="1200" dirty="0">
                          <a:solidFill>
                            <a:srgbClr val="C00000"/>
                          </a:solidFill>
                          <a:effectLst/>
                          <a:latin typeface="Arial" panose="020B0604020202020204" pitchFamily="34" charset="0"/>
                          <a:ea typeface="+mn-ea"/>
                          <a:cs typeface="Arial" panose="020B0604020202020204" pitchFamily="34" charset="0"/>
                        </a:rPr>
                        <a:t>5,6</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C00000"/>
                          </a:solidFill>
                          <a:effectLst/>
                          <a:latin typeface="Arial" panose="020B0604020202020204" pitchFamily="34" charset="0"/>
                          <a:cs typeface="Arial" panose="020B0604020202020204" pitchFamily="34" charset="0"/>
                        </a:rPr>
                        <a:t>2015/2014</a:t>
                      </a:r>
                      <a:endParaRPr lang="it-IT" sz="1500" b="0" i="0" u="none" strike="noStrike" dirty="0">
                        <a:solidFill>
                          <a:srgbClr val="C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C00000"/>
                          </a:solidFill>
                          <a:effectLst/>
                          <a:latin typeface="Arial" panose="020B0604020202020204" pitchFamily="34" charset="0"/>
                          <a:ea typeface="+mn-ea"/>
                          <a:cs typeface="Arial" panose="020B0604020202020204" pitchFamily="34" charset="0"/>
                        </a:rPr>
                        <a:t>16,7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23,4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13,4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C00000"/>
                          </a:solidFill>
                          <a:effectLst/>
                          <a:latin typeface="Arial" panose="020B0604020202020204" pitchFamily="34" charset="0"/>
                          <a:ea typeface="+mn-ea"/>
                          <a:cs typeface="Arial" panose="020B0604020202020204" pitchFamily="34" charset="0"/>
                        </a:rPr>
                        <a:t>10,2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sng" strike="noStrike" kern="1200" dirty="0">
                          <a:solidFill>
                            <a:srgbClr val="C00000"/>
                          </a:solidFill>
                          <a:effectLst/>
                          <a:latin typeface="Arial" panose="020B0604020202020204" pitchFamily="34" charset="0"/>
                          <a:ea typeface="+mn-ea"/>
                          <a:cs typeface="Arial" panose="020B0604020202020204" pitchFamily="34" charset="0"/>
                        </a:rPr>
                        <a:t>10,0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rowSpan="6">
                  <a:txBody>
                    <a:bodyPr/>
                    <a:lstStyle/>
                    <a:p>
                      <a:pPr algn="ctr" fontAlgn="ctr"/>
                      <a:r>
                        <a:rPr kumimoji="0" lang="it-IT"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Totale</a:t>
                      </a:r>
                    </a:p>
                    <a:p>
                      <a:pPr algn="ctr" fontAlgn="ctr"/>
                      <a:r>
                        <a:rPr kumimoji="0" lang="it-IT"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Avvisi</a:t>
                      </a:r>
                      <a:endParaRPr kumimoji="0" lang="it-IT"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2013</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105.646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105.996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123.903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130.278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116.550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60.091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98.981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1" i="0" u="none" strike="noStrike" kern="1200" dirty="0">
                          <a:solidFill>
                            <a:srgbClr val="000000"/>
                          </a:solidFill>
                          <a:effectLst/>
                          <a:latin typeface="Arial" panose="020B0604020202020204" pitchFamily="34" charset="0"/>
                          <a:ea typeface="+mn-ea"/>
                          <a:cs typeface="Arial" panose="020B0604020202020204" pitchFamily="34" charset="0"/>
                        </a:rPr>
                        <a:t>907.541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94202">
                <a:tc vMerge="1">
                  <a:txBody>
                    <a:bodyPr/>
                    <a:lstStyle/>
                    <a:p>
                      <a:endParaRPr lang="it-IT"/>
                    </a:p>
                  </a:txBody>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2014</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108.315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95.262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123.535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112.260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108.053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56.678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107.943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none" strike="noStrike" kern="1200" dirty="0">
                          <a:solidFill>
                            <a:srgbClr val="000000"/>
                          </a:solidFill>
                          <a:effectLst/>
                          <a:latin typeface="Arial" panose="020B0604020202020204" pitchFamily="34" charset="0"/>
                          <a:ea typeface="+mn-ea"/>
                          <a:cs typeface="Arial" panose="020B0604020202020204" pitchFamily="34" charset="0"/>
                        </a:rPr>
                        <a:t>888.887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2015</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125.091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110.412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131.695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137.187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133.890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59.969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119.360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none" strike="noStrike" kern="1200" dirty="0">
                          <a:solidFill>
                            <a:srgbClr val="000000"/>
                          </a:solidFill>
                          <a:effectLst/>
                          <a:latin typeface="Arial" panose="020B0604020202020204" pitchFamily="34" charset="0"/>
                          <a:ea typeface="+mn-ea"/>
                          <a:cs typeface="Arial" panose="020B0604020202020204" pitchFamily="34" charset="0"/>
                        </a:rPr>
                        <a:t>1.010.562</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4202">
                <a:tc vMerge="1">
                  <a:txBody>
                    <a:bodyPr/>
                    <a:lstStyle/>
                    <a:p>
                      <a:endParaRPr lang="it-IT"/>
                    </a:p>
                  </a:txBody>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2014/2013</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2,5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-0,3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1" i="0" u="sng" strike="noStrike" kern="1200" dirty="0">
                          <a:solidFill>
                            <a:srgbClr val="000000"/>
                          </a:solidFill>
                          <a:effectLst/>
                          <a:latin typeface="Arial" panose="020B0604020202020204" pitchFamily="34" charset="0"/>
                          <a:ea typeface="+mn-ea"/>
                          <a:cs typeface="Arial" panose="020B0604020202020204" pitchFamily="34" charset="0"/>
                        </a:rPr>
                        <a:t>-2,1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94202">
                <a:tc vMerge="1">
                  <a:txBody>
                    <a:bodyPr/>
                    <a:lstStyle/>
                    <a:p>
                      <a:endParaRPr lang="it-IT"/>
                    </a:p>
                  </a:txBody>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2015/2013</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20,6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500" b="1" i="0" u="sng" strike="noStrike" kern="1200" dirty="0">
                          <a:solidFill>
                            <a:srgbClr val="000000"/>
                          </a:solidFill>
                          <a:effectLst/>
                          <a:latin typeface="Arial" panose="020B0604020202020204" pitchFamily="34" charset="0"/>
                          <a:ea typeface="+mn-ea"/>
                          <a:cs typeface="Arial" panose="020B0604020202020204" pitchFamily="34" charset="0"/>
                        </a:rPr>
                        <a:t>11,4</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94202">
                <a:tc vMerge="1">
                  <a:txBody>
                    <a:bodyPr/>
                    <a:lstStyle/>
                    <a:p>
                      <a:endParaRPr lang="it-IT" dirty="0"/>
                    </a:p>
                  </a:txBody>
                  <a:tcPr/>
                </a:tc>
                <a:tc>
                  <a:txBody>
                    <a:bodyPr/>
                    <a:lstStyle/>
                    <a:p>
                      <a:pPr algn="ctr" fontAlgn="ctr"/>
                      <a:r>
                        <a:rPr lang="it-IT" sz="1500" b="0" i="0" u="none" strike="noStrike" dirty="0" smtClean="0">
                          <a:solidFill>
                            <a:srgbClr val="000000"/>
                          </a:solidFill>
                          <a:effectLst/>
                          <a:latin typeface="Arial" panose="020B0604020202020204" pitchFamily="34" charset="0"/>
                          <a:cs typeface="Arial" panose="020B0604020202020204" pitchFamily="34" charset="0"/>
                        </a:rPr>
                        <a:t>2015/2014</a:t>
                      </a:r>
                      <a:endParaRPr lang="it-IT" sz="1500" b="0" i="0" u="none" strike="noStrike" dirty="0">
                        <a:solidFill>
                          <a:srgbClr val="000000"/>
                        </a:solidFill>
                        <a:effectLst/>
                        <a:latin typeface="Arial" panose="020B0604020202020204" pitchFamily="34" charset="0"/>
                        <a:cs typeface="Arial" panose="020B0604020202020204" pitchFamily="34" charset="0"/>
                      </a:endParaRPr>
                    </a:p>
                  </a:txBody>
                  <a:tcPr marL="72000"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15,9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22,2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a:solidFill>
                            <a:srgbClr val="000000"/>
                          </a:solidFill>
                          <a:effectLst/>
                          <a:latin typeface="Arial" panose="020B0604020202020204" pitchFamily="34" charset="0"/>
                          <a:ea typeface="+mn-ea"/>
                          <a:cs typeface="Arial" panose="020B0604020202020204" pitchFamily="34" charset="0"/>
                        </a:rPr>
                        <a:t>23,9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0" i="0" u="none" strike="noStrike" kern="1200" dirty="0">
                          <a:solidFill>
                            <a:srgbClr val="000000"/>
                          </a:solidFill>
                          <a:effectLst/>
                          <a:latin typeface="Arial" panose="020B0604020202020204" pitchFamily="34" charset="0"/>
                          <a:ea typeface="+mn-ea"/>
                          <a:cs typeface="Arial" panose="020B0604020202020204" pitchFamily="34" charset="0"/>
                        </a:rPr>
                        <a:t>10,6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500" b="1" i="0" u="sng" strike="noStrike" kern="1200" dirty="0">
                          <a:solidFill>
                            <a:srgbClr val="000000"/>
                          </a:solidFill>
                          <a:effectLst/>
                          <a:latin typeface="Arial" panose="020B0604020202020204" pitchFamily="34" charset="0"/>
                          <a:ea typeface="+mn-ea"/>
                          <a:cs typeface="Arial" panose="020B0604020202020204" pitchFamily="34" charset="0"/>
                        </a:rPr>
                        <a:t>13,7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0418" name="Text Box 66"/>
          <p:cNvSpPr txBox="1">
            <a:spLocks noChangeArrowheads="1"/>
          </p:cNvSpPr>
          <p:nvPr/>
        </p:nvSpPr>
        <p:spPr bwMode="auto">
          <a:xfrm>
            <a:off x="0" y="13648"/>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Totale Fatturato </a:t>
            </a:r>
            <a:r>
              <a:rPr lang="it-IT" altLang="it-IT" sz="1800" b="0" dirty="0" smtClean="0">
                <a:latin typeface="Arial" panose="020B0604020202020204" pitchFamily="34" charset="0"/>
                <a:cs typeface="Arial" panose="020B0604020202020204" pitchFamily="34" charset="0"/>
              </a:rPr>
              <a:t>(</a:t>
            </a:r>
            <a:r>
              <a:rPr lang="it-IT" altLang="it-IT" sz="1800" b="0" dirty="0">
                <a:latin typeface="Arial" panose="020B0604020202020204" pitchFamily="34" charset="0"/>
                <a:cs typeface="Arial" panose="020B0604020202020204" pitchFamily="34" charset="0"/>
              </a:rPr>
              <a:t>in </a:t>
            </a:r>
            <a:r>
              <a:rPr lang="it-IT" altLang="it-IT" sz="1800" b="0" dirty="0" smtClean="0">
                <a:latin typeface="Arial" panose="020B0604020202020204" pitchFamily="34" charset="0"/>
                <a:cs typeface="Arial" panose="020B0604020202020204" pitchFamily="34" charset="0"/>
              </a:rPr>
              <a:t>migliaia di </a:t>
            </a:r>
            <a:r>
              <a:rPr lang="it-IT" altLang="it-IT" sz="1800" b="0" dirty="0">
                <a:latin typeface="Arial" panose="020B0604020202020204" pitchFamily="34" charset="0"/>
                <a:cs typeface="Arial" panose="020B0604020202020204" pitchFamily="34" charset="0"/>
              </a:rPr>
              <a:t>euro</a:t>
            </a:r>
            <a:r>
              <a:rPr lang="it-IT" altLang="it-IT" sz="1800" b="0" dirty="0" smtClean="0">
                <a:latin typeface="Arial" panose="020B0604020202020204" pitchFamily="34" charset="0"/>
                <a:cs typeface="Arial" panose="020B0604020202020204" pitchFamily="34" charset="0"/>
              </a:rPr>
              <a:t>)</a:t>
            </a:r>
            <a:r>
              <a:rPr lang="it-IT" altLang="it-IT" sz="1800" dirty="0">
                <a:latin typeface="Arial" panose="020B0604020202020204" pitchFamily="34" charset="0"/>
                <a:cs typeface="Arial" panose="020B0604020202020204" pitchFamily="34" charset="0"/>
              </a:rPr>
              <a:t> e </a:t>
            </a:r>
            <a:r>
              <a:rPr lang="it-IT" altLang="it-IT" sz="1800" dirty="0" smtClean="0">
                <a:latin typeface="Arial" panose="020B0604020202020204" pitchFamily="34" charset="0"/>
                <a:cs typeface="Arial" panose="020B0604020202020204" pitchFamily="34" charset="0"/>
              </a:rPr>
              <a:t>Avvisi</a:t>
            </a:r>
            <a:endParaRPr lang="it-IT" altLang="it-IT" sz="1800" dirty="0">
              <a:solidFill>
                <a:srgbClr val="A19DF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856611534"/>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la 21"/>
          <p:cNvGraphicFramePr>
            <a:graphicFrameLocks noGrp="1"/>
          </p:cNvGraphicFramePr>
          <p:nvPr>
            <p:extLst>
              <p:ext uri="{D42A27DB-BD31-4B8C-83A1-F6EECF244321}">
                <p14:modId xmlns:p14="http://schemas.microsoft.com/office/powerpoint/2010/main" xmlns="" val="788351310"/>
              </p:ext>
            </p:extLst>
          </p:nvPr>
        </p:nvGraphicFramePr>
        <p:xfrm>
          <a:off x="192145" y="575980"/>
          <a:ext cx="8772343" cy="5400590"/>
        </p:xfrm>
        <a:graphic>
          <a:graphicData uri="http://schemas.openxmlformats.org/drawingml/2006/table">
            <a:tbl>
              <a:tblPr/>
              <a:tblGrid>
                <a:gridCol w="864096"/>
                <a:gridCol w="1139495"/>
                <a:gridCol w="792088"/>
                <a:gridCol w="792088"/>
                <a:gridCol w="792088"/>
                <a:gridCol w="864096"/>
                <a:gridCol w="792088"/>
                <a:gridCol w="792088"/>
                <a:gridCol w="1008112"/>
                <a:gridCol w="936104"/>
              </a:tblGrid>
              <a:tr h="1058354">
                <a:tc>
                  <a:txBody>
                    <a:bodyPr/>
                    <a:lstStyle/>
                    <a:p>
                      <a:pPr algn="ctr" fontAlgn="ctr"/>
                      <a:r>
                        <a:rPr lang="it-IT" sz="1600" b="0" i="0" u="none" strike="noStrike" dirty="0">
                          <a:latin typeface="Arial" panose="020B0604020202020204" pitchFamily="34" charset="0"/>
                          <a:cs typeface="Arial" panose="020B0604020202020204" pitchFamily="34" charset="0"/>
                        </a:rPr>
                        <a:t> </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a:latin typeface="Arial" panose="020B0604020202020204" pitchFamily="34" charset="0"/>
                          <a:cs typeface="Arial" panose="020B0604020202020204" pitchFamily="34" charset="0"/>
                        </a:rPr>
                        <a:t>Anno</a:t>
                      </a:r>
                      <a:r>
                        <a:rPr lang="it-IT" sz="1600" b="0" i="0" u="none" strike="noStrike" dirty="0" smtClean="0">
                          <a:latin typeface="Arial" panose="020B0604020202020204" pitchFamily="34" charset="0"/>
                          <a:cs typeface="Arial" panose="020B0604020202020204" pitchFamily="34" charset="0"/>
                        </a:rPr>
                        <a:t>\</a:t>
                      </a:r>
                    </a:p>
                    <a:p>
                      <a:pPr algn="ctr" fontAlgn="ctr"/>
                      <a:r>
                        <a:rPr lang="it-IT" sz="1600" b="0" i="0" u="none" strike="noStrike" dirty="0" smtClean="0">
                          <a:latin typeface="Arial" panose="020B0604020202020204" pitchFamily="34" charset="0"/>
                          <a:cs typeface="Arial" panose="020B0604020202020204" pitchFamily="34" charset="0"/>
                        </a:rPr>
                        <a:t>Mese</a:t>
                      </a:r>
                      <a:endParaRPr lang="it-IT" sz="1600" b="0" i="0" u="none" strike="noStrike" dirty="0">
                        <a:latin typeface="Arial" panose="020B0604020202020204" pitchFamily="34" charset="0"/>
                        <a:cs typeface="Arial" panose="020B0604020202020204" pitchFamily="34"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Marzo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Aprile</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Maggio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Giugno</a:t>
                      </a: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Luglio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Agosto</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Settembre</a:t>
                      </a:r>
                    </a:p>
                  </a:txBody>
                  <a:tcPr marL="9524" marR="952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914400" rtl="0" eaLnBrk="1" fontAlgn="ctr" latinLnBrk="0" hangingPunct="1"/>
                      <a:r>
                        <a:rPr lang="it-IT" sz="1600" b="0"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Set.</a:t>
                      </a:r>
                    </a:p>
                    <a:p>
                      <a:pPr marL="0" algn="ctr" defTabSz="914400" rtl="0" eaLnBrk="1" fontAlgn="ctr" latinLnBrk="0" hangingPunct="1"/>
                      <a:r>
                        <a:rPr lang="it-IT" sz="1600" b="0" i="0" u="none" strike="noStrike" kern="1200" dirty="0" smtClean="0">
                          <a:solidFill>
                            <a:schemeClr val="tx1"/>
                          </a:solidFill>
                          <a:latin typeface="Arial" panose="020B0604020202020204" pitchFamily="34" charset="0"/>
                          <a:ea typeface="+mn-ea"/>
                          <a:cs typeface="Arial" panose="020B0604020202020204" pitchFamily="34" charset="0"/>
                        </a:rPr>
                        <a:t> 2015</a:t>
                      </a:r>
                      <a:endParaRPr lang="it-IT" sz="1600" b="0" i="0" u="none" strike="noStrike" kern="1200" dirty="0">
                        <a:solidFill>
                          <a:schemeClr val="tx1"/>
                        </a:solidFill>
                        <a:latin typeface="Arial" panose="020B0604020202020204" pitchFamily="34" charset="0"/>
                        <a:ea typeface="+mn-ea"/>
                        <a:cs typeface="Arial" panose="020B0604020202020204" pitchFamily="34" charset="0"/>
                      </a:endParaRPr>
                    </a:p>
                  </a:txBody>
                  <a:tcPr marL="9524" marR="9524"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61853">
                <a:tc rowSpan="6">
                  <a:txBody>
                    <a:bodyPr/>
                    <a:lstStyle/>
                    <a:p>
                      <a:pPr algn="ctr" fontAlgn="ctr"/>
                      <a:r>
                        <a:rPr kumimoji="0" lang="it-IT" sz="1600" b="0" i="0" u="none" strike="noStrike" kern="1200" cap="none" normalizeH="0" baseline="0" dirty="0">
                          <a:ln>
                            <a:noFill/>
                          </a:ln>
                          <a:solidFill>
                            <a:schemeClr val="accent2">
                              <a:lumMod val="25000"/>
                            </a:schemeClr>
                          </a:solidFill>
                          <a:effectLst/>
                          <a:latin typeface="Arial" panose="020B0604020202020204" pitchFamily="34" charset="0"/>
                          <a:ea typeface="+mn-ea"/>
                          <a:cs typeface="Arial" panose="020B0604020202020204" pitchFamily="34" charset="0"/>
                        </a:rPr>
                        <a:t>Fatturato tabellare</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2013</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24.899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24.581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30.555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30.014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25.640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9.425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21.898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204.179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2014</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25.412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21.398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28.659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25.326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22.479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8.707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22.409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193.891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2015</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27.176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23.632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28.821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29.636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27.235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9.791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24.322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212.336</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2014/2013</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-5,0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2015/2013</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11,1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4,0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chemeClr val="accent2">
                              <a:lumMod val="25000"/>
                            </a:schemeClr>
                          </a:solidFill>
                          <a:effectLst/>
                          <a:latin typeface="Arial" panose="020B0604020202020204" pitchFamily="34" charset="0"/>
                          <a:cs typeface="Arial" panose="020B0604020202020204" pitchFamily="34" charset="0"/>
                        </a:rPr>
                        <a:t>2015/2014</a:t>
                      </a:r>
                      <a:endParaRPr lang="it-IT" sz="1600" b="0" i="0" u="none" strike="noStrike" dirty="0">
                        <a:solidFill>
                          <a:schemeClr val="accent2">
                            <a:lumMod val="25000"/>
                          </a:schemeClr>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21,2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chemeClr val="accent2">
                              <a:lumMod val="25000"/>
                            </a:schemeClr>
                          </a:solidFill>
                          <a:effectLst/>
                          <a:latin typeface="Arial" panose="020B0604020202020204" pitchFamily="34" charset="0"/>
                          <a:ea typeface="+mn-ea"/>
                          <a:cs typeface="Arial" panose="020B0604020202020204" pitchFamily="34" charset="0"/>
                        </a:rPr>
                        <a:t>12,4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chemeClr val="accent2">
                              <a:lumMod val="25000"/>
                            </a:schemeClr>
                          </a:solidFill>
                          <a:effectLst/>
                          <a:latin typeface="Arial" panose="020B0604020202020204" pitchFamily="34" charset="0"/>
                          <a:ea typeface="+mn-ea"/>
                          <a:cs typeface="Arial" panose="020B0604020202020204" pitchFamily="34" charset="0"/>
                        </a:rPr>
                        <a:t>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sng" strike="noStrike" kern="1200" dirty="0">
                          <a:solidFill>
                            <a:schemeClr val="accent2">
                              <a:lumMod val="25000"/>
                            </a:schemeClr>
                          </a:solidFill>
                          <a:effectLst/>
                          <a:latin typeface="Arial" panose="020B0604020202020204" pitchFamily="34" charset="0"/>
                          <a:ea typeface="+mn-ea"/>
                          <a:cs typeface="Arial" panose="020B0604020202020204" pitchFamily="34" charset="0"/>
                        </a:rPr>
                        <a:t>9,5</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rowSpan="6">
                  <a:txBody>
                    <a:bodyPr/>
                    <a:lstStyle/>
                    <a:p>
                      <a:pPr algn="ctr" fontAlgn="ctr"/>
                      <a:r>
                        <a:rPr kumimoji="0" lang="it-IT" sz="1600" b="0" i="0" u="none" strike="noStrike" kern="1200" cap="none" normalizeH="0" baseline="0" dirty="0">
                          <a:ln>
                            <a:noFill/>
                          </a:ln>
                          <a:solidFill>
                            <a:srgbClr val="0033CC"/>
                          </a:solidFill>
                          <a:effectLst/>
                          <a:latin typeface="Arial" panose="020B0604020202020204" pitchFamily="34" charset="0"/>
                          <a:ea typeface="+mn-ea"/>
                          <a:cs typeface="Arial" panose="020B0604020202020204" pitchFamily="34" charset="0"/>
                        </a:rPr>
                        <a:t>Fatturato </a:t>
                      </a:r>
                      <a:r>
                        <a:rPr kumimoji="0" lang="it-IT" sz="1600" b="0" i="0" u="none" strike="noStrike" kern="1200" cap="none" normalizeH="0" baseline="0" dirty="0" smtClean="0">
                          <a:ln>
                            <a:noFill/>
                          </a:ln>
                          <a:solidFill>
                            <a:srgbClr val="0033CC"/>
                          </a:solidFill>
                          <a:effectLst/>
                          <a:latin typeface="Arial" panose="020B0604020202020204" pitchFamily="34" charset="0"/>
                          <a:ea typeface="+mn-ea"/>
                          <a:cs typeface="Arial" panose="020B0604020202020204" pitchFamily="34" charset="0"/>
                        </a:rPr>
                        <a:t>extra-tabellare</a:t>
                      </a:r>
                    </a:p>
                  </a:txBody>
                  <a:tcPr marL="0" marR="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2013</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1.544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1.695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2.431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1.733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1.149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764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1.567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12.769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2014</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1.654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2.108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2.242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2.059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1.251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1.190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1.684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14.386</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2015</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2.012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1.863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2.462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2.311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2.050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1.437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2.229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none" strike="noStrike" kern="1200" dirty="0">
                          <a:solidFill>
                            <a:srgbClr val="0033CC"/>
                          </a:solidFill>
                          <a:effectLst/>
                          <a:latin typeface="Arial" panose="020B0604020202020204" pitchFamily="34" charset="0"/>
                          <a:ea typeface="+mn-ea"/>
                          <a:cs typeface="Arial" panose="020B0604020202020204" pitchFamily="34" charset="0"/>
                        </a:rPr>
                        <a:t>16.677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2014/2013</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24,4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55,8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1" i="0" u="sng" strike="noStrike" kern="1200" dirty="0">
                          <a:solidFill>
                            <a:srgbClr val="0033CC"/>
                          </a:solidFill>
                          <a:effectLst/>
                          <a:latin typeface="Arial" panose="020B0604020202020204" pitchFamily="34" charset="0"/>
                          <a:ea typeface="+mn-ea"/>
                          <a:cs typeface="Arial" panose="020B0604020202020204" pitchFamily="34" charset="0"/>
                        </a:rPr>
                        <a:t>12,7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2015/2013</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30,3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33,4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78,4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88,1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42,2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r>
                        <a:rPr lang="it-IT" sz="1600" b="1" i="0" u="sng" strike="noStrike" kern="1200" dirty="0">
                          <a:solidFill>
                            <a:srgbClr val="0033CC"/>
                          </a:solidFill>
                          <a:effectLst/>
                          <a:latin typeface="Arial" panose="020B0604020202020204" pitchFamily="34" charset="0"/>
                          <a:ea typeface="+mn-ea"/>
                          <a:cs typeface="Arial" panose="020B0604020202020204" pitchFamily="34" charset="0"/>
                        </a:rPr>
                        <a:t>30,6</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61853">
                <a:tc vMerge="1">
                  <a:txBody>
                    <a:bodyPr/>
                    <a:lstStyle/>
                    <a:p>
                      <a:endParaRPr lang="it-IT"/>
                    </a:p>
                  </a:txBody>
                  <a:tcPr/>
                </a:tc>
                <a:tc>
                  <a:txBody>
                    <a:bodyPr/>
                    <a:lstStyle/>
                    <a:p>
                      <a:pPr algn="ctr" fontAlgn="ctr"/>
                      <a:r>
                        <a:rPr lang="it-IT" sz="1600" b="0" i="0" u="none" strike="noStrike" dirty="0" smtClean="0">
                          <a:solidFill>
                            <a:srgbClr val="0033CC"/>
                          </a:solidFill>
                          <a:effectLst/>
                          <a:latin typeface="Arial" panose="020B0604020202020204" pitchFamily="34" charset="0"/>
                          <a:cs typeface="Arial" panose="020B0604020202020204" pitchFamily="34" charset="0"/>
                        </a:rPr>
                        <a:t>2015/2014</a:t>
                      </a:r>
                      <a:endParaRPr lang="it-IT" sz="1600" b="0" i="0" u="none" strike="noStrike" dirty="0">
                        <a:solidFill>
                          <a:srgbClr val="0033CC"/>
                        </a:solidFill>
                        <a:effectLst/>
                        <a:latin typeface="Arial" panose="020B0604020202020204" pitchFamily="34" charset="0"/>
                        <a:cs typeface="Arial" panose="020B0604020202020204" pitchFamily="34" charset="0"/>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63,9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a:solidFill>
                            <a:srgbClr val="0033CC"/>
                          </a:solidFill>
                          <a:effectLst/>
                          <a:latin typeface="Arial" panose="020B0604020202020204" pitchFamily="34" charset="0"/>
                          <a:ea typeface="+mn-ea"/>
                          <a:cs typeface="Arial" panose="020B0604020202020204" pitchFamily="34" charset="0"/>
                        </a:rPr>
                        <a:t>20,8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0" i="0" u="none" strike="noStrike" kern="1200" dirty="0">
                          <a:solidFill>
                            <a:srgbClr val="0033CC"/>
                          </a:solidFill>
                          <a:effectLst/>
                          <a:latin typeface="Arial" panose="020B0604020202020204" pitchFamily="34" charset="0"/>
                          <a:ea typeface="+mn-ea"/>
                          <a:cs typeface="Arial" panose="020B0604020202020204" pitchFamily="34" charset="0"/>
                        </a:rPr>
                        <a:t>32,4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it-IT" sz="1600" b="1" i="0" u="sng" strike="noStrike" kern="1200" dirty="0">
                          <a:solidFill>
                            <a:srgbClr val="0033CC"/>
                          </a:solidFill>
                          <a:effectLst/>
                          <a:latin typeface="Arial" panose="020B0604020202020204" pitchFamily="34" charset="0"/>
                          <a:ea typeface="+mn-ea"/>
                          <a:cs typeface="Arial" panose="020B0604020202020204" pitchFamily="34" charset="0"/>
                        </a:rPr>
                        <a:t>15,9</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0418" name="Text Box 66"/>
          <p:cNvSpPr txBox="1">
            <a:spLocks noChangeArrowheads="1"/>
          </p:cNvSpPr>
          <p:nvPr/>
        </p:nvSpPr>
        <p:spPr bwMode="auto">
          <a:xfrm>
            <a:off x="0" y="27296"/>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Tipologie di Fatturato</a:t>
            </a:r>
            <a:r>
              <a:rPr lang="it-IT" altLang="it-IT" sz="1800" i="1" dirty="0" smtClean="0">
                <a:latin typeface="Arial" panose="020B0604020202020204" pitchFamily="34" charset="0"/>
                <a:cs typeface="Arial" panose="020B0604020202020204" pitchFamily="34" charset="0"/>
              </a:rPr>
              <a:t> </a:t>
            </a:r>
            <a:r>
              <a:rPr lang="it-IT" altLang="it-IT" sz="1800" b="0" dirty="0" smtClean="0">
                <a:latin typeface="Arial" panose="020B0604020202020204" pitchFamily="34" charset="0"/>
                <a:cs typeface="Arial" panose="020B0604020202020204" pitchFamily="34" charset="0"/>
              </a:rPr>
              <a:t> </a:t>
            </a:r>
            <a:r>
              <a:rPr lang="it-IT" altLang="it-IT" sz="1800" b="0" dirty="0">
                <a:latin typeface="Arial" panose="020B0604020202020204" pitchFamily="34" charset="0"/>
                <a:cs typeface="Arial" panose="020B0604020202020204" pitchFamily="34" charset="0"/>
              </a:rPr>
              <a:t>(in </a:t>
            </a:r>
            <a:r>
              <a:rPr lang="it-IT" altLang="it-IT" sz="1800" b="0" dirty="0" smtClean="0">
                <a:latin typeface="Arial" panose="020B0604020202020204" pitchFamily="34" charset="0"/>
                <a:cs typeface="Arial" panose="020B0604020202020204" pitchFamily="34" charset="0"/>
              </a:rPr>
              <a:t>migliaia di </a:t>
            </a:r>
            <a:r>
              <a:rPr lang="it-IT" altLang="it-IT" sz="1800" b="0" dirty="0">
                <a:latin typeface="Arial" panose="020B0604020202020204" pitchFamily="34" charset="0"/>
                <a:cs typeface="Arial" panose="020B0604020202020204" pitchFamily="34" charset="0"/>
              </a:rPr>
              <a:t>euro)</a:t>
            </a:r>
            <a:endParaRPr lang="it-IT" altLang="it-IT" sz="1800" dirty="0">
              <a:solidFill>
                <a:srgbClr val="A19DF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982396000"/>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0" y="0"/>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Numero di Avvisi Nazionale</a:t>
            </a:r>
            <a:endParaRPr lang="it-IT" altLang="it-IT" sz="1800" dirty="0">
              <a:solidFill>
                <a:srgbClr val="A19DFB"/>
              </a:solidFill>
              <a:latin typeface="Arial" panose="020B0604020202020204" pitchFamily="34" charset="0"/>
              <a:cs typeface="Arial" panose="020B0604020202020204" pitchFamily="34" charset="0"/>
            </a:endParaRPr>
          </a:p>
        </p:txBody>
      </p:sp>
      <p:graphicFrame>
        <p:nvGraphicFramePr>
          <p:cNvPr id="13" name="Tabella 12"/>
          <p:cNvGraphicFramePr>
            <a:graphicFrameLocks noGrp="1"/>
          </p:cNvGraphicFramePr>
          <p:nvPr>
            <p:extLst>
              <p:ext uri="{D42A27DB-BD31-4B8C-83A1-F6EECF244321}">
                <p14:modId xmlns:p14="http://schemas.microsoft.com/office/powerpoint/2010/main" xmlns="" val="1854982560"/>
              </p:ext>
            </p:extLst>
          </p:nvPr>
        </p:nvGraphicFramePr>
        <p:xfrm>
          <a:off x="148447" y="474485"/>
          <a:ext cx="8856983" cy="5620957"/>
        </p:xfrm>
        <a:graphic>
          <a:graphicData uri="http://schemas.openxmlformats.org/drawingml/2006/table">
            <a:tbl>
              <a:tblPr/>
              <a:tblGrid>
                <a:gridCol w="1728193"/>
                <a:gridCol w="1224136"/>
                <a:gridCol w="1152128"/>
                <a:gridCol w="1152128"/>
                <a:gridCol w="1224136"/>
                <a:gridCol w="1224136"/>
                <a:gridCol w="1152126"/>
              </a:tblGrid>
              <a:tr h="487340">
                <a:tc>
                  <a:txBody>
                    <a:bodyPr/>
                    <a:lstStyle/>
                    <a:p>
                      <a:pPr algn="ctr" fontAlgn="ctr"/>
                      <a:r>
                        <a:rPr lang="it-IT" sz="1500" b="1" i="0" u="none" strike="noStrike" dirty="0">
                          <a:latin typeface="Arial" panose="020B0604020202020204" pitchFamily="34" charset="0"/>
                          <a:cs typeface="Arial" panose="020B0604020202020204" pitchFamily="34" charset="0"/>
                        </a:rPr>
                        <a:t>Emittenti</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Totale</a:t>
                      </a:r>
                    </a:p>
                    <a:p>
                      <a:pPr algn="ctr" fontAlgn="ctr"/>
                      <a:r>
                        <a:rPr lang="it-IT" sz="1500" b="1" i="0" u="none" strike="noStrike" dirty="0" smtClean="0">
                          <a:latin typeface="Arial" panose="020B0604020202020204" pitchFamily="34" charset="0"/>
                          <a:cs typeface="Arial" panose="020B0604020202020204" pitchFamily="34" charset="0"/>
                        </a:rPr>
                        <a:t> 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&lt; </a:t>
                      </a:r>
                      <a:r>
                        <a:rPr lang="it-IT" sz="1500" b="1" i="0" u="none" strike="noStrike" dirty="0" smtClean="0">
                          <a:latin typeface="Arial" panose="020B0604020202020204" pitchFamily="34" charset="0"/>
                          <a:cs typeface="Arial" panose="020B0604020202020204" pitchFamily="34" charset="0"/>
                        </a:rPr>
                        <a:t>15"</a:t>
                      </a:r>
                    </a:p>
                    <a:p>
                      <a:pPr algn="ctr" fontAlgn="ctr"/>
                      <a:r>
                        <a:rPr lang="it-IT" sz="1500" b="1" i="0" u="none" strike="noStrike" dirty="0" smtClean="0">
                          <a:latin typeface="Arial" panose="020B0604020202020204" pitchFamily="34" charset="0"/>
                          <a:cs typeface="Arial" panose="020B0604020202020204" pitchFamily="34" charset="0"/>
                        </a:rPr>
                        <a:t> 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15" </a:t>
                      </a:r>
                      <a:endParaRPr lang="it-IT" sz="1500" b="1" i="0" u="none" strike="noStrike" dirty="0" smtClean="0">
                        <a:latin typeface="Arial" panose="020B0604020202020204" pitchFamily="34" charset="0"/>
                        <a:cs typeface="Arial" panose="020B0604020202020204" pitchFamily="34" charset="0"/>
                      </a:endParaRPr>
                    </a:p>
                    <a:p>
                      <a:pPr algn="ctr" fontAlgn="ctr"/>
                      <a:r>
                        <a:rPr lang="it-IT" sz="1500" b="1" i="0" u="none" strike="noStrike" dirty="0" smtClean="0">
                          <a:latin typeface="Arial" panose="020B0604020202020204" pitchFamily="34" charset="0"/>
                          <a:cs typeface="Arial" panose="020B0604020202020204" pitchFamily="34" charset="0"/>
                        </a:rPr>
                        <a:t>Avvisi</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20"</a:t>
                      </a:r>
                    </a:p>
                    <a:p>
                      <a:pPr algn="ctr" fontAlgn="ctr"/>
                      <a:r>
                        <a:rPr lang="it-IT" sz="1500" b="1" i="0" u="none" strike="noStrike" dirty="0" smtClean="0">
                          <a:latin typeface="Arial" panose="020B0604020202020204" pitchFamily="34" charset="0"/>
                          <a:cs typeface="Arial" panose="020B0604020202020204" pitchFamily="34" charset="0"/>
                        </a:rPr>
                        <a:t> Avvisi </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latin typeface="Arial" panose="020B0604020202020204" pitchFamily="34" charset="0"/>
                          <a:cs typeface="Arial" panose="020B0604020202020204" pitchFamily="34" charset="0"/>
                        </a:rPr>
                        <a:t>25" e 30" Avvisi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smtClean="0">
                          <a:latin typeface="Arial" panose="020B0604020202020204" pitchFamily="34" charset="0"/>
                          <a:cs typeface="Arial" panose="020B0604020202020204" pitchFamily="34" charset="0"/>
                        </a:rPr>
                        <a:t>&gt; 30</a:t>
                      </a:r>
                      <a:r>
                        <a:rPr lang="it-IT" sz="1500" b="1" i="0" u="none" strike="noStrike" dirty="0">
                          <a:latin typeface="Arial" panose="020B0604020202020204" pitchFamily="34" charset="0"/>
                          <a:cs typeface="Arial" panose="020B0604020202020204" pitchFamily="34" charset="0"/>
                        </a:rPr>
                        <a:t>" </a:t>
                      </a:r>
                      <a:r>
                        <a:rPr lang="it-IT" sz="1500" b="1" i="0" u="none" strike="noStrike" dirty="0" smtClean="0">
                          <a:latin typeface="Arial" panose="020B0604020202020204" pitchFamily="34" charset="0"/>
                          <a:cs typeface="Arial" panose="020B0604020202020204" pitchFamily="34" charset="0"/>
                        </a:rPr>
                        <a:t> </a:t>
                      </a:r>
                    </a:p>
                    <a:p>
                      <a:pPr algn="ctr" fontAlgn="ctr"/>
                      <a:r>
                        <a:rPr lang="it-IT" sz="1500" b="1" i="0" u="none" strike="noStrike" dirty="0" smtClean="0">
                          <a:latin typeface="Arial" panose="020B0604020202020204" pitchFamily="34" charset="0"/>
                          <a:cs typeface="Arial" panose="020B0604020202020204" pitchFamily="34" charset="0"/>
                        </a:rPr>
                        <a:t>Avvisi </a:t>
                      </a:r>
                      <a:endParaRPr lang="it-IT" sz="1500" b="1" i="0" u="none" strike="noStrike" dirty="0">
                        <a:latin typeface="Arial" panose="020B0604020202020204" pitchFamily="34" charset="0"/>
                        <a:cs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Marzo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125.091</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1.323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31.516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17.647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73.227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1.378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22732">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15,5</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-37,5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52,2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89,3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326,6</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Aprile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110.412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2.477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25.571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17.247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63.647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1.470</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860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15,9</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167,3</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Maggio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131.695</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3.114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35.130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18.213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74.048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1.190</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16592">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6,6</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30,4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73,7</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Giugno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137.187</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3.969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31.688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19.041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78.980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3.509</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860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22,2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92,8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Luglio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133.890</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4.726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27.342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15.522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81.431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4.869</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6060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23,9</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109,7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40,5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135,8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96863">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Agosto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59.969</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3.270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16.225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8.080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30.385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2.009</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dirty="0" err="1" smtClean="0">
                          <a:solidFill>
                            <a:srgbClr val="009900"/>
                          </a:solidFill>
                          <a:latin typeface="Arial" panose="020B0604020202020204" pitchFamily="34" charset="0"/>
                          <a:cs typeface="Arial" panose="020B0604020202020204" pitchFamily="34" charset="0"/>
                        </a:rPr>
                        <a:t>Diff</a:t>
                      </a:r>
                      <a:r>
                        <a:rPr lang="it-IT" sz="1500" b="0" i="0" u="none" strike="noStrike" dirty="0" smtClean="0">
                          <a:solidFill>
                            <a:srgbClr val="009900"/>
                          </a:solidFill>
                          <a:latin typeface="Arial" panose="020B0604020202020204" pitchFamily="34" charset="0"/>
                          <a:cs typeface="Arial" panose="020B0604020202020204" pitchFamily="34" charset="0"/>
                        </a:rPr>
                        <a:t>. % sul 2014</a:t>
                      </a: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5,8</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282,9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-14,9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297,0</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0" i="0" u="none" strike="noStrike" kern="1200" dirty="0" smtClean="0">
                          <a:solidFill>
                            <a:schemeClr val="tx1"/>
                          </a:solidFill>
                          <a:latin typeface="Arial" panose="020B0604020202020204" pitchFamily="34" charset="0"/>
                          <a:ea typeface="+mn-ea"/>
                          <a:cs typeface="Arial" panose="020B0604020202020204" pitchFamily="34" charset="0"/>
                        </a:rPr>
                        <a:t>Settembre 2015</a:t>
                      </a:r>
                      <a:endParaRPr lang="it-IT" sz="1500" b="0"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119.360</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2.510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21.000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a:solidFill>
                            <a:srgbClr val="000000"/>
                          </a:solidFill>
                          <a:effectLst/>
                          <a:latin typeface="Arial" panose="020B0604020202020204" pitchFamily="34" charset="0"/>
                          <a:cs typeface="Arial" panose="020B0604020202020204" pitchFamily="34" charset="0"/>
                        </a:rPr>
                        <a:t>17.504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76.778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0" i="0" u="none" strike="noStrike" dirty="0">
                          <a:solidFill>
                            <a:srgbClr val="000000"/>
                          </a:solidFill>
                          <a:effectLst/>
                          <a:latin typeface="Arial" panose="020B0604020202020204" pitchFamily="34" charset="0"/>
                          <a:cs typeface="Arial" panose="020B0604020202020204" pitchFamily="34" charset="0"/>
                        </a:rPr>
                        <a:t>1.568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255880">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0" i="0" u="none" strike="noStrike" kern="1200" dirty="0" err="1" smtClean="0">
                          <a:solidFill>
                            <a:srgbClr val="009900"/>
                          </a:solidFill>
                          <a:latin typeface="Arial" panose="020B0604020202020204" pitchFamily="34" charset="0"/>
                          <a:ea typeface="+mn-ea"/>
                          <a:cs typeface="Arial" panose="020B0604020202020204" pitchFamily="34" charset="0"/>
                        </a:rPr>
                        <a:t>Diff</a:t>
                      </a:r>
                      <a:r>
                        <a:rPr lang="it-IT" sz="1500" b="0" i="0" u="none" strike="noStrike" kern="1200" dirty="0" smtClean="0">
                          <a:solidFill>
                            <a:srgbClr val="009900"/>
                          </a:solidFill>
                          <a:latin typeface="Arial" panose="020B0604020202020204" pitchFamily="34" charset="0"/>
                          <a:ea typeface="+mn-ea"/>
                          <a:cs typeface="Arial" panose="020B0604020202020204" pitchFamily="34" charset="0"/>
                        </a:rPr>
                        <a:t>. % sul 2014</a:t>
                      </a:r>
                      <a:endParaRPr lang="it-IT" sz="1500" b="0" i="0" u="none" strike="noStrike" kern="1200" dirty="0">
                        <a:solidFill>
                          <a:srgbClr val="009900"/>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10,6</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59,3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-33,0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70,4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a:solidFill>
                            <a:srgbClr val="009900"/>
                          </a:solidFill>
                          <a:effectLst/>
                          <a:latin typeface="Arial" panose="020B0604020202020204" pitchFamily="34" charset="0"/>
                          <a:cs typeface="Arial" panose="020B060402020202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0" i="0" u="none" strike="noStrike" dirty="0">
                          <a:solidFill>
                            <a:srgbClr val="009900"/>
                          </a:solidFill>
                          <a:effectLst/>
                          <a:latin typeface="Arial" panose="020B0604020202020204" pitchFamily="34" charset="0"/>
                          <a:cs typeface="Arial" panose="020B0604020202020204" pitchFamily="34" charset="0"/>
                        </a:rPr>
                        <a:t>95,5</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387464">
                <a:tc>
                  <a:txBody>
                    <a:bodyPr/>
                    <a:lstStyle/>
                    <a:p>
                      <a:pPr marL="0" algn="ctr" defTabSz="914400" rtl="0" eaLnBrk="1" fontAlgn="ctr" latinLnBrk="0" hangingPunct="1"/>
                      <a:r>
                        <a:rPr lang="it-IT" sz="1500" b="1" i="0" u="none" strike="noStrike" kern="1200" dirty="0" smtClean="0">
                          <a:solidFill>
                            <a:schemeClr val="tx1"/>
                          </a:solidFill>
                          <a:latin typeface="Arial" panose="020B0604020202020204" pitchFamily="34" charset="0"/>
                          <a:ea typeface="+mn-ea"/>
                          <a:cs typeface="Arial" panose="020B0604020202020204" pitchFamily="34" charset="0"/>
                        </a:rPr>
                        <a:t>Totale</a:t>
                      </a:r>
                      <a:r>
                        <a:rPr lang="it-IT" sz="15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it-IT" sz="1500" b="1" i="0" u="none" strike="noStrike" kern="1200" dirty="0" err="1" smtClean="0">
                          <a:solidFill>
                            <a:schemeClr val="tx1"/>
                          </a:solidFill>
                          <a:latin typeface="Arial" panose="020B0604020202020204" pitchFamily="34" charset="0"/>
                          <a:ea typeface="+mn-ea"/>
                          <a:cs typeface="Arial" panose="020B0604020202020204" pitchFamily="34" charset="0"/>
                        </a:rPr>
                        <a:t>prog</a:t>
                      </a:r>
                      <a:r>
                        <a:rPr lang="it-IT" sz="1500" b="1" i="0" u="none" strike="noStrike" kern="1200" dirty="0" smtClean="0">
                          <a:solidFill>
                            <a:schemeClr val="tx1"/>
                          </a:solidFill>
                          <a:latin typeface="Arial" panose="020B0604020202020204" pitchFamily="34" charset="0"/>
                          <a:ea typeface="+mn-ea"/>
                          <a:cs typeface="Arial" panose="020B0604020202020204" pitchFamily="34" charset="0"/>
                        </a:rPr>
                        <a:t>. Settembre</a:t>
                      </a:r>
                      <a:r>
                        <a:rPr lang="it-IT" sz="15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it-IT" sz="1500" b="1" i="0" u="none" strike="noStrike" kern="1200" dirty="0" smtClean="0">
                          <a:solidFill>
                            <a:schemeClr val="tx1"/>
                          </a:solidFill>
                          <a:latin typeface="Arial" panose="020B0604020202020204" pitchFamily="34" charset="0"/>
                          <a:ea typeface="+mn-ea"/>
                          <a:cs typeface="Arial" panose="020B0604020202020204" pitchFamily="34" charset="0"/>
                        </a:rPr>
                        <a:t>2015</a:t>
                      </a:r>
                      <a:endParaRPr lang="it-IT" sz="1500" b="1" i="0" u="none" strike="noStrike" kern="1200" dirty="0">
                        <a:solidFill>
                          <a:schemeClr val="tx1"/>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1.010.562</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23.807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224.555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142.056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601.516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it-IT" sz="1500" b="1" i="0" u="none" strike="noStrike" dirty="0">
                          <a:solidFill>
                            <a:srgbClr val="000000"/>
                          </a:solidFill>
                          <a:effectLst/>
                          <a:latin typeface="Arial" panose="020B0604020202020204" pitchFamily="34" charset="0"/>
                          <a:cs typeface="Arial" panose="020B0604020202020204" pitchFamily="34" charset="0"/>
                        </a:rPr>
                        <a:t>18.628</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134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it-IT" sz="1500" b="1" i="0" u="none" strike="noStrike" kern="1200" dirty="0" err="1" smtClean="0">
                          <a:solidFill>
                            <a:srgbClr val="009900"/>
                          </a:solidFill>
                          <a:latin typeface="Arial" panose="020B0604020202020204" pitchFamily="34" charset="0"/>
                          <a:ea typeface="+mn-ea"/>
                          <a:cs typeface="Arial" panose="020B0604020202020204" pitchFamily="34" charset="0"/>
                        </a:rPr>
                        <a:t>Diff</a:t>
                      </a:r>
                      <a:r>
                        <a:rPr lang="it-IT" sz="1500" b="1" i="0" u="none" strike="noStrike" kern="1200" dirty="0" smtClean="0">
                          <a:solidFill>
                            <a:srgbClr val="009900"/>
                          </a:solidFill>
                          <a:latin typeface="Arial" panose="020B0604020202020204" pitchFamily="34" charset="0"/>
                          <a:ea typeface="+mn-ea"/>
                          <a:cs typeface="Arial" panose="020B0604020202020204" pitchFamily="34" charset="0"/>
                        </a:rPr>
                        <a:t>. % sul 2014</a:t>
                      </a:r>
                      <a:endParaRPr lang="it-IT" sz="1500" b="1" i="0" u="none" strike="noStrike" kern="1200" dirty="0">
                        <a:solidFill>
                          <a:srgbClr val="009900"/>
                        </a:solidFill>
                        <a:latin typeface="Arial" panose="020B0604020202020204" pitchFamily="34" charset="0"/>
                        <a:ea typeface="+mn-ea"/>
                        <a:cs typeface="Arial" panose="020B0604020202020204" pitchFamily="34" charset="0"/>
                      </a:endParaRPr>
                    </a:p>
                  </a:txBody>
                  <a:tcPr marL="9525" marR="9525" marT="9526"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13,7</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19,4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14,4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ctr"/>
                      <a:r>
                        <a:rPr lang="it-IT" sz="1500" b="1" i="0" u="sng" strike="noStrike" dirty="0">
                          <a:solidFill>
                            <a:srgbClr val="009900"/>
                          </a:solidFill>
                          <a:effectLst/>
                          <a:latin typeface="Arial" panose="020B0604020202020204" pitchFamily="34" charset="0"/>
                          <a:cs typeface="Arial" panose="020B0604020202020204" pitchFamily="34" charset="0"/>
                        </a:rPr>
                        <a:t>132,5</a:t>
                      </a:r>
                    </a:p>
                  </a:txBody>
                  <a:tcPr marL="9525" marR="9525"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04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slide(fromBottom)">
                                      <p:cBhvr>
                                        <p:cTn id="1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66"/>
          <p:cNvSpPr txBox="1">
            <a:spLocks noChangeArrowheads="1"/>
          </p:cNvSpPr>
          <p:nvPr/>
        </p:nvSpPr>
        <p:spPr bwMode="auto">
          <a:xfrm>
            <a:off x="0" y="44450"/>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ts val="600"/>
              </a:spcBef>
              <a:buClrTx/>
              <a:buFontTx/>
              <a:buNone/>
            </a:pPr>
            <a:r>
              <a:rPr lang="it-IT" altLang="it-IT" sz="1800" dirty="0" smtClean="0">
                <a:latin typeface="Arial" panose="020B0604020202020204" pitchFamily="34" charset="0"/>
                <a:cs typeface="Arial" panose="020B0604020202020204" pitchFamily="34" charset="0"/>
              </a:rPr>
              <a:t>Peso % delle diverse tipologie di avvisi, sulla base della durata</a:t>
            </a:r>
            <a:r>
              <a:rPr lang="it-IT" altLang="it-IT" sz="1800" b="0" dirty="0" smtClean="0">
                <a:latin typeface="Arial" panose="020B0604020202020204" pitchFamily="34" charset="0"/>
                <a:cs typeface="Arial" panose="020B0604020202020204" pitchFamily="34" charset="0"/>
              </a:rPr>
              <a:t> (in secondi)</a:t>
            </a:r>
            <a:endParaRPr lang="it-IT" altLang="it-IT" sz="1800" b="0" dirty="0">
              <a:solidFill>
                <a:srgbClr val="A19DFB"/>
              </a:solidFill>
              <a:latin typeface="Arial" panose="020B0604020202020204" pitchFamily="34" charset="0"/>
              <a:cs typeface="Arial" panose="020B0604020202020204" pitchFamily="34" charset="0"/>
            </a:endParaRPr>
          </a:p>
        </p:txBody>
      </p:sp>
      <p:grpSp>
        <p:nvGrpSpPr>
          <p:cNvPr id="3" name="Gruppo 2"/>
          <p:cNvGrpSpPr/>
          <p:nvPr/>
        </p:nvGrpSpPr>
        <p:grpSpPr>
          <a:xfrm>
            <a:off x="-72008" y="980728"/>
            <a:ext cx="9138234" cy="5256584"/>
            <a:chOff x="-72008" y="980728"/>
            <a:chExt cx="9138234" cy="5256584"/>
          </a:xfrm>
        </p:grpSpPr>
        <p:sp>
          <p:nvSpPr>
            <p:cNvPr id="31" name="CasellaDiTesto 30"/>
            <p:cNvSpPr txBox="1"/>
            <p:nvPr/>
          </p:nvSpPr>
          <p:spPr>
            <a:xfrm>
              <a:off x="7204408" y="1528540"/>
              <a:ext cx="864000" cy="253916"/>
            </a:xfrm>
            <a:prstGeom prst="rect">
              <a:avLst/>
            </a:prstGeom>
            <a:noFill/>
            <a:ln>
              <a:solidFill>
                <a:schemeClr val="bg1">
                  <a:lumMod val="65000"/>
                </a:schemeClr>
              </a:solidFill>
            </a:ln>
          </p:spPr>
          <p:txBody>
            <a:bodyPr wrap="square" rtlCol="0">
              <a:spAutoFit/>
            </a:bodyPr>
            <a:lstStyle/>
            <a:p>
              <a:pPr algn="ctr"/>
              <a:r>
                <a:rPr lang="it-IT" sz="1000" b="0" dirty="0">
                  <a:latin typeface="Arial" panose="020B0604020202020204" pitchFamily="34" charset="0"/>
                  <a:cs typeface="Arial" panose="020B0604020202020204" pitchFamily="34" charset="0"/>
                </a:rPr>
                <a:t>21.868.488</a:t>
              </a:r>
            </a:p>
          </p:txBody>
        </p:sp>
        <p:sp>
          <p:nvSpPr>
            <p:cNvPr id="10" name="CasellaDiTesto 9"/>
            <p:cNvSpPr txBox="1"/>
            <p:nvPr/>
          </p:nvSpPr>
          <p:spPr>
            <a:xfrm>
              <a:off x="-72008" y="1435555"/>
              <a:ext cx="683568" cy="430887"/>
            </a:xfrm>
            <a:prstGeom prst="rect">
              <a:avLst/>
            </a:prstGeom>
            <a:noFill/>
            <a:ln>
              <a:noFill/>
            </a:ln>
          </p:spPr>
          <p:txBody>
            <a:bodyPr wrap="square" rtlCol="0">
              <a:spAutoFit/>
            </a:bodyPr>
            <a:lstStyle/>
            <a:p>
              <a:pPr algn="ctr"/>
              <a:r>
                <a:rPr lang="it-IT" b="0" dirty="0" smtClean="0">
                  <a:latin typeface="Arial" panose="020B0604020202020204" pitchFamily="34" charset="0"/>
                  <a:cs typeface="Arial" panose="020B0604020202020204" pitchFamily="34" charset="0"/>
                </a:rPr>
                <a:t>Numero secondi</a:t>
              </a:r>
              <a:endParaRPr lang="it-IT" b="0" dirty="0">
                <a:latin typeface="Arial" panose="020B0604020202020204" pitchFamily="34" charset="0"/>
                <a:cs typeface="Arial" panose="020B0604020202020204" pitchFamily="34" charset="0"/>
              </a:endParaRPr>
            </a:p>
          </p:txBody>
        </p:sp>
        <p:sp>
          <p:nvSpPr>
            <p:cNvPr id="13" name="CasellaDiTesto 12"/>
            <p:cNvSpPr txBox="1"/>
            <p:nvPr/>
          </p:nvSpPr>
          <p:spPr>
            <a:xfrm>
              <a:off x="7188038" y="980728"/>
              <a:ext cx="900000" cy="400110"/>
            </a:xfrm>
            <a:prstGeom prst="rect">
              <a:avLst/>
            </a:prstGeom>
            <a:noFill/>
            <a:ln>
              <a:solidFill>
                <a:schemeClr val="bg1">
                  <a:lumMod val="65000"/>
                </a:schemeClr>
              </a:solidFill>
            </a:ln>
          </p:spPr>
          <p:txBody>
            <a:bodyPr wrap="square" rtlCol="0" anchor="ctr" anchorCtr="0">
              <a:spAutoFit/>
            </a:bodyPr>
            <a:lstStyle/>
            <a:p>
              <a:pPr algn="ctr"/>
              <a:r>
                <a:rPr lang="it-IT" sz="1000" b="0" dirty="0" smtClean="0">
                  <a:latin typeface="Arial" panose="020B0604020202020204" pitchFamily="34" charset="0"/>
                  <a:cs typeface="Arial" panose="020B0604020202020204" pitchFamily="34" charset="0"/>
                </a:rPr>
                <a:t>Progressivo 2014</a:t>
              </a:r>
              <a:endParaRPr lang="it-IT" sz="1000" b="0" dirty="0">
                <a:latin typeface="Arial" panose="020B0604020202020204" pitchFamily="34" charset="0"/>
                <a:cs typeface="Arial" panose="020B0604020202020204" pitchFamily="34" charset="0"/>
              </a:endParaRPr>
            </a:p>
          </p:txBody>
        </p:sp>
        <p:sp>
          <p:nvSpPr>
            <p:cNvPr id="17" name="CasellaDiTesto 16"/>
            <p:cNvSpPr txBox="1"/>
            <p:nvPr/>
          </p:nvSpPr>
          <p:spPr>
            <a:xfrm>
              <a:off x="8198776" y="1528540"/>
              <a:ext cx="864000" cy="253916"/>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25.204.861</a:t>
              </a:r>
              <a:endParaRPr lang="it-IT" sz="1000" b="0" dirty="0">
                <a:latin typeface="Arial" panose="020B0604020202020204" pitchFamily="34" charset="0"/>
                <a:cs typeface="Arial" panose="020B0604020202020204" pitchFamily="34" charset="0"/>
              </a:endParaRPr>
            </a:p>
          </p:txBody>
        </p:sp>
        <p:sp>
          <p:nvSpPr>
            <p:cNvPr id="18" name="CasellaDiTesto 17"/>
            <p:cNvSpPr txBox="1"/>
            <p:nvPr/>
          </p:nvSpPr>
          <p:spPr>
            <a:xfrm>
              <a:off x="8166226" y="980728"/>
              <a:ext cx="900000" cy="400110"/>
            </a:xfrm>
            <a:prstGeom prst="rect">
              <a:avLst/>
            </a:prstGeom>
            <a:noFill/>
            <a:ln>
              <a:solidFill>
                <a:schemeClr val="bg1">
                  <a:lumMod val="65000"/>
                </a:schemeClr>
              </a:solidFill>
            </a:ln>
          </p:spPr>
          <p:txBody>
            <a:bodyPr wrap="square" rtlCol="0" anchor="ctr" anchorCtr="0">
              <a:spAutoFit/>
            </a:bodyPr>
            <a:lstStyle/>
            <a:p>
              <a:pPr algn="ctr"/>
              <a:r>
                <a:rPr lang="it-IT" sz="1000" b="0" dirty="0" smtClean="0">
                  <a:latin typeface="Arial" panose="020B0604020202020204" pitchFamily="34" charset="0"/>
                  <a:cs typeface="Arial" panose="020B0604020202020204" pitchFamily="34" charset="0"/>
                </a:rPr>
                <a:t>Progressivo 2015</a:t>
              </a:r>
              <a:endParaRPr lang="it-IT" sz="1000" b="0" dirty="0">
                <a:latin typeface="Arial" panose="020B0604020202020204" pitchFamily="34" charset="0"/>
                <a:cs typeface="Arial" panose="020B0604020202020204" pitchFamily="34" charset="0"/>
              </a:endParaRPr>
            </a:p>
          </p:txBody>
        </p:sp>
        <p:sp>
          <p:nvSpPr>
            <p:cNvPr id="20" name="CasellaDiTesto 19"/>
            <p:cNvSpPr txBox="1"/>
            <p:nvPr/>
          </p:nvSpPr>
          <p:spPr>
            <a:xfrm>
              <a:off x="647648"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3.086.383</a:t>
              </a:r>
              <a:endParaRPr lang="it-IT" sz="1000" b="0" dirty="0">
                <a:latin typeface="Arial" panose="020B0604020202020204" pitchFamily="34" charset="0"/>
                <a:cs typeface="Arial" panose="020B0604020202020204" pitchFamily="34" charset="0"/>
              </a:endParaRPr>
            </a:p>
          </p:txBody>
        </p:sp>
        <p:sp>
          <p:nvSpPr>
            <p:cNvPr id="21" name="CasellaDiTesto 20"/>
            <p:cNvSpPr txBox="1"/>
            <p:nvPr/>
          </p:nvSpPr>
          <p:spPr>
            <a:xfrm>
              <a:off x="677104"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MAR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22" name="CasellaDiTesto 21"/>
            <p:cNvSpPr txBox="1"/>
            <p:nvPr/>
          </p:nvSpPr>
          <p:spPr>
            <a:xfrm>
              <a:off x="1471625"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2.716.046</a:t>
              </a:r>
              <a:endParaRPr lang="it-IT" sz="1000" b="0" dirty="0">
                <a:latin typeface="Arial" panose="020B0604020202020204" pitchFamily="34" charset="0"/>
                <a:cs typeface="Arial" panose="020B0604020202020204" pitchFamily="34" charset="0"/>
              </a:endParaRPr>
            </a:p>
          </p:txBody>
        </p:sp>
        <p:sp>
          <p:nvSpPr>
            <p:cNvPr id="23" name="CasellaDiTesto 22"/>
            <p:cNvSpPr txBox="1"/>
            <p:nvPr/>
          </p:nvSpPr>
          <p:spPr>
            <a:xfrm>
              <a:off x="1491939"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APR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19" name="CasellaDiTesto 18"/>
            <p:cNvSpPr txBox="1"/>
            <p:nvPr/>
          </p:nvSpPr>
          <p:spPr>
            <a:xfrm>
              <a:off x="2325362"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3.182.517</a:t>
              </a:r>
              <a:endParaRPr lang="it-IT" sz="1000" b="0" dirty="0">
                <a:latin typeface="Arial" panose="020B0604020202020204" pitchFamily="34" charset="0"/>
                <a:cs typeface="Arial" panose="020B0604020202020204" pitchFamily="34" charset="0"/>
              </a:endParaRPr>
            </a:p>
          </p:txBody>
        </p:sp>
        <p:sp>
          <p:nvSpPr>
            <p:cNvPr id="25" name="CasellaDiTesto 24"/>
            <p:cNvSpPr txBox="1"/>
            <p:nvPr/>
          </p:nvSpPr>
          <p:spPr>
            <a:xfrm>
              <a:off x="2354818"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MAG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24" name="CasellaDiTesto 23"/>
            <p:cNvSpPr txBox="1"/>
            <p:nvPr/>
          </p:nvSpPr>
          <p:spPr>
            <a:xfrm>
              <a:off x="3181768"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3.403.790</a:t>
              </a:r>
              <a:endParaRPr lang="it-IT" sz="1000" b="0" dirty="0">
                <a:latin typeface="Arial" panose="020B0604020202020204" pitchFamily="34" charset="0"/>
                <a:cs typeface="Arial" panose="020B0604020202020204" pitchFamily="34" charset="0"/>
              </a:endParaRPr>
            </a:p>
          </p:txBody>
        </p:sp>
        <p:sp>
          <p:nvSpPr>
            <p:cNvPr id="27" name="CasellaDiTesto 26"/>
            <p:cNvSpPr txBox="1"/>
            <p:nvPr/>
          </p:nvSpPr>
          <p:spPr>
            <a:xfrm>
              <a:off x="3211224"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GIU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33" name="CasellaDiTesto 32"/>
            <p:cNvSpPr txBox="1"/>
            <p:nvPr/>
          </p:nvSpPr>
          <p:spPr>
            <a:xfrm>
              <a:off x="4020444"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3.407.401</a:t>
              </a:r>
              <a:endParaRPr lang="it-IT" sz="1000" b="0" dirty="0">
                <a:latin typeface="Arial" panose="020B0604020202020204" pitchFamily="34" charset="0"/>
                <a:cs typeface="Arial" panose="020B0604020202020204" pitchFamily="34" charset="0"/>
              </a:endParaRPr>
            </a:p>
          </p:txBody>
        </p:sp>
        <p:sp>
          <p:nvSpPr>
            <p:cNvPr id="34" name="CasellaDiTesto 33"/>
            <p:cNvSpPr txBox="1"/>
            <p:nvPr/>
          </p:nvSpPr>
          <p:spPr>
            <a:xfrm>
              <a:off x="4049900"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LUG</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35" name="CasellaDiTesto 34"/>
            <p:cNvSpPr txBox="1"/>
            <p:nvPr/>
          </p:nvSpPr>
          <p:spPr>
            <a:xfrm>
              <a:off x="4837040" y="1528540"/>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1.428.043</a:t>
              </a:r>
              <a:endParaRPr lang="it-IT" sz="1000" b="0" dirty="0">
                <a:latin typeface="Arial" panose="020B0604020202020204" pitchFamily="34" charset="0"/>
                <a:cs typeface="Arial" panose="020B0604020202020204" pitchFamily="34" charset="0"/>
              </a:endParaRPr>
            </a:p>
          </p:txBody>
        </p:sp>
        <p:sp>
          <p:nvSpPr>
            <p:cNvPr id="36" name="CasellaDiTesto 35"/>
            <p:cNvSpPr txBox="1"/>
            <p:nvPr/>
          </p:nvSpPr>
          <p:spPr>
            <a:xfrm>
              <a:off x="4866496" y="1000763"/>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AGO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sp>
          <p:nvSpPr>
            <p:cNvPr id="29" name="CasellaDiTesto 28"/>
            <p:cNvSpPr txBox="1"/>
            <p:nvPr/>
          </p:nvSpPr>
          <p:spPr>
            <a:xfrm>
              <a:off x="5712253" y="1541375"/>
              <a:ext cx="756000" cy="246221"/>
            </a:xfrm>
            <a:prstGeom prst="rect">
              <a:avLst/>
            </a:prstGeom>
            <a:noFill/>
            <a:ln>
              <a:solidFill>
                <a:schemeClr val="bg1">
                  <a:lumMod val="65000"/>
                </a:schemeClr>
              </a:solidFill>
            </a:ln>
          </p:spPr>
          <p:txBody>
            <a:bodyPr wrap="square" rtlCol="0">
              <a:spAutoFit/>
            </a:bodyPr>
            <a:lstStyle/>
            <a:p>
              <a:pPr algn="ctr"/>
              <a:r>
                <a:rPr lang="it-IT" sz="1000" b="0" dirty="0" smtClean="0">
                  <a:latin typeface="Arial" panose="020B0604020202020204" pitchFamily="34" charset="0"/>
                  <a:cs typeface="Arial" panose="020B0604020202020204" pitchFamily="34" charset="0"/>
                </a:rPr>
                <a:t>3.049.814</a:t>
              </a:r>
              <a:endParaRPr lang="it-IT" sz="1000" b="0" dirty="0">
                <a:latin typeface="Arial" panose="020B0604020202020204" pitchFamily="34" charset="0"/>
                <a:cs typeface="Arial" panose="020B0604020202020204" pitchFamily="34" charset="0"/>
              </a:endParaRPr>
            </a:p>
          </p:txBody>
        </p:sp>
        <p:sp>
          <p:nvSpPr>
            <p:cNvPr id="30" name="CasellaDiTesto 29"/>
            <p:cNvSpPr txBox="1"/>
            <p:nvPr/>
          </p:nvSpPr>
          <p:spPr>
            <a:xfrm>
              <a:off x="5741709" y="1013598"/>
              <a:ext cx="697089" cy="360040"/>
            </a:xfrm>
            <a:prstGeom prst="rect">
              <a:avLst/>
            </a:prstGeom>
            <a:noFill/>
            <a:ln>
              <a:solidFill>
                <a:schemeClr val="bg1">
                  <a:lumMod val="65000"/>
                </a:schemeClr>
              </a:solidFill>
            </a:ln>
          </p:spPr>
          <p:txBody>
            <a:bodyPr wrap="square" tIns="72000" rtlCol="0" anchor="ctr" anchorCtr="0">
              <a:noAutofit/>
            </a:bodyPr>
            <a:lstStyle/>
            <a:p>
              <a:pPr algn="ctr"/>
              <a:r>
                <a:rPr lang="it-IT" sz="1000" b="0" dirty="0" smtClean="0">
                  <a:latin typeface="Arial" panose="020B0604020202020204" pitchFamily="34" charset="0"/>
                  <a:cs typeface="Arial" panose="020B0604020202020204" pitchFamily="34" charset="0"/>
                </a:rPr>
                <a:t>SET </a:t>
              </a:r>
            </a:p>
            <a:p>
              <a:pPr algn="ctr"/>
              <a:r>
                <a:rPr lang="it-IT" sz="1000" b="0" dirty="0" smtClean="0">
                  <a:latin typeface="Arial" panose="020B0604020202020204" pitchFamily="34" charset="0"/>
                  <a:cs typeface="Arial" panose="020B0604020202020204" pitchFamily="34" charset="0"/>
                </a:rPr>
                <a:t>2015</a:t>
              </a:r>
              <a:endParaRPr lang="it-IT" sz="1000" b="0" dirty="0">
                <a:latin typeface="Arial" panose="020B0604020202020204" pitchFamily="34" charset="0"/>
                <a:cs typeface="Arial" panose="020B0604020202020204" pitchFamily="34" charset="0"/>
              </a:endParaRPr>
            </a:p>
          </p:txBody>
        </p:sp>
        <p:graphicFrame>
          <p:nvGraphicFramePr>
            <p:cNvPr id="28" name="Grafico 27"/>
            <p:cNvGraphicFramePr>
              <a:graphicFrameLocks/>
            </p:cNvGraphicFramePr>
            <p:nvPr>
              <p:extLst>
                <p:ext uri="{D42A27DB-BD31-4B8C-83A1-F6EECF244321}">
                  <p14:modId xmlns:p14="http://schemas.microsoft.com/office/powerpoint/2010/main" xmlns="" val="2476067674"/>
                </p:ext>
              </p:extLst>
            </p:nvPr>
          </p:nvGraphicFramePr>
          <p:xfrm>
            <a:off x="489770" y="1988840"/>
            <a:ext cx="8573006" cy="4248472"/>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xmlns="" val="2613600499"/>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0-#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13648" y="-13648"/>
            <a:ext cx="9144000" cy="1154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Fatturato Totale </a:t>
            </a:r>
          </a:p>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 Trend mensile Gennaio 2007 – Settembre 2015</a:t>
            </a:r>
          </a:p>
          <a:p>
            <a:pPr algn="ctr" eaLnBrk="1" hangingPunct="1">
              <a:spcBef>
                <a:spcPct val="50000"/>
              </a:spcBef>
              <a:buClrTx/>
              <a:buFontTx/>
              <a:buNone/>
            </a:pPr>
            <a:r>
              <a:rPr lang="it-IT" altLang="it-IT" sz="1600" dirty="0" smtClean="0">
                <a:latin typeface="Arial" panose="020B0604020202020204" pitchFamily="34" charset="0"/>
                <a:cs typeface="Arial" panose="020B0604020202020204" pitchFamily="34" charset="0"/>
              </a:rPr>
              <a:t> </a:t>
            </a:r>
            <a:r>
              <a:rPr lang="it-IT" altLang="it-IT" sz="1600" b="0" dirty="0">
                <a:latin typeface="Arial" panose="020B0604020202020204" pitchFamily="34" charset="0"/>
                <a:cs typeface="Arial" panose="020B0604020202020204" pitchFamily="34" charset="0"/>
              </a:rPr>
              <a:t>(in migliaia di euro)</a:t>
            </a:r>
            <a:endParaRPr lang="it-IT" altLang="it-IT" sz="1600" b="0" dirty="0">
              <a:solidFill>
                <a:srgbClr val="A19DFB"/>
              </a:solidFill>
              <a:latin typeface="Arial" panose="020B0604020202020204" pitchFamily="34" charset="0"/>
              <a:cs typeface="Arial" panose="020B0604020202020204" pitchFamily="34" charset="0"/>
            </a:endParaRPr>
          </a:p>
        </p:txBody>
      </p:sp>
      <p:grpSp>
        <p:nvGrpSpPr>
          <p:cNvPr id="3" name="Gruppo 2"/>
          <p:cNvGrpSpPr/>
          <p:nvPr/>
        </p:nvGrpSpPr>
        <p:grpSpPr>
          <a:xfrm>
            <a:off x="90453" y="1358977"/>
            <a:ext cx="8798368" cy="4662311"/>
            <a:chOff x="90453" y="1358977"/>
            <a:chExt cx="8798368" cy="4662311"/>
          </a:xfrm>
        </p:grpSpPr>
        <p:sp>
          <p:nvSpPr>
            <p:cNvPr id="19" name="Rettangolo 18"/>
            <p:cNvSpPr/>
            <p:nvPr/>
          </p:nvSpPr>
          <p:spPr bwMode="auto">
            <a:xfrm>
              <a:off x="6213790" y="1635450"/>
              <a:ext cx="900000" cy="34704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0" name="Rettangolo 19"/>
            <p:cNvSpPr/>
            <p:nvPr/>
          </p:nvSpPr>
          <p:spPr bwMode="auto">
            <a:xfrm>
              <a:off x="2490386" y="1635450"/>
              <a:ext cx="900000" cy="34704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3" name="Rettangolo 22"/>
            <p:cNvSpPr/>
            <p:nvPr/>
          </p:nvSpPr>
          <p:spPr bwMode="auto">
            <a:xfrm>
              <a:off x="640360" y="1635450"/>
              <a:ext cx="900000" cy="34704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7" name="Rettangolo 26"/>
            <p:cNvSpPr/>
            <p:nvPr/>
          </p:nvSpPr>
          <p:spPr bwMode="auto">
            <a:xfrm>
              <a:off x="4370887" y="1635450"/>
              <a:ext cx="900000" cy="34704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9" name="CasellaDiTesto 28"/>
            <p:cNvSpPr txBox="1"/>
            <p:nvPr/>
          </p:nvSpPr>
          <p:spPr>
            <a:xfrm>
              <a:off x="1607266" y="1358977"/>
              <a:ext cx="792163"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2008</a:t>
              </a:r>
            </a:p>
          </p:txBody>
        </p:sp>
        <p:sp>
          <p:nvSpPr>
            <p:cNvPr id="30" name="CasellaDiTesto 29"/>
            <p:cNvSpPr txBox="1"/>
            <p:nvPr/>
          </p:nvSpPr>
          <p:spPr>
            <a:xfrm>
              <a:off x="2512498" y="1358977"/>
              <a:ext cx="792162"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2009</a:t>
              </a:r>
            </a:p>
          </p:txBody>
        </p:sp>
        <p:sp>
          <p:nvSpPr>
            <p:cNvPr id="31" name="CasellaDiTesto 30"/>
            <p:cNvSpPr txBox="1"/>
            <p:nvPr/>
          </p:nvSpPr>
          <p:spPr>
            <a:xfrm>
              <a:off x="3463740" y="1358977"/>
              <a:ext cx="792163"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2010</a:t>
              </a:r>
            </a:p>
          </p:txBody>
        </p:sp>
        <p:sp>
          <p:nvSpPr>
            <p:cNvPr id="32" name="CasellaDiTesto 31"/>
            <p:cNvSpPr txBox="1"/>
            <p:nvPr/>
          </p:nvSpPr>
          <p:spPr>
            <a:xfrm>
              <a:off x="4434770" y="1358991"/>
              <a:ext cx="792162" cy="259788"/>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2011</a:t>
              </a:r>
            </a:p>
          </p:txBody>
        </p:sp>
        <p:sp>
          <p:nvSpPr>
            <p:cNvPr id="33" name="CasellaDiTesto 32"/>
            <p:cNvSpPr txBox="1"/>
            <p:nvPr/>
          </p:nvSpPr>
          <p:spPr>
            <a:xfrm>
              <a:off x="5334848" y="1358977"/>
              <a:ext cx="792163"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2012</a:t>
              </a:r>
              <a:endParaRPr lang="it-IT" dirty="0">
                <a:latin typeface="Arial" panose="020B0604020202020204" pitchFamily="34" charset="0"/>
                <a:cs typeface="Arial" panose="020B0604020202020204" pitchFamily="34" charset="0"/>
              </a:endParaRPr>
            </a:p>
          </p:txBody>
        </p:sp>
        <p:sp>
          <p:nvSpPr>
            <p:cNvPr id="40" name="CasellaDiTesto 39"/>
            <p:cNvSpPr txBox="1"/>
            <p:nvPr/>
          </p:nvSpPr>
          <p:spPr>
            <a:xfrm>
              <a:off x="6252706" y="1358991"/>
              <a:ext cx="792162"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2013</a:t>
              </a:r>
              <a:endParaRPr lang="it-IT" dirty="0">
                <a:latin typeface="Arial" panose="020B0604020202020204" pitchFamily="34" charset="0"/>
                <a:cs typeface="Arial" panose="020B0604020202020204" pitchFamily="34" charset="0"/>
              </a:endParaRPr>
            </a:p>
          </p:txBody>
        </p:sp>
        <p:sp>
          <p:nvSpPr>
            <p:cNvPr id="41" name="CasellaDiTesto 40"/>
            <p:cNvSpPr txBox="1"/>
            <p:nvPr/>
          </p:nvSpPr>
          <p:spPr>
            <a:xfrm>
              <a:off x="664269" y="1358977"/>
              <a:ext cx="792163"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2007</a:t>
              </a:r>
              <a:endParaRPr lang="it-IT" dirty="0">
                <a:latin typeface="Arial" panose="020B0604020202020204" pitchFamily="34" charset="0"/>
                <a:cs typeface="Arial" panose="020B0604020202020204" pitchFamily="34" charset="0"/>
              </a:endParaRPr>
            </a:p>
          </p:txBody>
        </p:sp>
        <p:sp>
          <p:nvSpPr>
            <p:cNvPr id="42" name="CasellaDiTesto 41"/>
            <p:cNvSpPr txBox="1"/>
            <p:nvPr/>
          </p:nvSpPr>
          <p:spPr>
            <a:xfrm>
              <a:off x="7199354" y="1358991"/>
              <a:ext cx="720154" cy="259788"/>
            </a:xfrm>
            <a:prstGeom prst="rect">
              <a:avLst/>
            </a:prstGeom>
            <a:noFill/>
          </p:spPr>
          <p:txBody>
            <a:bodyPr wrap="square">
              <a:spAutoFit/>
            </a:bodyPr>
            <a:lstStyle/>
            <a:p>
              <a:pPr algn="ctr">
                <a:defRPr/>
              </a:pPr>
              <a:r>
                <a:rPr lang="it-IT" dirty="0" smtClean="0">
                  <a:latin typeface="Arial" panose="020B0604020202020204" pitchFamily="34" charset="0"/>
                  <a:cs typeface="Arial" panose="020B0604020202020204" pitchFamily="34" charset="0"/>
                </a:rPr>
                <a:t>2014</a:t>
              </a:r>
              <a:endParaRPr lang="it-IT" dirty="0">
                <a:latin typeface="Arial" panose="020B0604020202020204" pitchFamily="34" charset="0"/>
                <a:cs typeface="Arial" panose="020B0604020202020204" pitchFamily="34" charset="0"/>
              </a:endParaRPr>
            </a:p>
          </p:txBody>
        </p:sp>
        <p:sp>
          <p:nvSpPr>
            <p:cNvPr id="18" name="Rettangolo 17"/>
            <p:cNvSpPr/>
            <p:nvPr/>
          </p:nvSpPr>
          <p:spPr bwMode="auto">
            <a:xfrm>
              <a:off x="8048636" y="1640320"/>
              <a:ext cx="720000" cy="34704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1" name="CasellaDiTesto 20"/>
            <p:cNvSpPr txBox="1"/>
            <p:nvPr/>
          </p:nvSpPr>
          <p:spPr>
            <a:xfrm>
              <a:off x="8043992" y="1358991"/>
              <a:ext cx="792162" cy="259788"/>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2015</a:t>
              </a:r>
              <a:endParaRPr lang="it-IT" dirty="0">
                <a:latin typeface="Arial" panose="020B0604020202020204" pitchFamily="34" charset="0"/>
                <a:cs typeface="Arial" panose="020B0604020202020204" pitchFamily="34" charset="0"/>
              </a:endParaRPr>
            </a:p>
          </p:txBody>
        </p:sp>
        <p:graphicFrame>
          <p:nvGraphicFramePr>
            <p:cNvPr id="22" name="Grafico 21"/>
            <p:cNvGraphicFramePr>
              <a:graphicFrameLocks/>
            </p:cNvGraphicFramePr>
            <p:nvPr>
              <p:extLst>
                <p:ext uri="{D42A27DB-BD31-4B8C-83A1-F6EECF244321}">
                  <p14:modId xmlns:p14="http://schemas.microsoft.com/office/powerpoint/2010/main" xmlns="" val="2012636830"/>
                </p:ext>
              </p:extLst>
            </p:nvPr>
          </p:nvGraphicFramePr>
          <p:xfrm>
            <a:off x="90453" y="1484784"/>
            <a:ext cx="8798368" cy="4536504"/>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xmlns="" val="3971016765"/>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18" name="Text Box 66"/>
          <p:cNvSpPr txBox="1">
            <a:spLocks noChangeArrowheads="1"/>
          </p:cNvSpPr>
          <p:nvPr/>
        </p:nvSpPr>
        <p:spPr bwMode="auto">
          <a:xfrm>
            <a:off x="0" y="0"/>
            <a:ext cx="9144000" cy="1154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Clr>
                <a:schemeClr val="tx2"/>
              </a:buClr>
              <a:buChar char="•"/>
              <a:defRPr sz="2200">
                <a:solidFill>
                  <a:schemeClr val="tx1"/>
                </a:solidFill>
                <a:latin typeface="Verdana" pitchFamily="34" charset="0"/>
              </a:defRPr>
            </a:lvl1pPr>
            <a:lvl2pPr marL="742950" indent="-285750" eaLnBrk="0" hangingPunct="0">
              <a:spcBef>
                <a:spcPct val="20000"/>
              </a:spcBef>
              <a:buClr>
                <a:schemeClr val="tx2"/>
              </a:buClr>
              <a:buChar char="–"/>
              <a:defRPr sz="2800">
                <a:solidFill>
                  <a:schemeClr val="tx1"/>
                </a:solidFill>
                <a:latin typeface="Verdana" pitchFamily="34" charset="0"/>
              </a:defRPr>
            </a:lvl2pPr>
            <a:lvl3pPr marL="1143000" indent="-228600" eaLnBrk="0" hangingPunct="0">
              <a:spcBef>
                <a:spcPct val="20000"/>
              </a:spcBef>
              <a:buClr>
                <a:schemeClr val="tx2"/>
              </a:buClr>
              <a:buChar char="•"/>
              <a:defRPr sz="1600">
                <a:solidFill>
                  <a:schemeClr val="tx1"/>
                </a:solidFill>
                <a:latin typeface="Verdana" pitchFamily="34" charset="0"/>
              </a:defRPr>
            </a:lvl3pPr>
            <a:lvl4pPr marL="1600200" indent="-228600" eaLnBrk="0" hangingPunct="0">
              <a:spcBef>
                <a:spcPct val="20000"/>
              </a:spcBef>
              <a:buChar char="–"/>
              <a:defRPr sz="2000">
                <a:solidFill>
                  <a:schemeClr val="tx1"/>
                </a:solidFill>
                <a:latin typeface="Verdana" pitchFamily="34" charset="0"/>
              </a:defRPr>
            </a:lvl4pPr>
            <a:lvl5pPr marL="2057400" indent="-228600" eaLnBrk="0" hangingPunct="0">
              <a:spcBef>
                <a:spcPct val="20000"/>
              </a:spcBef>
              <a:buChar char="»"/>
              <a:defRPr sz="2000">
                <a:solidFill>
                  <a:schemeClr val="tx1"/>
                </a:solidFill>
                <a:latin typeface="Verdana" pitchFamily="34" charset="0"/>
              </a:defRPr>
            </a:lvl5pPr>
            <a:lvl6pPr marL="2514600" indent="-228600" eaLnBrk="0" fontAlgn="base" hangingPunct="0">
              <a:spcBef>
                <a:spcPct val="20000"/>
              </a:spcBef>
              <a:spcAft>
                <a:spcPct val="0"/>
              </a:spcAft>
              <a:buChar char="»"/>
              <a:defRPr sz="2000">
                <a:solidFill>
                  <a:schemeClr val="tx1"/>
                </a:solidFill>
                <a:latin typeface="Verdana" pitchFamily="34" charset="0"/>
              </a:defRPr>
            </a:lvl6pPr>
            <a:lvl7pPr marL="2971800" indent="-228600" eaLnBrk="0" fontAlgn="base" hangingPunct="0">
              <a:spcBef>
                <a:spcPct val="20000"/>
              </a:spcBef>
              <a:spcAft>
                <a:spcPct val="0"/>
              </a:spcAft>
              <a:buChar char="»"/>
              <a:defRPr sz="2000">
                <a:solidFill>
                  <a:schemeClr val="tx1"/>
                </a:solidFill>
                <a:latin typeface="Verdana" pitchFamily="34" charset="0"/>
              </a:defRPr>
            </a:lvl7pPr>
            <a:lvl8pPr marL="3429000" indent="-228600" eaLnBrk="0" fontAlgn="base" hangingPunct="0">
              <a:spcBef>
                <a:spcPct val="20000"/>
              </a:spcBef>
              <a:spcAft>
                <a:spcPct val="0"/>
              </a:spcAft>
              <a:buChar char="»"/>
              <a:defRPr sz="2000">
                <a:solidFill>
                  <a:schemeClr val="tx1"/>
                </a:solidFill>
                <a:latin typeface="Verdana" pitchFamily="34" charset="0"/>
              </a:defRPr>
            </a:lvl8pPr>
            <a:lvl9pPr marL="3886200" indent="-228600" eaLnBrk="0" fontAlgn="base" hangingPunct="0">
              <a:spcBef>
                <a:spcPct val="20000"/>
              </a:spcBef>
              <a:spcAft>
                <a:spcPct val="0"/>
              </a:spcAft>
              <a:buChar char="»"/>
              <a:defRPr sz="2000">
                <a:solidFill>
                  <a:schemeClr val="tx1"/>
                </a:solidFill>
                <a:latin typeface="Verdana" pitchFamily="34" charset="0"/>
              </a:defRPr>
            </a:lvl9pPr>
          </a:lstStyle>
          <a:p>
            <a:pPr algn="ctr" eaLnBrk="1" hangingPunct="1">
              <a:spcBef>
                <a:spcPct val="50000"/>
              </a:spcBef>
              <a:buClrTx/>
              <a:buFontTx/>
              <a:buNone/>
            </a:pPr>
            <a:r>
              <a:rPr lang="it-IT" altLang="it-IT" sz="1800" dirty="0">
                <a:latin typeface="Arial" panose="020B0604020202020204" pitchFamily="34" charset="0"/>
                <a:cs typeface="Arial" panose="020B0604020202020204" pitchFamily="34" charset="0"/>
              </a:rPr>
              <a:t>      </a:t>
            </a:r>
            <a:r>
              <a:rPr lang="it-IT" altLang="it-IT" sz="1800" dirty="0" smtClean="0">
                <a:latin typeface="Arial" panose="020B0604020202020204" pitchFamily="34" charset="0"/>
                <a:cs typeface="Arial" panose="020B0604020202020204" pitchFamily="34" charset="0"/>
              </a:rPr>
              <a:t>Fatturato Totale </a:t>
            </a:r>
          </a:p>
          <a:p>
            <a:pPr algn="ctr" eaLnBrk="1" hangingPunct="1">
              <a:spcBef>
                <a:spcPct val="50000"/>
              </a:spcBef>
              <a:buClrTx/>
              <a:buFontTx/>
              <a:buNone/>
            </a:pPr>
            <a:r>
              <a:rPr lang="it-IT" altLang="it-IT" sz="1800" dirty="0" smtClean="0">
                <a:latin typeface="Arial" panose="020B0604020202020204" pitchFamily="34" charset="0"/>
                <a:cs typeface="Arial" panose="020B0604020202020204" pitchFamily="34" charset="0"/>
              </a:rPr>
              <a:t>Media mobile Gennaio 2007 – Settembre 2015</a:t>
            </a:r>
            <a:r>
              <a:rPr lang="it-IT" altLang="it-IT" sz="1800" b="0" dirty="0" smtClean="0">
                <a:latin typeface="Arial" panose="020B0604020202020204" pitchFamily="34" charset="0"/>
                <a:cs typeface="Arial" panose="020B0604020202020204" pitchFamily="34" charset="0"/>
              </a:rPr>
              <a:t> </a:t>
            </a:r>
          </a:p>
          <a:p>
            <a:pPr algn="ctr" eaLnBrk="1" hangingPunct="1">
              <a:spcBef>
                <a:spcPct val="50000"/>
              </a:spcBef>
              <a:buClrTx/>
              <a:buFontTx/>
              <a:buNone/>
            </a:pPr>
            <a:r>
              <a:rPr lang="it-IT" altLang="it-IT" sz="1600" b="0" dirty="0" smtClean="0">
                <a:latin typeface="Arial" panose="020B0604020202020204" pitchFamily="34" charset="0"/>
                <a:cs typeface="Arial" panose="020B0604020202020204" pitchFamily="34" charset="0"/>
              </a:rPr>
              <a:t>(</a:t>
            </a:r>
            <a:r>
              <a:rPr lang="it-IT" altLang="it-IT" sz="1600" b="0" dirty="0">
                <a:latin typeface="Arial" panose="020B0604020202020204" pitchFamily="34" charset="0"/>
                <a:cs typeface="Arial" panose="020B0604020202020204" pitchFamily="34" charset="0"/>
              </a:rPr>
              <a:t>in migliaia di euro)</a:t>
            </a:r>
            <a:endParaRPr lang="it-IT" altLang="it-IT" sz="1600" dirty="0">
              <a:solidFill>
                <a:srgbClr val="A19DFB"/>
              </a:solidFill>
              <a:latin typeface="Arial" panose="020B0604020202020204" pitchFamily="34" charset="0"/>
              <a:cs typeface="Arial" panose="020B0604020202020204" pitchFamily="34" charset="0"/>
            </a:endParaRPr>
          </a:p>
        </p:txBody>
      </p:sp>
      <p:grpSp>
        <p:nvGrpSpPr>
          <p:cNvPr id="3" name="Gruppo 2"/>
          <p:cNvGrpSpPr/>
          <p:nvPr/>
        </p:nvGrpSpPr>
        <p:grpSpPr>
          <a:xfrm>
            <a:off x="179512" y="1328492"/>
            <a:ext cx="8784976" cy="4836812"/>
            <a:chOff x="179512" y="1328492"/>
            <a:chExt cx="8784976" cy="4836812"/>
          </a:xfrm>
        </p:grpSpPr>
        <p:sp>
          <p:nvSpPr>
            <p:cNvPr id="35" name="Rettangolo 34"/>
            <p:cNvSpPr/>
            <p:nvPr/>
          </p:nvSpPr>
          <p:spPr bwMode="auto">
            <a:xfrm>
              <a:off x="782444" y="1640675"/>
              <a:ext cx="1044000" cy="3672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43" name="CasellaDiTesto 42"/>
            <p:cNvSpPr txBox="1"/>
            <p:nvPr/>
          </p:nvSpPr>
          <p:spPr>
            <a:xfrm>
              <a:off x="959307" y="1328492"/>
              <a:ext cx="792163"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2008</a:t>
              </a:r>
            </a:p>
          </p:txBody>
        </p:sp>
        <p:sp>
          <p:nvSpPr>
            <p:cNvPr id="44" name="CasellaDiTesto 43"/>
            <p:cNvSpPr txBox="1"/>
            <p:nvPr/>
          </p:nvSpPr>
          <p:spPr>
            <a:xfrm>
              <a:off x="2028484" y="1328492"/>
              <a:ext cx="792162"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2009</a:t>
              </a:r>
            </a:p>
          </p:txBody>
        </p:sp>
        <p:sp>
          <p:nvSpPr>
            <p:cNvPr id="45" name="CasellaDiTesto 44"/>
            <p:cNvSpPr txBox="1"/>
            <p:nvPr/>
          </p:nvSpPr>
          <p:spPr>
            <a:xfrm>
              <a:off x="3055443" y="1328492"/>
              <a:ext cx="792163"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2010</a:t>
              </a:r>
            </a:p>
          </p:txBody>
        </p:sp>
        <p:sp>
          <p:nvSpPr>
            <p:cNvPr id="46" name="CasellaDiTesto 45"/>
            <p:cNvSpPr txBox="1"/>
            <p:nvPr/>
          </p:nvSpPr>
          <p:spPr>
            <a:xfrm>
              <a:off x="4100367" y="1328492"/>
              <a:ext cx="792162" cy="287771"/>
            </a:xfrm>
            <a:prstGeom prst="rect">
              <a:avLst/>
            </a:prstGeom>
            <a:noFill/>
          </p:spPr>
          <p:txBody>
            <a:bodyPr>
              <a:spAutoFit/>
            </a:bodyPr>
            <a:lstStyle/>
            <a:p>
              <a:pPr algn="ctr">
                <a:defRPr/>
              </a:pPr>
              <a:r>
                <a:rPr lang="it-IT" dirty="0">
                  <a:latin typeface="Arial" panose="020B0604020202020204" pitchFamily="34" charset="0"/>
                  <a:cs typeface="Arial" panose="020B0604020202020204" pitchFamily="34" charset="0"/>
                </a:rPr>
                <a:t>2011</a:t>
              </a:r>
            </a:p>
          </p:txBody>
        </p:sp>
        <p:sp>
          <p:nvSpPr>
            <p:cNvPr id="47" name="CasellaDiTesto 46"/>
            <p:cNvSpPr txBox="1"/>
            <p:nvPr/>
          </p:nvSpPr>
          <p:spPr>
            <a:xfrm>
              <a:off x="5127511" y="1328492"/>
              <a:ext cx="792163" cy="287771"/>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2012</a:t>
              </a:r>
              <a:endParaRPr lang="it-IT" dirty="0">
                <a:latin typeface="Arial" panose="020B0604020202020204" pitchFamily="34" charset="0"/>
                <a:cs typeface="Arial" panose="020B0604020202020204" pitchFamily="34" charset="0"/>
              </a:endParaRPr>
            </a:p>
          </p:txBody>
        </p:sp>
        <p:sp>
          <p:nvSpPr>
            <p:cNvPr id="48" name="CasellaDiTesto 47"/>
            <p:cNvSpPr txBox="1"/>
            <p:nvPr/>
          </p:nvSpPr>
          <p:spPr>
            <a:xfrm>
              <a:off x="6145124" y="1328492"/>
              <a:ext cx="792162" cy="287771"/>
            </a:xfrm>
            <a:prstGeom prst="rect">
              <a:avLst/>
            </a:prstGeom>
            <a:noFill/>
          </p:spPr>
          <p:txBody>
            <a:bodyPr>
              <a:spAutoFit/>
            </a:bodyPr>
            <a:lstStyle/>
            <a:p>
              <a:pPr algn="ctr">
                <a:defRPr/>
              </a:pPr>
              <a:r>
                <a:rPr lang="it-IT" dirty="0" smtClean="0">
                  <a:latin typeface="Arial" panose="020B0604020202020204" pitchFamily="34" charset="0"/>
                  <a:cs typeface="Arial" panose="020B0604020202020204" pitchFamily="34" charset="0"/>
                </a:rPr>
                <a:t>2013</a:t>
              </a:r>
              <a:endParaRPr lang="it-IT" dirty="0">
                <a:latin typeface="Arial" panose="020B0604020202020204" pitchFamily="34" charset="0"/>
                <a:cs typeface="Arial" panose="020B0604020202020204" pitchFamily="34" charset="0"/>
              </a:endParaRPr>
            </a:p>
          </p:txBody>
        </p:sp>
        <p:sp>
          <p:nvSpPr>
            <p:cNvPr id="49" name="CasellaDiTesto 48"/>
            <p:cNvSpPr txBox="1"/>
            <p:nvPr/>
          </p:nvSpPr>
          <p:spPr>
            <a:xfrm>
              <a:off x="7258650" y="1328492"/>
              <a:ext cx="675979" cy="287771"/>
            </a:xfrm>
            <a:prstGeom prst="rect">
              <a:avLst/>
            </a:prstGeom>
            <a:noFill/>
          </p:spPr>
          <p:txBody>
            <a:bodyPr wrap="square">
              <a:spAutoFit/>
            </a:bodyPr>
            <a:lstStyle/>
            <a:p>
              <a:pPr algn="ctr">
                <a:defRPr/>
              </a:pPr>
              <a:r>
                <a:rPr lang="it-IT" dirty="0" smtClean="0">
                  <a:latin typeface="Arial" panose="020B0604020202020204" pitchFamily="34" charset="0"/>
                  <a:cs typeface="Arial" panose="020B0604020202020204" pitchFamily="34" charset="0"/>
                </a:rPr>
                <a:t>2014</a:t>
              </a:r>
              <a:endParaRPr lang="it-IT" dirty="0">
                <a:latin typeface="Arial" panose="020B0604020202020204" pitchFamily="34" charset="0"/>
                <a:cs typeface="Arial" panose="020B0604020202020204" pitchFamily="34" charset="0"/>
              </a:endParaRPr>
            </a:p>
          </p:txBody>
        </p:sp>
        <p:sp>
          <p:nvSpPr>
            <p:cNvPr id="16" name="CasellaDiTesto 15"/>
            <p:cNvSpPr txBox="1"/>
            <p:nvPr/>
          </p:nvSpPr>
          <p:spPr>
            <a:xfrm>
              <a:off x="8235672" y="1340189"/>
              <a:ext cx="556593" cy="287771"/>
            </a:xfrm>
            <a:prstGeom prst="rect">
              <a:avLst/>
            </a:prstGeom>
            <a:noFill/>
          </p:spPr>
          <p:txBody>
            <a:bodyPr wrap="square">
              <a:spAutoFit/>
            </a:bodyPr>
            <a:lstStyle/>
            <a:p>
              <a:pPr algn="r">
                <a:defRPr/>
              </a:pPr>
              <a:r>
                <a:rPr lang="it-IT" dirty="0" smtClean="0">
                  <a:latin typeface="Arial" panose="020B0604020202020204" pitchFamily="34" charset="0"/>
                  <a:cs typeface="Arial" panose="020B0604020202020204" pitchFamily="34" charset="0"/>
                </a:rPr>
                <a:t>2015</a:t>
              </a:r>
              <a:endParaRPr lang="it-IT" dirty="0">
                <a:latin typeface="Arial" panose="020B0604020202020204" pitchFamily="34" charset="0"/>
                <a:cs typeface="Arial" panose="020B0604020202020204" pitchFamily="34" charset="0"/>
              </a:endParaRPr>
            </a:p>
          </p:txBody>
        </p:sp>
        <p:sp>
          <p:nvSpPr>
            <p:cNvPr id="20" name="Rettangolo 19"/>
            <p:cNvSpPr/>
            <p:nvPr/>
          </p:nvSpPr>
          <p:spPr bwMode="auto">
            <a:xfrm>
              <a:off x="2850503" y="1640675"/>
              <a:ext cx="1044000" cy="3672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1" name="Rettangolo 20"/>
            <p:cNvSpPr/>
            <p:nvPr/>
          </p:nvSpPr>
          <p:spPr bwMode="auto">
            <a:xfrm>
              <a:off x="4918093" y="1640675"/>
              <a:ext cx="1044000" cy="3672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sp>
          <p:nvSpPr>
            <p:cNvPr id="22" name="Rettangolo 21"/>
            <p:cNvSpPr/>
            <p:nvPr/>
          </p:nvSpPr>
          <p:spPr bwMode="auto">
            <a:xfrm>
              <a:off x="6985175" y="1640675"/>
              <a:ext cx="1044000" cy="3672000"/>
            </a:xfrm>
            <a:prstGeom prst="rect">
              <a:avLst/>
            </a:prstGeom>
            <a:solidFill>
              <a:schemeClr val="bg1">
                <a:lumMod val="85000"/>
                <a:alpha val="20000"/>
              </a:schemeClr>
            </a:solidFill>
            <a:ln w="6350">
              <a:solidFill>
                <a:schemeClr val="bg1">
                  <a:lumMod val="95000"/>
                </a:schemeClr>
              </a:solidFill>
              <a:round/>
              <a:headEnd/>
              <a:tailEnd/>
            </a:ln>
          </p:spPr>
          <p:txBody>
            <a:bodyPr wrap="square" rtlCol="0" anchor="ctr">
              <a:spAutoFit/>
            </a:bodyPr>
            <a:lstStyle/>
            <a:p>
              <a:pPr algn="ctr"/>
              <a:endParaRPr lang="it-IT"/>
            </a:p>
          </p:txBody>
        </p:sp>
        <p:graphicFrame>
          <p:nvGraphicFramePr>
            <p:cNvPr id="17" name="Grafico 16"/>
            <p:cNvGraphicFramePr>
              <a:graphicFrameLocks/>
            </p:cNvGraphicFramePr>
            <p:nvPr>
              <p:extLst>
                <p:ext uri="{D42A27DB-BD31-4B8C-83A1-F6EECF244321}">
                  <p14:modId xmlns:p14="http://schemas.microsoft.com/office/powerpoint/2010/main" xmlns="" val="610781355"/>
                </p:ext>
              </p:extLst>
            </p:nvPr>
          </p:nvGraphicFramePr>
          <p:xfrm>
            <a:off x="179512" y="1485084"/>
            <a:ext cx="8784976" cy="4680220"/>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xmlns="" val="3012765904"/>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418"/>
                                        </p:tgtEl>
                                        <p:attrNameLst>
                                          <p:attrName>style.visibility</p:attrName>
                                        </p:attrNameLst>
                                      </p:cBhvr>
                                      <p:to>
                                        <p:strVal val="visible"/>
                                      </p:to>
                                    </p:set>
                                    <p:anim calcmode="lin" valueType="num">
                                      <p:cBhvr additive="base">
                                        <p:cTn id="7" dur="500" fill="hold"/>
                                        <p:tgtEl>
                                          <p:spTgt spid="100418"/>
                                        </p:tgtEl>
                                        <p:attrNameLst>
                                          <p:attrName>ppt_x</p:attrName>
                                        </p:attrNameLst>
                                      </p:cBhvr>
                                      <p:tavLst>
                                        <p:tav tm="0">
                                          <p:val>
                                            <p:strVal val="#ppt_x"/>
                                          </p:val>
                                        </p:tav>
                                        <p:tav tm="100000">
                                          <p:val>
                                            <p:strVal val="#ppt_x"/>
                                          </p:val>
                                        </p:tav>
                                      </p:tavLst>
                                    </p:anim>
                                    <p:anim calcmode="lin" valueType="num">
                                      <p:cBhvr additive="base">
                                        <p:cTn id="8" dur="500" fill="hold"/>
                                        <p:tgtEl>
                                          <p:spTgt spid="1004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41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3"/>
          <p:cNvSpPr>
            <a:spLocks noGrp="1" noChangeArrowheads="1"/>
          </p:cNvSpPr>
          <p:nvPr>
            <p:ph type="body" idx="1"/>
          </p:nvPr>
        </p:nvSpPr>
        <p:spPr>
          <a:xfrm>
            <a:off x="684213" y="2133600"/>
            <a:ext cx="7772400" cy="1152525"/>
          </a:xfrm>
        </p:spPr>
        <p:txBody>
          <a:bodyPr/>
          <a:lstStyle/>
          <a:p>
            <a:pPr algn="ctr" eaLnBrk="1" hangingPunct="1">
              <a:buFontTx/>
              <a:buNone/>
            </a:pPr>
            <a:r>
              <a:rPr lang="it-IT" altLang="it-IT" i="1" dirty="0" smtClean="0">
                <a:solidFill>
                  <a:schemeClr val="bg1">
                    <a:lumMod val="50000"/>
                  </a:schemeClr>
                </a:solidFill>
              </a:rPr>
              <a:t>FINE</a:t>
            </a:r>
          </a:p>
          <a:p>
            <a:pPr algn="ctr" eaLnBrk="1" hangingPunct="1">
              <a:buFontTx/>
              <a:buNone/>
            </a:pPr>
            <a:r>
              <a:rPr lang="it-IT" altLang="it-IT" i="1" dirty="0" smtClean="0">
                <a:solidFill>
                  <a:schemeClr val="bg1">
                    <a:lumMod val="50000"/>
                  </a:schemeClr>
                </a:solidFill>
              </a:rPr>
              <a:t>PRESENTAZIONE</a:t>
            </a:r>
          </a:p>
        </p:txBody>
      </p:sp>
      <p:pic>
        <p:nvPicPr>
          <p:cNvPr id="232452" name="Picture 4"/>
          <p:cNvPicPr>
            <a:picLocks noGrp="1" noChangeAspect="1" noChangeArrowheads="1"/>
          </p:cNvPicPr>
          <p:nvPr>
            <p:ph type="title"/>
          </p:nvPr>
        </p:nvPicPr>
        <p:blipFill>
          <a:blip r:embed="rId2">
            <a:extLst>
              <a:ext uri="{28A0092B-C50C-407E-A947-70E740481C1C}">
                <a14:useLocalDpi xmlns:a14="http://schemas.microsoft.com/office/drawing/2010/main" xmlns="" val="0"/>
              </a:ext>
            </a:extLst>
          </a:blip>
          <a:srcRect l="9377" t="14470" r="74382" b="72942"/>
          <a:stretch>
            <a:fillRect/>
          </a:stretch>
        </p:blipFill>
        <p:spPr bwMode="auto">
          <a:xfrm>
            <a:off x="6443663" y="660400"/>
            <a:ext cx="1668462" cy="1249363"/>
          </a:xfrm>
          <a:noFill/>
          <a:ln w="19050">
            <a:solidFill>
              <a:schemeClr val="bg1">
                <a:lumMod val="50000"/>
              </a:schemeClr>
            </a:solidFill>
            <a:miter lim="800000"/>
            <a:headEnd/>
            <a:tailEnd/>
          </a:ln>
          <a:extLst>
            <a:ext uri="{909E8E84-426E-40DD-AFC4-6F175D3DCCD1}">
              <a14:hiddenFill xmlns:a14="http://schemas.microsoft.com/office/drawing/2010/main" xmlns="">
                <a:solidFill>
                  <a:srgbClr val="FFFFFF"/>
                </a:solidFill>
              </a14:hiddenFill>
            </a:ext>
          </a:extLst>
        </p:spPr>
      </p:pic>
      <p:pic>
        <p:nvPicPr>
          <p:cNvPr id="232453" name="Picture 5"/>
          <p:cNvPicPr>
            <a:picLocks noChangeAspect="1" noChangeArrowheads="1"/>
          </p:cNvPicPr>
          <p:nvPr/>
        </p:nvPicPr>
        <p:blipFill>
          <a:blip r:embed="rId2">
            <a:extLst>
              <a:ext uri="{28A0092B-C50C-407E-A947-70E740481C1C}">
                <a14:useLocalDpi xmlns:a14="http://schemas.microsoft.com/office/drawing/2010/main" xmlns="" val="0"/>
              </a:ext>
            </a:extLst>
          </a:blip>
          <a:srcRect l="10107" t="34375" r="44858" b="30972"/>
          <a:stretch>
            <a:fillRect/>
          </a:stretch>
        </p:blipFill>
        <p:spPr bwMode="auto">
          <a:xfrm>
            <a:off x="395288" y="3357563"/>
            <a:ext cx="4392612" cy="2376487"/>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xmlns="">
                <a:solidFill>
                  <a:srgbClr val="FFFFFF"/>
                </a:solidFill>
              </a14:hiddenFill>
            </a:ext>
          </a:extLst>
        </p:spPr>
      </p:pic>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32453"/>
                                        </p:tgtEl>
                                        <p:attrNameLst>
                                          <p:attrName>style.visibility</p:attrName>
                                        </p:attrNameLst>
                                      </p:cBhvr>
                                      <p:to>
                                        <p:strVal val="visible"/>
                                      </p:to>
                                    </p:set>
                                    <p:anim calcmode="lin" valueType="num">
                                      <p:cBhvr>
                                        <p:cTn id="7" dur="1000" fill="hold"/>
                                        <p:tgtEl>
                                          <p:spTgt spid="232453"/>
                                        </p:tgtEl>
                                        <p:attrNameLst>
                                          <p:attrName>ppt_x</p:attrName>
                                        </p:attrNameLst>
                                      </p:cBhvr>
                                      <p:tavLst>
                                        <p:tav tm="0">
                                          <p:val>
                                            <p:strVal val="#ppt_x-.2"/>
                                          </p:val>
                                        </p:tav>
                                        <p:tav tm="100000">
                                          <p:val>
                                            <p:strVal val="#ppt_x"/>
                                          </p:val>
                                        </p:tav>
                                      </p:tavLst>
                                    </p:anim>
                                    <p:anim calcmode="lin" valueType="num">
                                      <p:cBhvr>
                                        <p:cTn id="8" dur="1000" fill="hold"/>
                                        <p:tgtEl>
                                          <p:spTgt spid="232453"/>
                                        </p:tgtEl>
                                        <p:attrNameLst>
                                          <p:attrName>ppt_y</p:attrName>
                                        </p:attrNameLst>
                                      </p:cBhvr>
                                      <p:tavLst>
                                        <p:tav tm="0">
                                          <p:val>
                                            <p:strVal val="#ppt_y"/>
                                          </p:val>
                                        </p:tav>
                                        <p:tav tm="100000">
                                          <p:val>
                                            <p:strVal val="#ppt_y"/>
                                          </p:val>
                                        </p:tav>
                                      </p:tavLst>
                                    </p:anim>
                                    <p:animEffect transition="in" filter="wipe(right)" prLst="gradientSize: 0.1">
                                      <p:cBhvr>
                                        <p:cTn id="9" dur="1000"/>
                                        <p:tgtEl>
                                          <p:spTgt spid="232453"/>
                                        </p:tgtEl>
                                      </p:cBhvr>
                                    </p:animEffect>
                                  </p:childTnLst>
                                </p:cTn>
                              </p:par>
                            </p:childTnLst>
                          </p:cTn>
                        </p:par>
                        <p:par>
                          <p:cTn id="10" fill="hold" nodeType="afterGroup">
                            <p:stCondLst>
                              <p:cond delay="1000"/>
                            </p:stCondLst>
                            <p:childTnLst>
                              <p:par>
                                <p:cTn id="11" presetID="38" presetClass="entr" presetSubtype="0" accel="50000" fill="hold" nodeType="afterEffect">
                                  <p:stCondLst>
                                    <p:cond delay="0"/>
                                  </p:stCondLst>
                                  <p:iterate type="lt">
                                    <p:tmPct val="50000"/>
                                  </p:iterate>
                                  <p:childTnLst>
                                    <p:set>
                                      <p:cBhvr>
                                        <p:cTn id="12" dur="1" fill="hold">
                                          <p:stCondLst>
                                            <p:cond delay="0"/>
                                          </p:stCondLst>
                                        </p:cTn>
                                        <p:tgtEl>
                                          <p:spTgt spid="232451">
                                            <p:txEl>
                                              <p:pRg st="0" end="0"/>
                                            </p:txEl>
                                          </p:spTgt>
                                        </p:tgtEl>
                                        <p:attrNameLst>
                                          <p:attrName>style.visibility</p:attrName>
                                        </p:attrNameLst>
                                      </p:cBhvr>
                                      <p:to>
                                        <p:strVal val="visible"/>
                                      </p:to>
                                    </p:set>
                                    <p:set>
                                      <p:cBhvr>
                                        <p:cTn id="13" dur="455" fill="hold">
                                          <p:stCondLst>
                                            <p:cond delay="0"/>
                                          </p:stCondLst>
                                        </p:cTn>
                                        <p:tgtEl>
                                          <p:spTgt spid="232451">
                                            <p:txEl>
                                              <p:pRg st="0" end="0"/>
                                            </p:txEl>
                                          </p:spTgt>
                                        </p:tgtEl>
                                        <p:attrNameLst>
                                          <p:attrName>style.rotation</p:attrName>
                                        </p:attrNameLst>
                                      </p:cBhvr>
                                      <p:to>
                                        <p:strVal val="-45.0"/>
                                      </p:to>
                                    </p:set>
                                    <p:anim calcmode="lin" valueType="num">
                                      <p:cBhvr>
                                        <p:cTn id="14" dur="455" fill="hold">
                                          <p:stCondLst>
                                            <p:cond delay="455"/>
                                          </p:stCondLst>
                                        </p:cTn>
                                        <p:tgtEl>
                                          <p:spTgt spid="23245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5" dur="455" fill="hold">
                                          <p:stCondLst>
                                            <p:cond delay="0"/>
                                          </p:stCondLst>
                                        </p:cTn>
                                        <p:tgtEl>
                                          <p:spTgt spid="232451">
                                            <p:txEl>
                                              <p:pRg st="0" end="0"/>
                                            </p:txEl>
                                          </p:spTgt>
                                        </p:tgtEl>
                                        <p:attrNameLst>
                                          <p:attrName>ppt_y</p:attrName>
                                        </p:attrNameLst>
                                      </p:cBhvr>
                                      <p:tavLst>
                                        <p:tav tm="0">
                                          <p:val>
                                            <p:strVal val="#ppt_y-1"/>
                                          </p:val>
                                        </p:tav>
                                        <p:tav tm="100000">
                                          <p:val>
                                            <p:strVal val="#ppt_y-(0.354*#ppt_w-0.172*#ppt_h)"/>
                                          </p:val>
                                        </p:tav>
                                      </p:tavLst>
                                    </p:anim>
                                    <p:anim calcmode="lin" valueType="num">
                                      <p:cBhvr>
                                        <p:cTn id="16" dur="156" decel="50000" autoRev="1" fill="hold">
                                          <p:stCondLst>
                                            <p:cond delay="455"/>
                                          </p:stCondLst>
                                        </p:cTn>
                                        <p:tgtEl>
                                          <p:spTgt spid="23245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7" dur="136" fill="hold">
                                          <p:stCondLst>
                                            <p:cond delay="864"/>
                                          </p:stCondLst>
                                        </p:cTn>
                                        <p:tgtEl>
                                          <p:spTgt spid="232451">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8" fill="hold" nodeType="afterGroup">
                            <p:stCondLst>
                              <p:cond delay="3500"/>
                            </p:stCondLst>
                            <p:childTnLst>
                              <p:par>
                                <p:cTn id="19" presetID="38" presetClass="entr" presetSubtype="0" accel="50000" fill="hold" nodeType="afterEffect">
                                  <p:stCondLst>
                                    <p:cond delay="0"/>
                                  </p:stCondLst>
                                  <p:iterate type="lt">
                                    <p:tmPct val="50000"/>
                                  </p:iterate>
                                  <p:childTnLst>
                                    <p:set>
                                      <p:cBhvr>
                                        <p:cTn id="20" dur="1" fill="hold">
                                          <p:stCondLst>
                                            <p:cond delay="0"/>
                                          </p:stCondLst>
                                        </p:cTn>
                                        <p:tgtEl>
                                          <p:spTgt spid="232451">
                                            <p:txEl>
                                              <p:pRg st="1" end="1"/>
                                            </p:txEl>
                                          </p:spTgt>
                                        </p:tgtEl>
                                        <p:attrNameLst>
                                          <p:attrName>style.visibility</p:attrName>
                                        </p:attrNameLst>
                                      </p:cBhvr>
                                      <p:to>
                                        <p:strVal val="visible"/>
                                      </p:to>
                                    </p:set>
                                    <p:set>
                                      <p:cBhvr>
                                        <p:cTn id="21" dur="455" fill="hold">
                                          <p:stCondLst>
                                            <p:cond delay="0"/>
                                          </p:stCondLst>
                                        </p:cTn>
                                        <p:tgtEl>
                                          <p:spTgt spid="232451">
                                            <p:txEl>
                                              <p:pRg st="1" end="1"/>
                                            </p:txEl>
                                          </p:spTgt>
                                        </p:tgtEl>
                                        <p:attrNameLst>
                                          <p:attrName>style.rotation</p:attrName>
                                        </p:attrNameLst>
                                      </p:cBhvr>
                                      <p:to>
                                        <p:strVal val="-45.0"/>
                                      </p:to>
                                    </p:set>
                                    <p:anim calcmode="lin" valueType="num">
                                      <p:cBhvr>
                                        <p:cTn id="22" dur="455" fill="hold">
                                          <p:stCondLst>
                                            <p:cond delay="455"/>
                                          </p:stCondLst>
                                        </p:cTn>
                                        <p:tgtEl>
                                          <p:spTgt spid="232451">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232451">
                                            <p:txEl>
                                              <p:pRg st="1" end="1"/>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232451">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232451">
                                            <p:txEl>
                                              <p:pRg st="1" end="1"/>
                                            </p:txEl>
                                          </p:spTgt>
                                        </p:tgtEl>
                                        <p:attrNameLst>
                                          <p:attrName>ppt_y</p:attrName>
                                        </p:attrNameLst>
                                      </p:cBhvr>
                                      <p:tavLst>
                                        <p:tav tm="0">
                                          <p:val>
                                            <p:strVal val="#ppt_y-(0.354*#ppt_w-0.172*#ppt_h)"/>
                                          </p:val>
                                        </p:tav>
                                        <p:tav tm="100000">
                                          <p:val>
                                            <p:strVal val="#ppt_y"/>
                                          </p:val>
                                        </p:tav>
                                      </p:tavLst>
                                    </p:anim>
                                  </p:childTnLst>
                                </p:cTn>
                              </p:par>
                            </p:childTnLst>
                          </p:cTn>
                        </p:par>
                        <p:par>
                          <p:cTn id="26" fill="hold" nodeType="afterGroup">
                            <p:stCondLst>
                              <p:cond delay="10500"/>
                            </p:stCondLst>
                            <p:childTnLst>
                              <p:par>
                                <p:cTn id="27" presetID="19" presetClass="entr" presetSubtype="10" fill="hold" nodeType="afterEffect">
                                  <p:stCondLst>
                                    <p:cond delay="0"/>
                                  </p:stCondLst>
                                  <p:childTnLst>
                                    <p:set>
                                      <p:cBhvr>
                                        <p:cTn id="28" dur="1" fill="hold">
                                          <p:stCondLst>
                                            <p:cond delay="0"/>
                                          </p:stCondLst>
                                        </p:cTn>
                                        <p:tgtEl>
                                          <p:spTgt spid="232452"/>
                                        </p:tgtEl>
                                        <p:attrNameLst>
                                          <p:attrName>style.visibility</p:attrName>
                                        </p:attrNameLst>
                                      </p:cBhvr>
                                      <p:to>
                                        <p:strVal val="visible"/>
                                      </p:to>
                                    </p:set>
                                    <p:anim calcmode="lin" valueType="num">
                                      <p:cBhvr>
                                        <p:cTn id="29" dur="5000" fill="hold"/>
                                        <p:tgtEl>
                                          <p:spTgt spid="232452"/>
                                        </p:tgtEl>
                                        <p:attrNameLst>
                                          <p:attrName>ppt_w</p:attrName>
                                        </p:attrNameLst>
                                      </p:cBhvr>
                                      <p:tavLst>
                                        <p:tav tm="0" fmla="#ppt_w*sin(2.5*pi*$)">
                                          <p:val>
                                            <p:fltVal val="0"/>
                                          </p:val>
                                        </p:tav>
                                        <p:tav tm="100000">
                                          <p:val>
                                            <p:fltVal val="1"/>
                                          </p:val>
                                        </p:tav>
                                      </p:tavLst>
                                    </p:anim>
                                    <p:anim calcmode="lin" valueType="num">
                                      <p:cBhvr>
                                        <p:cTn id="30" dur="5000" fill="hold"/>
                                        <p:tgtEl>
                                          <p:spTgt spid="2324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1_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FF0000"/>
          </a:solidFill>
          <a:round/>
          <a:headEnd/>
          <a:tailEnd/>
        </a:ln>
      </a:spPr>
      <a:bodyPr>
        <a:spAutoFit/>
      </a:bodyPr>
      <a:lstStyle>
        <a:defPPr>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100" b="1"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1_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FF0000"/>
          </a:solidFill>
          <a:round/>
          <a:headEnd/>
          <a:tailEnd/>
        </a:ln>
      </a:spPr>
      <a:bodyPr>
        <a:spAutoFit/>
      </a:bodyPr>
      <a:lstStyle>
        <a:defPPr>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100" b="1"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13645</TotalTime>
  <Words>712</Words>
  <Application>Microsoft Office PowerPoint</Application>
  <PresentationFormat>Presentazione su schermo (4:3)</PresentationFormat>
  <Paragraphs>484</Paragraphs>
  <Slides>9</Slides>
  <Notes>1</Notes>
  <HiddenSlides>0</HiddenSlides>
  <MMClips>0</MMClips>
  <ScaleCrop>false</ScaleCrop>
  <HeadingPairs>
    <vt:vector size="4" baseType="variant">
      <vt:variant>
        <vt:lpstr>Tema</vt:lpstr>
      </vt:variant>
      <vt:variant>
        <vt:i4>2</vt:i4>
      </vt:variant>
      <vt:variant>
        <vt:lpstr>Titoli diapositive</vt:lpstr>
      </vt:variant>
      <vt:variant>
        <vt:i4>9</vt:i4>
      </vt:variant>
    </vt:vector>
  </HeadingPairs>
  <TitlesOfParts>
    <vt:vector size="11" baseType="lpstr">
      <vt:lpstr>1_Default Design</vt:lpstr>
      <vt:lpstr>2_Default Design</vt:lpstr>
      <vt:lpstr> PRESENTAZIONE  DATI SETTEMBRE 2015 OSSERVATORIO FCP-ASSORADIO</vt:lpstr>
      <vt:lpstr>Diapositiva 2</vt:lpstr>
      <vt:lpstr>Diapositiva 3</vt:lpstr>
      <vt:lpstr>Diapositiva 4</vt:lpstr>
      <vt:lpstr>Diapositiva 5</vt:lpstr>
      <vt:lpstr>Diapositiva 6</vt:lpstr>
      <vt:lpstr>Diapositiva 7</vt:lpstr>
      <vt:lpstr>Diapositiva 8</vt:lpstr>
      <vt:lpstr>Diapositiva 9</vt:lpstr>
    </vt:vector>
  </TitlesOfParts>
  <Company>Reply Consulting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Dati Mensili Osservatorio Stampa</dc:title>
  <dc:creator>FCP</dc:creator>
  <cp:lastModifiedBy>Portatile</cp:lastModifiedBy>
  <cp:revision>1519</cp:revision>
  <cp:lastPrinted>2015-09-21T08:39:41Z</cp:lastPrinted>
  <dcterms:created xsi:type="dcterms:W3CDTF">2006-03-29T09:09:15Z</dcterms:created>
  <dcterms:modified xsi:type="dcterms:W3CDTF">2015-10-27T08:23:08Z</dcterms:modified>
</cp:coreProperties>
</file>