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69" r:id="rId2"/>
  </p:sldMasterIdLst>
  <p:notesMasterIdLst>
    <p:notesMasterId r:id="rId14"/>
  </p:notesMasterIdLst>
  <p:handoutMasterIdLst>
    <p:handoutMasterId r:id="rId15"/>
  </p:handoutMasterIdLst>
  <p:sldIdLst>
    <p:sldId id="256" r:id="rId3"/>
    <p:sldId id="430" r:id="rId4"/>
    <p:sldId id="434" r:id="rId5"/>
    <p:sldId id="393" r:id="rId6"/>
    <p:sldId id="394" r:id="rId7"/>
    <p:sldId id="426" r:id="rId8"/>
    <p:sldId id="398" r:id="rId9"/>
    <p:sldId id="431" r:id="rId10"/>
    <p:sldId id="433" r:id="rId11"/>
    <p:sldId id="435" r:id="rId12"/>
    <p:sldId id="382" r:id="rId13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9727"/>
    <a:srgbClr val="CC3399"/>
    <a:srgbClr val="E27A08"/>
    <a:srgbClr val="D7B213"/>
    <a:srgbClr val="E12719"/>
    <a:srgbClr val="FF5050"/>
    <a:srgbClr val="D34C27"/>
    <a:srgbClr val="CC0000"/>
    <a:srgbClr val="D03606"/>
    <a:srgbClr val="00E2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Stile con tema 2 - Color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18" autoAdjust="0"/>
    <p:restoredTop sz="90053" autoAdjust="0"/>
  </p:normalViewPr>
  <p:slideViewPr>
    <p:cSldViewPr>
      <p:cViewPr>
        <p:scale>
          <a:sx n="70" d="100"/>
          <a:sy n="70" d="100"/>
        </p:scale>
        <p:origin x="-1566" y="-96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6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l.selvaggi\Desktop\FCP\AssoInternet\2015\09.%20Settembre%202015\Elaborazioni%20Settembre%202015\Grafico%20Spaccatura%20Video%20Settembre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255787141589282E-2"/>
          <c:y val="3.1479365423563423E-2"/>
          <c:w val="0.91348191893671371"/>
          <c:h val="0.740715690003193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Grafico!$C$1</c:f>
              <c:strCache>
                <c:ptCount val="1"/>
                <c:pt idx="0">
                  <c:v>Video ADV  
Podcasting video/Video Banner  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</c:spPr>
          <c:invertIfNegative val="0"/>
          <c:cat>
            <c:strRef>
              <c:f>Grafico!$A$2:$A$23</c:f>
              <c:strCache>
                <c:ptCount val="2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  <c:pt idx="12">
                  <c:v>-</c:v>
                </c:pt>
                <c:pt idx="13">
                  <c:v>gen</c:v>
                </c:pt>
                <c:pt idx="14">
                  <c:v>feb</c:v>
                </c:pt>
                <c:pt idx="15">
                  <c:v>mar</c:v>
                </c:pt>
                <c:pt idx="16">
                  <c:v>apr</c:v>
                </c:pt>
                <c:pt idx="17">
                  <c:v>mag</c:v>
                </c:pt>
                <c:pt idx="18">
                  <c:v>giu</c:v>
                </c:pt>
                <c:pt idx="19">
                  <c:v>lug</c:v>
                </c:pt>
                <c:pt idx="20">
                  <c:v>ago</c:v>
                </c:pt>
                <c:pt idx="21">
                  <c:v>set</c:v>
                </c:pt>
              </c:strCache>
            </c:strRef>
          </c:cat>
          <c:val>
            <c:numRef>
              <c:f>Grafico!$C$2:$C$23</c:f>
              <c:numCache>
                <c:formatCode>0.0%</c:formatCode>
                <c:ptCount val="22"/>
                <c:pt idx="0">
                  <c:v>0.4456834414843826</c:v>
                </c:pt>
                <c:pt idx="1">
                  <c:v>0.43641896129458807</c:v>
                </c:pt>
                <c:pt idx="2">
                  <c:v>0.47644881501839503</c:v>
                </c:pt>
                <c:pt idx="3">
                  <c:v>0.4585935885303819</c:v>
                </c:pt>
                <c:pt idx="4">
                  <c:v>0.38706811619206827</c:v>
                </c:pt>
                <c:pt idx="5">
                  <c:v>0.43811986700174571</c:v>
                </c:pt>
                <c:pt idx="6">
                  <c:v>0.42770387776563201</c:v>
                </c:pt>
                <c:pt idx="7">
                  <c:v>0.39364358235560643</c:v>
                </c:pt>
                <c:pt idx="8">
                  <c:v>0.47535037002981451</c:v>
                </c:pt>
                <c:pt idx="9">
                  <c:v>0.43290874656620393</c:v>
                </c:pt>
                <c:pt idx="10">
                  <c:v>0.41465409941150899</c:v>
                </c:pt>
                <c:pt idx="11">
                  <c:v>0.4556344774358706</c:v>
                </c:pt>
                <c:pt idx="12" formatCode="General">
                  <c:v>0</c:v>
                </c:pt>
                <c:pt idx="13">
                  <c:v>0.41819424421069479</c:v>
                </c:pt>
                <c:pt idx="14">
                  <c:v>0.37355051247320042</c:v>
                </c:pt>
                <c:pt idx="15">
                  <c:v>0.41572026032338616</c:v>
                </c:pt>
                <c:pt idx="16">
                  <c:v>0.37375828108737263</c:v>
                </c:pt>
                <c:pt idx="17">
                  <c:v>0.33370126599329414</c:v>
                </c:pt>
                <c:pt idx="18">
                  <c:v>0.35705882024437569</c:v>
                </c:pt>
                <c:pt idx="19">
                  <c:v>0.35099700203307532</c:v>
                </c:pt>
                <c:pt idx="20">
                  <c:v>0.37360744490748266</c:v>
                </c:pt>
                <c:pt idx="21">
                  <c:v>0.40218752480102538</c:v>
                </c:pt>
              </c:numCache>
            </c:numRef>
          </c:val>
        </c:ser>
        <c:ser>
          <c:idx val="1"/>
          <c:order val="1"/>
          <c:tx>
            <c:strRef>
              <c:f>Grafico!$B$1</c:f>
              <c:strCache>
                <c:ptCount val="1"/>
                <c:pt idx="0">
                  <c:v>Video ADV
Pre-Mid-Post Roll </c:v>
                </c:pt>
              </c:strCache>
            </c:strRef>
          </c:tx>
          <c:spPr>
            <a:solidFill>
              <a:srgbClr val="0D9727"/>
            </a:solidFill>
            <a:ln>
              <a:noFill/>
            </a:ln>
          </c:spPr>
          <c:invertIfNegative val="0"/>
          <c:cat>
            <c:strRef>
              <c:f>Grafico!$A$2:$A$23</c:f>
              <c:strCache>
                <c:ptCount val="22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  <c:pt idx="12">
                  <c:v>-</c:v>
                </c:pt>
                <c:pt idx="13">
                  <c:v>gen</c:v>
                </c:pt>
                <c:pt idx="14">
                  <c:v>feb</c:v>
                </c:pt>
                <c:pt idx="15">
                  <c:v>mar</c:v>
                </c:pt>
                <c:pt idx="16">
                  <c:v>apr</c:v>
                </c:pt>
                <c:pt idx="17">
                  <c:v>mag</c:v>
                </c:pt>
                <c:pt idx="18">
                  <c:v>giu</c:v>
                </c:pt>
                <c:pt idx="19">
                  <c:v>lug</c:v>
                </c:pt>
                <c:pt idx="20">
                  <c:v>ago</c:v>
                </c:pt>
                <c:pt idx="21">
                  <c:v>set</c:v>
                </c:pt>
              </c:strCache>
            </c:strRef>
          </c:cat>
          <c:val>
            <c:numRef>
              <c:f>Grafico!$B$2:$B$23</c:f>
              <c:numCache>
                <c:formatCode>0.0%</c:formatCode>
                <c:ptCount val="22"/>
                <c:pt idx="0">
                  <c:v>0.55431655851561734</c:v>
                </c:pt>
                <c:pt idx="1">
                  <c:v>0.56358103870541187</c:v>
                </c:pt>
                <c:pt idx="2">
                  <c:v>0.5235511849816048</c:v>
                </c:pt>
                <c:pt idx="3">
                  <c:v>0.54140641146961799</c:v>
                </c:pt>
                <c:pt idx="4">
                  <c:v>0.61293188380793184</c:v>
                </c:pt>
                <c:pt idx="5">
                  <c:v>0.56188013299825423</c:v>
                </c:pt>
                <c:pt idx="6">
                  <c:v>0.57229612223436788</c:v>
                </c:pt>
                <c:pt idx="7">
                  <c:v>0.60635641764439352</c:v>
                </c:pt>
                <c:pt idx="8">
                  <c:v>0.5246496299701856</c:v>
                </c:pt>
                <c:pt idx="9">
                  <c:v>0.56709125343379596</c:v>
                </c:pt>
                <c:pt idx="10">
                  <c:v>0.5853459005884909</c:v>
                </c:pt>
                <c:pt idx="11">
                  <c:v>0.54436552256412929</c:v>
                </c:pt>
                <c:pt idx="12" formatCode="General">
                  <c:v>0</c:v>
                </c:pt>
                <c:pt idx="13">
                  <c:v>0.58180575578930527</c:v>
                </c:pt>
                <c:pt idx="14">
                  <c:v>0.62644948752679952</c:v>
                </c:pt>
                <c:pt idx="15">
                  <c:v>0.58427973967661384</c:v>
                </c:pt>
                <c:pt idx="16">
                  <c:v>0.62624171891262725</c:v>
                </c:pt>
                <c:pt idx="17">
                  <c:v>0.6662987340067057</c:v>
                </c:pt>
                <c:pt idx="18">
                  <c:v>0.64294117975562426</c:v>
                </c:pt>
                <c:pt idx="19">
                  <c:v>0.64900299796692473</c:v>
                </c:pt>
                <c:pt idx="20">
                  <c:v>0.62639255509251734</c:v>
                </c:pt>
                <c:pt idx="21">
                  <c:v>0.59781247519897474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80211328"/>
        <c:axId val="81925248"/>
      </c:barChart>
      <c:catAx>
        <c:axId val="80211328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it-IT"/>
          </a:p>
        </c:txPr>
        <c:crossAx val="81925248"/>
        <c:crosses val="autoZero"/>
        <c:auto val="1"/>
        <c:lblAlgn val="ctr"/>
        <c:lblOffset val="100"/>
        <c:tickLblSkip val="1"/>
        <c:noMultiLvlLbl val="1"/>
      </c:catAx>
      <c:valAx>
        <c:axId val="81925248"/>
        <c:scaling>
          <c:orientation val="minMax"/>
          <c:max val="1"/>
        </c:scaling>
        <c:delete val="0"/>
        <c:axPos val="l"/>
        <c:majorGridlines/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it-IT"/>
          </a:p>
        </c:txPr>
        <c:crossAx val="802113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9110919321328027"/>
          <c:y val="0.87440404000755712"/>
          <c:w val="0.5886803724705556"/>
          <c:h val="0.12539686330499084"/>
        </c:manualLayout>
      </c:layout>
      <c:overlay val="0"/>
      <c:txPr>
        <a:bodyPr/>
        <a:lstStyle/>
        <a:p>
          <a:pPr>
            <a:defRPr sz="1500">
              <a:latin typeface="Arial" panose="020B0604020202020204" pitchFamily="34" charset="0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0.566</cdr:x>
      <cdr:y>0</cdr:y>
    </cdr:from>
    <cdr:to>
      <cdr:x>0.61</cdr:x>
      <cdr:y>0.87025</cdr:y>
    </cdr:to>
    <cdr:sp macro="" textlink="">
      <cdr:nvSpPr>
        <cdr:cNvPr id="2" name="Rettangolo 1"/>
        <cdr:cNvSpPr/>
      </cdr:nvSpPr>
      <cdr:spPr>
        <a:xfrm xmlns:a="http://schemas.openxmlformats.org/drawingml/2006/main">
          <a:off x="4288640" y="0"/>
          <a:ext cx="333394" cy="345656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FB1385D0-92F9-46B7-84B9-A200D20658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855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2950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C24033AF-6ED7-4880-93D4-1FD554FF21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8021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EF8F52-A37D-45AB-B750-445EDD2FE0EB}" type="slidenum">
              <a:rPr lang="it-IT" smtClean="0"/>
              <a:pPr>
                <a:defRPr/>
              </a:pPr>
              <a:t>2</a:t>
            </a:fld>
            <a:endParaRPr lang="it-IT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9420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83170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43616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58155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25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86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0489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226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107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788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8982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43141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520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3813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0368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90861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838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278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47996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36691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2806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60339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24501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81895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F720B-6D24-4621-8DE8-F307F7949622}" type="datetimeFigureOut">
              <a:rPr lang="it-IT" smtClean="0"/>
              <a:t>19/10/2015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889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1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Internet_Totale_Febbraio_2013.xlsx#Presentazione!C19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../Internet_Totale_Febbraio_2013.xlsx#Presentazione!C19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304616" y="1700808"/>
            <a:ext cx="6984504" cy="1584176"/>
          </a:xfrm>
          <a:solidFill>
            <a:srgbClr val="FFFFFF"/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PRESENTAZIONE 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DATI Settembre 2015 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OSSERVATORIO FCP- ASSOINTERNET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5876925"/>
            <a:ext cx="4959350" cy="6477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</a:pPr>
            <a:endParaRPr lang="it-IT" altLang="it-IT" sz="1800" smtClean="0"/>
          </a:p>
          <a:p>
            <a:pPr eaLnBrk="1" hangingPunct="1"/>
            <a:endParaRPr lang="it-IT" altLang="it-IT" sz="1800" dirty="0" smtClean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595260"/>
            <a:ext cx="4217987" cy="228201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7020123" y="530781"/>
            <a:ext cx="1584325" cy="86360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2133600" y="6092825"/>
            <a:ext cx="495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it-IT" altLang="it-IT" sz="2000" b="0" dirty="0">
                <a:latin typeface="Arial" panose="020B0604020202020204" pitchFamily="34" charset="0"/>
                <a:cs typeface="Arial" panose="020B0604020202020204" pitchFamily="34" charset="0"/>
              </a:rPr>
              <a:t>Milano, </a:t>
            </a:r>
            <a:r>
              <a:rPr lang="it-IT" altLang="it-IT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28 ottobre 2015</a:t>
            </a: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50" presetClass="entr" presetSubtype="0" decel="100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1229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229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252413" y="44624"/>
            <a:ext cx="8640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Ranking per fascia di fatturato totale (per 1.000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 – Peso % sul totale fatturato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15900" y="6489572"/>
            <a:ext cx="8820150" cy="3063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N.B. I valori sono stati calcolati partendo dai fatturati netti pubblicitari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2014 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2015 (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esclusa la "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adv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") delle Aziende che dichiarano i propri dati all'Osservatorio FCP Assointernet.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9605"/>
              </p:ext>
            </p:extLst>
          </p:nvPr>
        </p:nvGraphicFramePr>
        <p:xfrm>
          <a:off x="76440" y="1077764"/>
          <a:ext cx="8949183" cy="4470532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751144"/>
                <a:gridCol w="619257"/>
                <a:gridCol w="672967"/>
                <a:gridCol w="672967"/>
                <a:gridCol w="672967"/>
                <a:gridCol w="672967"/>
                <a:gridCol w="649315"/>
                <a:gridCol w="231928"/>
                <a:gridCol w="672967"/>
                <a:gridCol w="672967"/>
                <a:gridCol w="672967"/>
                <a:gridCol w="672967"/>
                <a:gridCol w="672967"/>
                <a:gridCol w="640836"/>
              </a:tblGrid>
              <a:tr h="77911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Fascia di Fatturato </a:t>
                      </a:r>
                    </a:p>
                    <a:p>
                      <a:pPr algn="l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A:</a:t>
                      </a:r>
                      <a:b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40.000 </a:t>
                      </a:r>
                      <a:endParaRPr lang="it-IT" sz="11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B: 20.000. - 40.000 </a:t>
                      </a:r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C: 7.000. - 20.000 </a:t>
                      </a:r>
                      <a:endParaRPr lang="it-IT" sz="11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D: 4.000 - 7.000 </a:t>
                      </a:r>
                      <a:endParaRPr lang="it-IT" sz="11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E: </a:t>
                      </a:r>
                      <a: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</a:t>
                      </a:r>
                      <a:r>
                        <a:rPr lang="it-IT" sz="110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4.000 </a:t>
                      </a:r>
                      <a:endParaRPr lang="it-IT" sz="1100" b="1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r>
                        <a:rPr lang="it-IT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 2015 </a:t>
                      </a:r>
                    </a:p>
                    <a:p>
                      <a:pPr algn="ctr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Valore</a:t>
                      </a:r>
                      <a:r>
                        <a:rPr lang="it-IT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A:</a:t>
                      </a:r>
                      <a:b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40.000 </a:t>
                      </a:r>
                      <a:endParaRPr lang="it-IT" sz="11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B: 20.000. - 40.000 </a:t>
                      </a:r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C: 7.000. - 20.000 </a:t>
                      </a:r>
                      <a:endParaRPr lang="it-IT" sz="11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D: 4.000 - 7.000 </a:t>
                      </a:r>
                      <a:endParaRPr lang="it-IT" sz="11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E: </a:t>
                      </a:r>
                      <a: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</a:t>
                      </a:r>
                      <a:r>
                        <a:rPr lang="it-IT" sz="110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4.000 </a:t>
                      </a:r>
                      <a:endParaRPr lang="it-IT" sz="1100" b="1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Mese 2015 </a:t>
                      </a:r>
                    </a:p>
                    <a:p>
                      <a:pPr algn="ctr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Valore </a:t>
                      </a:r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0972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N° Aziende Dichiaranti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u="none" strike="noStrike" kern="1200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it-IT" sz="1100" u="none" strike="noStrike" kern="12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it-IT" sz="11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it-IT" sz="1100" u="none" strike="noStrike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it-IT" sz="110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it-IT" sz="1100" u="none" strike="noStrike" kern="1200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</a:t>
                      </a:r>
                      <a:endParaRPr lang="it-IT" sz="1100" b="1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u="none" strike="noStrike" kern="1200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it-IT" sz="1100" u="none" strike="noStrike" kern="12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it-IT" sz="11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it-IT" sz="1100" u="none" strike="noStrike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it-IT" sz="110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it-IT" sz="1100" u="none" strike="noStrike" kern="1200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</a:t>
                      </a:r>
                      <a:endParaRPr lang="it-IT" sz="1100" b="1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36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DEL FATTURATO  </a:t>
                      </a:r>
                      <a:r>
                        <a:rPr lang="it-IT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MESE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DELLE AZIENDE </a:t>
                      </a:r>
                    </a:p>
                    <a:p>
                      <a:pPr algn="ctr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DELLA FASCIA SUL TOTALE FATTURATO 2015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indent="0" algn="ctr" fontAlgn="ctr"/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DEL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</a:t>
                      </a:r>
                      <a:r>
                        <a:rPr lang="it-IT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PROGRESSIVO</a:t>
                      </a:r>
                      <a:r>
                        <a:rPr lang="it-IT" sz="1100" b="1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DELLE </a:t>
                      </a:r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AZIENDE DELLA FASCIA SUL TOTALE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2015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7098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37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Febbraio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8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8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8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1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8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8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72966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11525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4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</a:t>
            </a:r>
          </a:p>
          <a:p>
            <a:pPr algn="ctr" eaLnBrk="1" hangingPunct="1">
              <a:buFontTx/>
              <a:buNone/>
            </a:pPr>
            <a:r>
              <a:rPr lang="it-IT" altLang="it-IT" sz="24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PRESENTAZIONE</a:t>
            </a:r>
          </a:p>
        </p:txBody>
      </p:sp>
      <p:pic>
        <p:nvPicPr>
          <p:cNvPr id="232452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7" t="14470" r="74382" b="72942"/>
          <a:stretch>
            <a:fillRect/>
          </a:stretch>
        </p:blipFill>
        <p:spPr bwMode="auto">
          <a:xfrm>
            <a:off x="6516688" y="836613"/>
            <a:ext cx="1584325" cy="863600"/>
          </a:xfrm>
          <a:noFill/>
          <a:ln w="1587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326231" y="505631"/>
            <a:ext cx="8353425" cy="523220"/>
          </a:xfrm>
          <a:prstGeom prst="rect">
            <a:avLst/>
          </a:prstGeom>
          <a:extLst/>
        </p:spPr>
        <p:txBody>
          <a:bodyPr>
            <a:normAutofit/>
          </a:bodyPr>
          <a:lstStyle>
            <a:lvl1pPr algn="ctr" eaLnBrk="1" hangingPunct="1">
              <a:defRPr lang="it-IT" sz="2800" b="0" dirty="0">
                <a:latin typeface="+mj-lt"/>
                <a:ea typeface="ＭＳ Ｐゴシック" pitchFamily="-110" charset="-128"/>
                <a:cs typeface="ＭＳ Ｐゴシック" pitchFamily="-110" charset="-128"/>
              </a:defRPr>
            </a:lvl1pPr>
            <a:lvl2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9pPr>
          </a:lstStyle>
          <a:p>
            <a:r>
              <a:rPr lang="it-IT" alt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SITI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NUOVI nel mese di </a:t>
            </a:r>
            <a:r>
              <a:rPr lang="it-IT" alt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Settembre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6231" y="3573016"/>
            <a:ext cx="8345488" cy="461665"/>
          </a:xfrm>
          <a:prstGeom prst="rect">
            <a:avLst/>
          </a:prstGeom>
          <a:extLst/>
        </p:spPr>
        <p:txBody>
          <a:bodyPr>
            <a:normAutofit/>
          </a:bodyPr>
          <a:lstStyle>
            <a:defPPr>
              <a:defRPr lang="it-IT"/>
            </a:defPPr>
            <a:lvl1pPr algn="ctr" eaLnBrk="1" hangingPunct="1">
              <a:defRPr sz="2400">
                <a:latin typeface="Arial" panose="020B0604020202020204" pitchFamily="34" charset="0"/>
                <a:ea typeface="ＭＳ Ｐゴシック" pitchFamily="-110" charset="-128"/>
                <a:cs typeface="Arial" panose="020B0604020202020204" pitchFamily="34" charset="0"/>
              </a:defRPr>
            </a:lvl1pPr>
            <a:lvl2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9pPr>
          </a:lstStyle>
          <a:p>
            <a:r>
              <a:rPr lang="it-IT" altLang="it-IT" dirty="0"/>
              <a:t>SITI CHIUSI nel mese di </a:t>
            </a:r>
            <a:r>
              <a:rPr lang="it-IT" altLang="it-IT" dirty="0" smtClean="0"/>
              <a:t>Settembre </a:t>
            </a:r>
            <a:r>
              <a:rPr lang="it-IT" altLang="it-IT" dirty="0"/>
              <a:t>2015</a:t>
            </a:r>
          </a:p>
        </p:txBody>
      </p:sp>
      <p:sp>
        <p:nvSpPr>
          <p:cNvPr id="4" name="Rettangolo 3"/>
          <p:cNvSpPr/>
          <p:nvPr/>
        </p:nvSpPr>
        <p:spPr>
          <a:xfrm>
            <a:off x="3793098" y="4325034"/>
            <a:ext cx="119776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it-IT" sz="2000" b="0" dirty="0">
                <a:latin typeface="Arial" panose="020B0604020202020204" pitchFamily="34" charset="0"/>
                <a:cs typeface="Arial" panose="020B0604020202020204" pitchFamily="34" charset="0"/>
              </a:rPr>
              <a:t>Nessuno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328013"/>
              </p:ext>
            </p:extLst>
          </p:nvPr>
        </p:nvGraphicFramePr>
        <p:xfrm>
          <a:off x="547205" y="1196752"/>
          <a:ext cx="8137525" cy="57606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952130"/>
                <a:gridCol w="5185395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CONCESSIONARIA</a:t>
                      </a:r>
                      <a:endParaRPr lang="en-US" sz="1600" dirty="0"/>
                    </a:p>
                  </a:txBody>
                  <a:tcPr marL="91447" marR="91447" marT="45749" marB="45749">
                    <a:solidFill>
                      <a:srgbClr val="FF86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SITO</a:t>
                      </a:r>
                      <a:endParaRPr lang="en-US" sz="1600" dirty="0"/>
                    </a:p>
                  </a:txBody>
                  <a:tcPr marL="91447" marR="91447" marT="45749" marB="45749">
                    <a:solidFill>
                      <a:srgbClr val="FF8601"/>
                    </a:solidFill>
                  </a:tcPr>
                </a:tc>
              </a:tr>
              <a:tr h="240726">
                <a:tc>
                  <a:txBody>
                    <a:bodyPr/>
                    <a:lstStyle/>
                    <a:p>
                      <a:pPr algn="ctr" rtl="0" fontAlgn="t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SPORTNETWORK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SportFair.it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217867"/>
              </p:ext>
            </p:extLst>
          </p:nvPr>
        </p:nvGraphicFramePr>
        <p:xfrm>
          <a:off x="31986" y="528482"/>
          <a:ext cx="9072567" cy="5996863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435558"/>
                <a:gridCol w="572547"/>
                <a:gridCol w="576033"/>
                <a:gridCol w="576033"/>
                <a:gridCol w="576033"/>
                <a:gridCol w="576033"/>
                <a:gridCol w="576033"/>
                <a:gridCol w="576033"/>
                <a:gridCol w="576033"/>
                <a:gridCol w="651806"/>
                <a:gridCol w="500260"/>
                <a:gridCol w="579860"/>
                <a:gridCol w="572206"/>
                <a:gridCol w="576033"/>
                <a:gridCol w="576033"/>
                <a:gridCol w="576033"/>
              </a:tblGrid>
              <a:tr h="28583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TABLETS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SMART TV/CONS.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0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26.727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24.086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-9,9%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1.226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1.146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-6,5%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135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-33,6%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28.160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25.419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-9,7%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32.539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32.134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1.176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1.279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78,6%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18,9%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33.908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33.723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40.936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41.252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1.523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1.822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19,6%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107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117,8%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95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-55,9%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42.783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43.403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34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36.345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35.057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-3,5%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1.873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1.652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-11,8%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127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142,0%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13,8%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38.506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37.200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41.697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41.110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1.980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2.337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18,0%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287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149,6%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43.931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43.879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6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45.342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42.249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-6,8%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2.304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2.253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-2,2%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269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28,1%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175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202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15,5%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48.032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44.973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28.965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28.427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1.925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2.357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22,5%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193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-18,2%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280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138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-50,7%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31.362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31.080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14.009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14.930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1.834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1.841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0,4%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120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216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80,4%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126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16.085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17.113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36.579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37.479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1.646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2.438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48,1%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72,2%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38.411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40.195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43.942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2.090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46.421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43.957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1.912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46.239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50.478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2.244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82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53.038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273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1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303.138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296.724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-2,1%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15.488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17.124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10,6%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1.266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2.065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63,1%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1.286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1.072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-16,7%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321.178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316.984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88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441.515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21.733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1.952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1.676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466.876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in migliaia di euro per DEVICE/STRUMENTO</a:t>
            </a:r>
          </a:p>
        </p:txBody>
      </p:sp>
      <p:sp>
        <p:nvSpPr>
          <p:cNvPr id="438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438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438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98567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066851"/>
              </p:ext>
            </p:extLst>
          </p:nvPr>
        </p:nvGraphicFramePr>
        <p:xfrm>
          <a:off x="107950" y="551334"/>
          <a:ext cx="8891592" cy="597401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470880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</a:tblGrid>
              <a:tr h="28798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BRAND A IMPRESSION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BRAND A TEMPO 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31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18.624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15.987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-14,2%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6.676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6.825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2.859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2.608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-8,8%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28.160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25.419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-9,7%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21.494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22.420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9.640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8.501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-11,8%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2.774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2.803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33.908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33.723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29.229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29.942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10.638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10.130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-4,8%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2.916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3.331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14,2%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42.783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43.403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26.109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25.860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9.682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7.927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-18,1%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2.714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3.414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25,8%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38.506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37.200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30.120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31.017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10.772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9.432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-12,4%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3.040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3.431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12,9%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43.931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43.879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31.528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30.217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-4,2%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13.279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10.952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-17,5%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3.225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3.804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18,0%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48.032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44.973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19.772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20.864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8.405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7.008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-16,6%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3.185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3.208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0,7%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31.362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31.080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9.661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10.715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4.341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4.282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2.083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2.115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16.085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17.113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25.610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27.308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10.264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9.556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-6,9%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2.537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3.332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31,3%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38.411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40.195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30.606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12.500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3.315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46.421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30.210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12.463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3.565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46.239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3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34.516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14.100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4.423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53.038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18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212.147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214.329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1,0%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83.697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74.611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-10,9%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25.334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28.045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10,7%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321.178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316.984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307.479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122.759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36.637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466.876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/>
              <a:t>Fatturato in migliaia di euro per MODALITA’ DI VENDITA</a:t>
            </a:r>
          </a:p>
        </p:txBody>
      </p:sp>
      <p:sp>
        <p:nvSpPr>
          <p:cNvPr id="5355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5356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5357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>
            <a:hlinkClick r:id="rId2"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085752"/>
              </p:ext>
            </p:extLst>
          </p:nvPr>
        </p:nvGraphicFramePr>
        <p:xfrm>
          <a:off x="97288" y="620688"/>
          <a:ext cx="8939208" cy="587808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15271"/>
                <a:gridCol w="935993"/>
                <a:gridCol w="935993"/>
                <a:gridCol w="935993"/>
                <a:gridCol w="935993"/>
                <a:gridCol w="935993"/>
                <a:gridCol w="935993"/>
                <a:gridCol w="935993"/>
                <a:gridCol w="935993"/>
                <a:gridCol w="935993"/>
              </a:tblGrid>
              <a:tr h="27439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8" marR="45768" marT="45759" marB="4575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BANNER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NEWSLETTER/EMAIL/SMS/MMS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6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19.383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16.689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-13,9%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5.409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5.022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-7,2%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1.603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1.571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-1,9%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21.976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22.022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7.060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7.126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1.929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1.864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-3,4%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28.034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28.011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-0,1%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8.817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8.586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2.436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2.642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8,5%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25.319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24.258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-4,2%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7.464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7.284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-2,4%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2.063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2.113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29.867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28.645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-4,1%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8.381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8.543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2.596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2.611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0,6%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31.553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29.268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-7,2%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9.779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8.466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-13,4%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2.690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2.546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-5,4%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21.340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20.133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-5,7%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5.172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5.898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14,0%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2.081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1.976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-5,0%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11.297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12.154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2.019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2.358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16,8%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1.095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909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-17,0%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25.229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25.790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7.608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7.551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2.448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2.429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30.243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9.452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2.893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30.240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9.349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2.504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33.939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10.635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2.967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31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214.000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206.970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-3,3%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61.709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60.833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-1,4%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18.940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18.661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-1,5%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1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308.423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91.145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27.304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/>
              <a:t>Fatturato in migliaia di euro per OGGETTO/TIPOLOGIA</a:t>
            </a:r>
          </a:p>
        </p:txBody>
      </p:sp>
      <p:sp>
        <p:nvSpPr>
          <p:cNvPr id="633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633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3" name="CasellaDiTesto 10"/>
          <p:cNvSpPr txBox="1">
            <a:spLocks noChangeArrowheads="1"/>
          </p:cNvSpPr>
          <p:nvPr/>
        </p:nvSpPr>
        <p:spPr bwMode="auto">
          <a:xfrm>
            <a:off x="7235825" y="6623050"/>
            <a:ext cx="129698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1100">
                <a:latin typeface="Arial" charset="0"/>
              </a:rPr>
              <a:t>Pagina 1 di 2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>
            <a:hlinkClick r:id="rId2"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151273"/>
              </p:ext>
            </p:extLst>
          </p:nvPr>
        </p:nvGraphicFramePr>
        <p:xfrm>
          <a:off x="107950" y="620688"/>
          <a:ext cx="8937625" cy="590465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14732"/>
                <a:gridCol w="935877"/>
                <a:gridCol w="935877"/>
                <a:gridCol w="853428"/>
                <a:gridCol w="1018326"/>
                <a:gridCol w="935877"/>
                <a:gridCol w="935877"/>
                <a:gridCol w="935877"/>
                <a:gridCol w="935877"/>
                <a:gridCol w="935877"/>
              </a:tblGrid>
              <a:tr h="27444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2" marR="45762" marT="45772" marB="4577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CLASSIFIED/DIRECTORIES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6" marR="45766" marT="45770" marB="4577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lang="it-IT" sz="1100" b="1" i="0" u="none" strike="noStrike" kern="1200" dirty="0" smtClean="0">
                        <a:solidFill>
                          <a:srgbClr val="C00000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TIPOLOGIE</a:t>
                      </a:r>
                      <a:endParaRPr lang="it-IT" sz="13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29" marB="4572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29" marB="4572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41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4" marR="45764" marT="45755" marB="4575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4" marR="45764" marT="45755" marB="4575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4" marR="45764" marT="45755" marB="4575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it-IT" sz="13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530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1.236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1.572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27,2%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28.160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25.419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-9,7%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-3,0%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2.453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2.237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-8,8%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33.908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33.723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635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2.885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3.529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22,3%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42.783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43.403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3.129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2.982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-4,7%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38.506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37.200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470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21,0%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2.618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3.512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34,2%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43.931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43.879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394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580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47,1%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3.615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4.113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13,8%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48.032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44.973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452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-9,2%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2.317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2.661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14,9%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31.362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31.080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-5,4%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1.452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1.481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16.085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17.113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580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-5,1%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2.546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3.874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52,2%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38.411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40.195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3.418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46.421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454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3.692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46.239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4.929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53.038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314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4.277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4.557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6,5%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22.251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25.962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16,7%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321.178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316.984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65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5.713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34.290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466.876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/>
              <a:t>Fatturato in migliaia di euro per OGGETTO/TIPOLOGIA</a:t>
            </a:r>
          </a:p>
        </p:txBody>
      </p:sp>
      <p:sp>
        <p:nvSpPr>
          <p:cNvPr id="7353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7354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7355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7356" name="CasellaDiTesto 10"/>
          <p:cNvSpPr txBox="1">
            <a:spLocks noChangeArrowheads="1"/>
          </p:cNvSpPr>
          <p:nvPr/>
        </p:nvSpPr>
        <p:spPr bwMode="auto">
          <a:xfrm>
            <a:off x="7235825" y="6623050"/>
            <a:ext cx="129698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1100">
                <a:latin typeface="Arial" charset="0"/>
              </a:rPr>
              <a:t>Pagina 2 di 2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770965"/>
              </p:ext>
            </p:extLst>
          </p:nvPr>
        </p:nvGraphicFramePr>
        <p:xfrm>
          <a:off x="180723" y="493257"/>
          <a:ext cx="8711757" cy="6032087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79877"/>
                <a:gridCol w="699008"/>
                <a:gridCol w="627832"/>
                <a:gridCol w="627832"/>
                <a:gridCol w="627832"/>
                <a:gridCol w="627832"/>
                <a:gridCol w="627832"/>
                <a:gridCol w="627832"/>
                <a:gridCol w="627832"/>
                <a:gridCol w="627832"/>
                <a:gridCol w="602554"/>
                <a:gridCol w="602554"/>
                <a:gridCol w="602554"/>
                <a:gridCol w="602554"/>
              </a:tblGrid>
              <a:tr h="242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108" marR="45108" marT="45109" marB="4510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latin typeface="Verdana"/>
                      </a:endParaRPr>
                    </a:p>
                  </a:txBody>
                  <a:tcPr marL="9399" marR="9399" marT="93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latin typeface="Verdana"/>
                      </a:endParaRPr>
                    </a:p>
                  </a:txBody>
                  <a:tcPr marL="9399" marR="9399" marT="93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399" marR="9399" marT="93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sul Totale Video</a:t>
                      </a:r>
                      <a:r>
                        <a:rPr lang="it-IT" sz="13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ADV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74099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08" marR="45108" marT="45109" marB="451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r>
                        <a:rPr lang="it-IT" sz="130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30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Podcasting</a:t>
                      </a:r>
                      <a:r>
                        <a:rPr lang="it-IT" sz="130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video/Video Banner 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it-IT" sz="1300" u="none" strike="noStrike" dirty="0" err="1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-Post </a:t>
                      </a:r>
                      <a:r>
                        <a:rPr lang="it-IT" sz="1300" u="none" strike="noStrike" dirty="0" err="1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Roll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it-IT" sz="1300" b="0" i="0" u="none" strike="noStrike" dirty="0">
                        <a:solidFill>
                          <a:srgbClr val="0D972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  <a:r>
                        <a:rPr lang="it-IT" sz="13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ADV  </a:t>
                      </a:r>
                    </a:p>
                    <a:p>
                      <a:pPr algn="ctr" rtl="0" fontAlgn="ctr"/>
                      <a:r>
                        <a:rPr lang="it-IT" sz="13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b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Podcasting</a:t>
                      </a:r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video/Video Banner 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b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</a:t>
                      </a: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it-IT" sz="1300" u="none" strike="noStrike" dirty="0" err="1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</a:t>
                      </a: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-Post </a:t>
                      </a:r>
                      <a:r>
                        <a:rPr lang="it-IT" sz="1300" u="none" strike="noStrike" dirty="0" err="1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Roll</a:t>
                      </a: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it-IT" sz="1300" b="0" i="0" u="none" strike="noStrike" dirty="0">
                        <a:solidFill>
                          <a:srgbClr val="0D972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0336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err="1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it-IT" sz="13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it-IT" sz="1300" b="0" i="0" u="none" strike="noStrike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</a:tr>
              <a:tr h="3435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2.411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2.100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-12,9%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2.998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2.922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5.409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5.022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-7,2%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44,6%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41,8%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55,4%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58,2%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3.081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2.662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-13,6%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3.979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4.464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12,2%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7.126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43,6%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37,4%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4.201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3.569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-15,0%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4.616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5.017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8,7%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8.817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8.586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47,6%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41,6%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52,4%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58,4%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3.423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2.722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-20,5%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4.041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4.561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12,9%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7.464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7.284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-2,4%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45,9%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37,4%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54,1%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3.244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2.851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-12,1%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5.137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5.692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8.381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8.543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38,7%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33,4%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61,3%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66,6%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4.284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3.023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-29,4%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5.494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5.443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9.779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8.466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-13,4%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43,8%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35,7%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64,3%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2.212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2.070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-6,4%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2.960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3.828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29,3%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5.172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5.898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42,8%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35,1%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57,2%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64,9%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795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881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1.224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1.477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20,6%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39,4%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37,4%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60,6%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3.617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3.037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-16,0%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3.992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4.514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13,1%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7.608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7.551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47,5%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40,2%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52,5%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59,8%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4.092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5.360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9.452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43,3%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18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3.877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5.472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9.349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41,5%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58,5%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4.846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5.789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10.635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45,6%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54,4%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295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27.267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22.915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-16,0%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34.442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37.918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10,1%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61.709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60.833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44,2%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37,7%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55,8%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62,3%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3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40.081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51.063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91.145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44,0%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56,0%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-26988"/>
            <a:ext cx="864076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sz="1500" dirty="0"/>
              <a:t>Fatturato VIDEO per mese </a:t>
            </a:r>
            <a:r>
              <a:rPr lang="it-IT" altLang="it-IT" sz="1500" dirty="0" smtClean="0"/>
              <a:t>a Settembre 2015 </a:t>
            </a:r>
            <a:r>
              <a:rPr lang="it-IT" altLang="it-IT" sz="1500" dirty="0"/>
              <a:t>in valore assoluto e percentuale suddiviso per le tipologie </a:t>
            </a:r>
            <a:r>
              <a:rPr lang="it-IT" altLang="it-IT" sz="1500" dirty="0" err="1"/>
              <a:t>Podcasting</a:t>
            </a:r>
            <a:r>
              <a:rPr lang="it-IT" altLang="it-IT" sz="1500" dirty="0"/>
              <a:t> video/Video Banner e </a:t>
            </a:r>
            <a:r>
              <a:rPr lang="it-IT" altLang="it-IT" sz="1500" dirty="0" err="1"/>
              <a:t>Pre</a:t>
            </a:r>
            <a:r>
              <a:rPr lang="it-IT" altLang="it-IT" sz="1500" dirty="0"/>
              <a:t>-</a:t>
            </a:r>
            <a:r>
              <a:rPr lang="it-IT" altLang="it-IT" sz="1500" dirty="0" err="1"/>
              <a:t>Mid</a:t>
            </a:r>
            <a:r>
              <a:rPr lang="it-IT" altLang="it-IT" sz="1500" dirty="0"/>
              <a:t>-Post </a:t>
            </a:r>
            <a:r>
              <a:rPr lang="it-IT" altLang="it-IT" sz="1500" dirty="0" err="1"/>
              <a:t>Roll</a:t>
            </a:r>
            <a:r>
              <a:rPr lang="it-IT" altLang="it-IT" sz="1500" dirty="0"/>
              <a:t> </a:t>
            </a:r>
          </a:p>
        </p:txBody>
      </p:sp>
      <p:sp>
        <p:nvSpPr>
          <p:cNvPr id="8463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8464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8465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187625" y="96838"/>
            <a:ext cx="67523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15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sz="1800" dirty="0"/>
              <a:t>Trend del fatturato VIDEO per le </a:t>
            </a:r>
            <a:r>
              <a:rPr lang="it-IT" altLang="it-IT" sz="1800" dirty="0" smtClean="0"/>
              <a:t>tipologie </a:t>
            </a:r>
            <a:r>
              <a:rPr lang="it-IT" altLang="it-IT" sz="1800" dirty="0" err="1" smtClean="0"/>
              <a:t>Podcasting</a:t>
            </a:r>
            <a:r>
              <a:rPr lang="it-IT" altLang="it-IT" sz="1800" dirty="0" smtClean="0"/>
              <a:t> </a:t>
            </a:r>
            <a:r>
              <a:rPr lang="it-IT" altLang="it-IT" sz="1800" dirty="0"/>
              <a:t>video/Video Banner e </a:t>
            </a:r>
            <a:r>
              <a:rPr lang="it-IT" altLang="it-IT" sz="1800" dirty="0" err="1"/>
              <a:t>Pre</a:t>
            </a:r>
            <a:r>
              <a:rPr lang="it-IT" altLang="it-IT" sz="1800" dirty="0"/>
              <a:t>-</a:t>
            </a:r>
            <a:r>
              <a:rPr lang="it-IT" altLang="it-IT" sz="1800" dirty="0" err="1"/>
              <a:t>Mid</a:t>
            </a:r>
            <a:r>
              <a:rPr lang="it-IT" altLang="it-IT" sz="1800" dirty="0"/>
              <a:t>-Post </a:t>
            </a:r>
            <a:r>
              <a:rPr lang="it-IT" altLang="it-IT" sz="1800" dirty="0" err="1"/>
              <a:t>Roll</a:t>
            </a:r>
            <a:r>
              <a:rPr lang="it-IT" altLang="it-IT" sz="1800" dirty="0"/>
              <a:t> </a:t>
            </a:r>
          </a:p>
        </p:txBody>
      </p:sp>
      <p:grpSp>
        <p:nvGrpSpPr>
          <p:cNvPr id="5" name="Gruppo 4"/>
          <p:cNvGrpSpPr/>
          <p:nvPr/>
        </p:nvGrpSpPr>
        <p:grpSpPr>
          <a:xfrm>
            <a:off x="323528" y="1048968"/>
            <a:ext cx="8590424" cy="5116336"/>
            <a:chOff x="323528" y="1048968"/>
            <a:chExt cx="8590424" cy="5116336"/>
          </a:xfrm>
        </p:grpSpPr>
        <p:graphicFrame>
          <p:nvGraphicFramePr>
            <p:cNvPr id="9" name="Grafico 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52147953"/>
                </p:ext>
              </p:extLst>
            </p:nvPr>
          </p:nvGraphicFramePr>
          <p:xfrm>
            <a:off x="323528" y="1443036"/>
            <a:ext cx="8590424" cy="472226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pSp>
          <p:nvGrpSpPr>
            <p:cNvPr id="4" name="Gruppo 3"/>
            <p:cNvGrpSpPr/>
            <p:nvPr/>
          </p:nvGrpSpPr>
          <p:grpSpPr>
            <a:xfrm>
              <a:off x="889712" y="1048968"/>
              <a:ext cx="7956000" cy="2300488"/>
              <a:chOff x="889712" y="1048968"/>
              <a:chExt cx="7956000" cy="2300488"/>
            </a:xfrm>
          </p:grpSpPr>
          <p:sp>
            <p:nvSpPr>
              <p:cNvPr id="7" name="CasellaDiTesto 6"/>
              <p:cNvSpPr txBox="1"/>
              <p:nvPr/>
            </p:nvSpPr>
            <p:spPr bwMode="auto">
              <a:xfrm>
                <a:off x="2812460" y="1048968"/>
                <a:ext cx="808209" cy="2923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it-IT" sz="13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2014</a:t>
                </a:r>
                <a:endParaRPr lang="it-IT" sz="13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CasellaDiTesto 7"/>
              <p:cNvSpPr txBox="1"/>
              <p:nvPr/>
            </p:nvSpPr>
            <p:spPr bwMode="auto">
              <a:xfrm>
                <a:off x="6952032" y="1066516"/>
                <a:ext cx="792088" cy="2923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it-IT" sz="13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2015</a:t>
                </a:r>
                <a:endParaRPr lang="it-IT" sz="13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6" name="Connettore 1 15"/>
              <p:cNvCxnSpPr/>
              <p:nvPr/>
            </p:nvCxnSpPr>
            <p:spPr bwMode="auto">
              <a:xfrm>
                <a:off x="889712" y="3349456"/>
                <a:ext cx="7956000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1229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229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252413" y="44624"/>
            <a:ext cx="8640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Ranking per fascia di fatturato totale (per 1.000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  - Crescita %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15900" y="6489572"/>
            <a:ext cx="8820150" cy="3063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N.B. I valori sono stati calcolati partendo dai fatturati netti pubblicitari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2014 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2015 (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esclusa la "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adv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") delle Aziende che dichiarano i propri dati all'Osservatorio FCP Assointernet.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585415"/>
              </p:ext>
            </p:extLst>
          </p:nvPr>
        </p:nvGraphicFramePr>
        <p:xfrm>
          <a:off x="76440" y="1053234"/>
          <a:ext cx="8949183" cy="4463998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751144"/>
                <a:gridCol w="619257"/>
                <a:gridCol w="672967"/>
                <a:gridCol w="672967"/>
                <a:gridCol w="672967"/>
                <a:gridCol w="672967"/>
                <a:gridCol w="649315"/>
                <a:gridCol w="231928"/>
                <a:gridCol w="672967"/>
                <a:gridCol w="672967"/>
                <a:gridCol w="672967"/>
                <a:gridCol w="672967"/>
                <a:gridCol w="672967"/>
                <a:gridCol w="640836"/>
              </a:tblGrid>
              <a:tr h="99224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Fascia di Fatturato </a:t>
                      </a:r>
                    </a:p>
                    <a:p>
                      <a:pPr algn="l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A:</a:t>
                      </a:r>
                      <a:b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40.000 </a:t>
                      </a:r>
                      <a:endParaRPr lang="it-IT" sz="11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B: 20.000. - 40.000 </a:t>
                      </a:r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C: 7.000. - 20.000 </a:t>
                      </a:r>
                      <a:endParaRPr lang="it-IT" sz="11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D: 4.000 - 7.000 </a:t>
                      </a:r>
                      <a:endParaRPr lang="it-IT" sz="11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E: </a:t>
                      </a:r>
                      <a: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</a:t>
                      </a:r>
                      <a:r>
                        <a:rPr lang="it-IT" sz="110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4.000 </a:t>
                      </a:r>
                      <a:endParaRPr lang="it-IT" sz="1100" b="1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r>
                        <a:rPr lang="it-IT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 2015 </a:t>
                      </a:r>
                    </a:p>
                    <a:p>
                      <a:pPr algn="ctr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Valore</a:t>
                      </a:r>
                      <a:r>
                        <a:rPr lang="it-IT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A:</a:t>
                      </a:r>
                      <a:b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10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40.000 </a:t>
                      </a:r>
                      <a:endParaRPr lang="it-IT" sz="11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B: 20.000. - 40.000 </a:t>
                      </a:r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C: 7.000. - 20.000 </a:t>
                      </a:r>
                      <a:endParaRPr lang="it-IT" sz="11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D: 4.000 - 7.000 </a:t>
                      </a:r>
                      <a:endParaRPr lang="it-IT" sz="11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E: </a:t>
                      </a:r>
                      <a: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10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</a:t>
                      </a:r>
                      <a:r>
                        <a:rPr lang="it-IT" sz="110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4.000 </a:t>
                      </a:r>
                      <a:endParaRPr lang="it-IT" sz="1100" b="1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Mese 2015 </a:t>
                      </a:r>
                    </a:p>
                    <a:p>
                      <a:pPr algn="ctr" rtl="0" fontAlgn="ctr"/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Valore </a:t>
                      </a:r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630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N° Aziende Dichiaranti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u="none" strike="noStrike" kern="1200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it-IT" sz="1100" u="none" strike="noStrike" kern="12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it-IT" sz="11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it-IT" sz="1100" u="none" strike="noStrike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it-IT" sz="110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it-IT" sz="1100" u="none" strike="noStrike" kern="1200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</a:t>
                      </a:r>
                      <a:endParaRPr lang="it-IT" sz="1100" b="1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u="none" strike="noStrike" kern="1200" dirty="0" smtClean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it-IT" sz="1100" u="none" strike="noStrike" kern="12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it-IT" sz="11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it-IT" sz="1100" u="none" strike="noStrike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it-IT" sz="110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it-IT" sz="1100" u="none" strike="noStrike" kern="1200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</a:t>
                      </a:r>
                      <a:endParaRPr lang="it-IT" sz="1100" b="1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46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 DEL FATTURATO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MESE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 </a:t>
                      </a:r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SUL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 </a:t>
                      </a:r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DELLE AZIENDE DELLA FASCIA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CRESCITA % DEL FATTURATO  </a:t>
                      </a:r>
                      <a:r>
                        <a:rPr lang="it-IT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PROGRESSIVO</a:t>
                      </a:r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SUL </a:t>
                      </a:r>
                      <a:r>
                        <a:rPr lang="it-IT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 </a:t>
                      </a:r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DELLE AZIENDE DELLA FASCIA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1438" marR="9143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7653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3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Febbraio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3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3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3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3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3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3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8" marR="45718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u="none" strike="noStrike" kern="1200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0385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7" grpId="0" autoUpdateAnimBg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13774</TotalTime>
  <Words>2314</Words>
  <Application>Microsoft Office PowerPoint</Application>
  <PresentationFormat>Presentazione su schermo (4:3)</PresentationFormat>
  <Paragraphs>1292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11</vt:i4>
      </vt:variant>
    </vt:vector>
  </HeadingPairs>
  <TitlesOfParts>
    <vt:vector size="13" baseType="lpstr">
      <vt:lpstr>1_Default Design</vt:lpstr>
      <vt:lpstr>Personalizza struttura</vt:lpstr>
      <vt:lpstr> PRESENTAZIONE  DATI Settembre 2015  OSSERVATORIO FCP- ASSOINTERNET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Reply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Mensili Osservatorio Stampa</dc:title>
  <dc:creator>FCP</dc:creator>
  <cp:lastModifiedBy>Selvaggi Laura</cp:lastModifiedBy>
  <cp:revision>1605</cp:revision>
  <cp:lastPrinted>2015-10-16T13:03:47Z</cp:lastPrinted>
  <dcterms:created xsi:type="dcterms:W3CDTF">2006-03-29T09:09:15Z</dcterms:created>
  <dcterms:modified xsi:type="dcterms:W3CDTF">2015-10-19T09:08:41Z</dcterms:modified>
</cp:coreProperties>
</file>